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notesSlides/notesSlide78.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notesSlides/notesSlide67.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Override PartName="/ppt/notesSlides/notesSlide56.xml" ContentType="application/vnd.openxmlformats-officedocument.presentationml.notesSlide+xml"/>
  <Override PartName="/ppt/notesSlides/notesSlide74.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notesSlides/notesSlide16.xml" ContentType="application/vnd.openxmlformats-officedocument.presentationml.notesSlide+xml"/>
  <Override PartName="/ppt/notesSlides/notesSlide34.xml" ContentType="application/vnd.openxmlformats-officedocument.presentationml.notesSlide+xml"/>
  <Override PartName="/ppt/notesSlides/notesSlide63.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70.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Default Extension="png" ContentType="image/png"/>
  <Override PartName="/ppt/notesSlides/notesSlide68.xml" ContentType="application/vnd.openxmlformats-officedocument.presentationml.notesSlide+xml"/>
  <Override PartName="/ppt/notesSlides/notesSlide79.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notesSlides/notesSlide57.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notesSlides/notesSlide64.xml" ContentType="application/vnd.openxmlformats-officedocument.presentationml.notesSlide+xml"/>
  <Override PartName="/ppt/notesSlides/notesSlide75.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ppt/notesSlides/notesSlide71.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notesSlides/notesSlide60.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49.xml" ContentType="application/vnd.openxmlformats-officedocument.presentationml.slide+xml"/>
  <Override PartName="/ppt/slides/slide7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notesSlides/notesSlide69.xml" ContentType="application/vnd.openxmlformats-officedocument.presentationml.notes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notesSlides/notesSlide58.xml" ContentType="application/vnd.openxmlformats-officedocument.presentationml.notesSlide+xml"/>
  <Override PartName="/ppt/notesSlides/notesSlide76.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Override PartName="/ppt/notesSlides/notesSlide65.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notesSlides/notesSlide72.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61.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notesSlides/notesSlide1.xml" ContentType="application/vnd.openxmlformats-officedocument.presentationml.notesSlide+xml"/>
  <Override PartName="/ppt/notesSlides/notesSlide59.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notesSlides/notesSlide66.xml" ContentType="application/vnd.openxmlformats-officedocument.presentationml.notesSlide+xml"/>
  <Override PartName="/ppt/notesSlides/notesSlide77.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Default Extension="jpeg" ContentType="image/jpeg"/>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notesSlides/notesSlide62.xml" ContentType="application/vnd.openxmlformats-officedocument.presentationml.notesSlide+xml"/>
  <Override PartName="/ppt/notesSlides/notesSlide73.xml" ContentType="application/vnd.openxmlformats-officedocument.presentationml.notesSlide+xml"/>
  <Override PartName="/ppt/slides/slide20.xml" ContentType="application/vnd.openxmlformats-officedocument.presentationml.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51.xml" ContentType="application/vnd.openxmlformats-officedocument.presentationml.notesSlide+xml"/>
  <Override PartName="/ppt/notesSlides/notesSlide80.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82"/>
  </p:notesMasterIdLst>
  <p:handoutMasterIdLst>
    <p:handoutMasterId r:id="rId83"/>
  </p:handoutMasterIdLst>
  <p:sldIdLst>
    <p:sldId id="443" r:id="rId2"/>
    <p:sldId id="608" r:id="rId3"/>
    <p:sldId id="587" r:id="rId4"/>
    <p:sldId id="505" r:id="rId5"/>
    <p:sldId id="605" r:id="rId6"/>
    <p:sldId id="573" r:id="rId7"/>
    <p:sldId id="606" r:id="rId8"/>
    <p:sldId id="607" r:id="rId9"/>
    <p:sldId id="536" r:id="rId10"/>
    <p:sldId id="260" r:id="rId11"/>
    <p:sldId id="351" r:id="rId12"/>
    <p:sldId id="453" r:id="rId13"/>
    <p:sldId id="455" r:id="rId14"/>
    <p:sldId id="595" r:id="rId15"/>
    <p:sldId id="451" r:id="rId16"/>
    <p:sldId id="457" r:id="rId17"/>
    <p:sldId id="459" r:id="rId18"/>
    <p:sldId id="465" r:id="rId19"/>
    <p:sldId id="466" r:id="rId20"/>
    <p:sldId id="604" r:id="rId21"/>
    <p:sldId id="414" r:id="rId22"/>
    <p:sldId id="474" r:id="rId23"/>
    <p:sldId id="563" r:id="rId24"/>
    <p:sldId id="476" r:id="rId25"/>
    <p:sldId id="562" r:id="rId26"/>
    <p:sldId id="475" r:id="rId27"/>
    <p:sldId id="561" r:id="rId28"/>
    <p:sldId id="415" r:id="rId29"/>
    <p:sldId id="519" r:id="rId30"/>
    <p:sldId id="585" r:id="rId31"/>
    <p:sldId id="538" r:id="rId32"/>
    <p:sldId id="515" r:id="rId33"/>
    <p:sldId id="447" r:id="rId34"/>
    <p:sldId id="391" r:id="rId35"/>
    <p:sldId id="389" r:id="rId36"/>
    <p:sldId id="390" r:id="rId37"/>
    <p:sldId id="392" r:id="rId38"/>
    <p:sldId id="446" r:id="rId39"/>
    <p:sldId id="502" r:id="rId40"/>
    <p:sldId id="541" r:id="rId41"/>
    <p:sldId id="520" r:id="rId42"/>
    <p:sldId id="575" r:id="rId43"/>
    <p:sldId id="578" r:id="rId44"/>
    <p:sldId id="403" r:id="rId45"/>
    <p:sldId id="404" r:id="rId46"/>
    <p:sldId id="540" r:id="rId47"/>
    <p:sldId id="596" r:id="rId48"/>
    <p:sldId id="468" r:id="rId49"/>
    <p:sldId id="469" r:id="rId50"/>
    <p:sldId id="565" r:id="rId51"/>
    <p:sldId id="581" r:id="rId52"/>
    <p:sldId id="592" r:id="rId53"/>
    <p:sldId id="417" r:id="rId54"/>
    <p:sldId id="564" r:id="rId55"/>
    <p:sldId id="490" r:id="rId56"/>
    <p:sldId id="470" r:id="rId57"/>
    <p:sldId id="594" r:id="rId58"/>
    <p:sldId id="600" r:id="rId59"/>
    <p:sldId id="542" r:id="rId60"/>
    <p:sldId id="597" r:id="rId61"/>
    <p:sldId id="598" r:id="rId62"/>
    <p:sldId id="582" r:id="rId63"/>
    <p:sldId id="543" r:id="rId64"/>
    <p:sldId id="593" r:id="rId65"/>
    <p:sldId id="418" r:id="rId66"/>
    <p:sldId id="419" r:id="rId67"/>
    <p:sldId id="421" r:id="rId68"/>
    <p:sldId id="584" r:id="rId69"/>
    <p:sldId id="603" r:id="rId70"/>
    <p:sldId id="601" r:id="rId71"/>
    <p:sldId id="556" r:id="rId72"/>
    <p:sldId id="589" r:id="rId73"/>
    <p:sldId id="437" r:id="rId74"/>
    <p:sldId id="591" r:id="rId75"/>
    <p:sldId id="436" r:id="rId76"/>
    <p:sldId id="471" r:id="rId77"/>
    <p:sldId id="429" r:id="rId78"/>
    <p:sldId id="445" r:id="rId79"/>
    <p:sldId id="586" r:id="rId80"/>
    <p:sldId id="580" r:id="rId81"/>
  </p:sldIdLst>
  <p:sldSz cx="9144000" cy="6858000" type="screen4x3"/>
  <p:notesSz cx="6954838" cy="9309100"/>
  <p:embeddedFontLst>
    <p:embeddedFont>
      <p:font typeface="Calibri" pitchFamily="34" charset="0"/>
      <p:regular r:id="rId84"/>
      <p:bold r:id="rId85"/>
      <p:italic r:id="rId86"/>
      <p:boldItalic r:id="rId87"/>
    </p:embeddedFont>
    <p:embeddedFont>
      <p:font typeface="Franklin Gothic Medium" pitchFamily="34" charset="0"/>
      <p:regular r:id="rId88"/>
      <p:italic r:id="rId8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17" autoAdjust="0"/>
    <p:restoredTop sz="65895" autoAdjust="0"/>
  </p:normalViewPr>
  <p:slideViewPr>
    <p:cSldViewPr>
      <p:cViewPr>
        <p:scale>
          <a:sx n="40" d="100"/>
          <a:sy n="40" d="100"/>
        </p:scale>
        <p:origin x="-1656" y="-1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1" d="100"/>
          <a:sy n="51" d="100"/>
        </p:scale>
        <p:origin x="-2294" y="-82"/>
      </p:cViewPr>
      <p:guideLst>
        <p:guide orient="horz" pos="2931"/>
        <p:guide pos="2191"/>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font" Target="fonts/font1.fntdata"/><Relationship Id="rId89" Type="http://schemas.openxmlformats.org/officeDocument/2006/relationships/font" Target="fonts/font6.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font" Target="fonts/font4.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notesMaster" Target="notesMasters/notesMaster1.xml"/><Relationship Id="rId90"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font" Target="fonts/font2.fntdata"/><Relationship Id="rId93"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88" Type="http://schemas.openxmlformats.org/officeDocument/2006/relationships/font" Target="fonts/font5.fntdata"/><Relationship Id="rId9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3763" cy="465455"/>
          </a:xfrm>
          <a:prstGeom prst="rect">
            <a:avLst/>
          </a:prstGeom>
        </p:spPr>
        <p:txBody>
          <a:bodyPr vert="horz" lIns="92927" tIns="46463" rIns="92927" bIns="46463" rtlCol="0"/>
          <a:lstStyle>
            <a:lvl1pPr algn="l">
              <a:defRPr sz="1200"/>
            </a:lvl1pPr>
          </a:lstStyle>
          <a:p>
            <a:endParaRPr lang="en-US" dirty="0"/>
          </a:p>
        </p:txBody>
      </p:sp>
      <p:sp>
        <p:nvSpPr>
          <p:cNvPr id="3" name="Date Placeholder 2"/>
          <p:cNvSpPr>
            <a:spLocks noGrp="1"/>
          </p:cNvSpPr>
          <p:nvPr>
            <p:ph type="dt" sz="quarter" idx="1"/>
          </p:nvPr>
        </p:nvSpPr>
        <p:spPr>
          <a:xfrm>
            <a:off x="3939466" y="1"/>
            <a:ext cx="3013763" cy="465455"/>
          </a:xfrm>
          <a:prstGeom prst="rect">
            <a:avLst/>
          </a:prstGeom>
        </p:spPr>
        <p:txBody>
          <a:bodyPr vert="horz" lIns="92927" tIns="46463" rIns="92927" bIns="46463" rtlCol="0"/>
          <a:lstStyle>
            <a:lvl1pPr algn="r">
              <a:defRPr sz="1200"/>
            </a:lvl1pPr>
          </a:lstStyle>
          <a:p>
            <a:fld id="{C138892F-4D3F-4443-A358-FF23DCA5A1D1}" type="datetimeFigureOut">
              <a:rPr lang="en-US" smtClean="0"/>
              <a:pPr/>
              <a:t>9/17/2010</a:t>
            </a:fld>
            <a:endParaRPr lang="en-US" dirty="0"/>
          </a:p>
        </p:txBody>
      </p:sp>
      <p:sp>
        <p:nvSpPr>
          <p:cNvPr id="4" name="Footer Placeholder 3"/>
          <p:cNvSpPr>
            <a:spLocks noGrp="1"/>
          </p:cNvSpPr>
          <p:nvPr>
            <p:ph type="ftr" sz="quarter" idx="2"/>
          </p:nvPr>
        </p:nvSpPr>
        <p:spPr>
          <a:xfrm>
            <a:off x="0" y="8842031"/>
            <a:ext cx="3013763" cy="465455"/>
          </a:xfrm>
          <a:prstGeom prst="rect">
            <a:avLst/>
          </a:prstGeom>
        </p:spPr>
        <p:txBody>
          <a:bodyPr vert="horz" lIns="92927" tIns="46463" rIns="92927" bIns="46463"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39466" y="8842031"/>
            <a:ext cx="3013763" cy="465455"/>
          </a:xfrm>
          <a:prstGeom prst="rect">
            <a:avLst/>
          </a:prstGeom>
        </p:spPr>
        <p:txBody>
          <a:bodyPr vert="horz" lIns="92927" tIns="46463" rIns="92927" bIns="46463" rtlCol="0" anchor="b"/>
          <a:lstStyle>
            <a:lvl1pPr algn="r">
              <a:defRPr sz="1200"/>
            </a:lvl1pPr>
          </a:lstStyle>
          <a:p>
            <a:fld id="{A5066432-782F-43AA-A215-5EF6C6030391}"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3763" cy="465455"/>
          </a:xfrm>
          <a:prstGeom prst="rect">
            <a:avLst/>
          </a:prstGeom>
        </p:spPr>
        <p:txBody>
          <a:bodyPr vert="horz" lIns="92927" tIns="46463" rIns="92927" bIns="46463" rtlCol="0"/>
          <a:lstStyle>
            <a:lvl1pPr algn="l">
              <a:defRPr sz="1200"/>
            </a:lvl1pPr>
          </a:lstStyle>
          <a:p>
            <a:endParaRPr lang="en-US" dirty="0"/>
          </a:p>
        </p:txBody>
      </p:sp>
      <p:sp>
        <p:nvSpPr>
          <p:cNvPr id="3" name="Date Placeholder 2"/>
          <p:cNvSpPr>
            <a:spLocks noGrp="1"/>
          </p:cNvSpPr>
          <p:nvPr>
            <p:ph type="dt" idx="1"/>
          </p:nvPr>
        </p:nvSpPr>
        <p:spPr>
          <a:xfrm>
            <a:off x="3939466" y="1"/>
            <a:ext cx="3013763" cy="465455"/>
          </a:xfrm>
          <a:prstGeom prst="rect">
            <a:avLst/>
          </a:prstGeom>
        </p:spPr>
        <p:txBody>
          <a:bodyPr vert="horz" lIns="92927" tIns="46463" rIns="92927" bIns="46463" rtlCol="0"/>
          <a:lstStyle>
            <a:lvl1pPr algn="r">
              <a:defRPr sz="1200"/>
            </a:lvl1pPr>
          </a:lstStyle>
          <a:p>
            <a:fld id="{C86902F4-82E8-4280-BE31-973582430E99}" type="datetimeFigureOut">
              <a:rPr lang="en-US" smtClean="0"/>
              <a:pPr/>
              <a:t>9/17/2010</a:t>
            </a:fld>
            <a:endParaRPr lang="en-US" dirty="0"/>
          </a:p>
        </p:txBody>
      </p:sp>
      <p:sp>
        <p:nvSpPr>
          <p:cNvPr id="4" name="Slide Image Placeholder 3"/>
          <p:cNvSpPr>
            <a:spLocks noGrp="1" noRot="1" noChangeAspect="1"/>
          </p:cNvSpPr>
          <p:nvPr>
            <p:ph type="sldImg" idx="2"/>
          </p:nvPr>
        </p:nvSpPr>
        <p:spPr>
          <a:xfrm>
            <a:off x="1149350" y="696913"/>
            <a:ext cx="4656138" cy="3494087"/>
          </a:xfrm>
          <a:prstGeom prst="rect">
            <a:avLst/>
          </a:prstGeom>
          <a:noFill/>
          <a:ln w="12700">
            <a:solidFill>
              <a:prstClr val="black"/>
            </a:solidFill>
          </a:ln>
        </p:spPr>
        <p:txBody>
          <a:bodyPr vert="horz" lIns="92927" tIns="46463" rIns="92927" bIns="46463" rtlCol="0" anchor="ctr"/>
          <a:lstStyle/>
          <a:p>
            <a:endParaRPr lang="en-US" dirty="0"/>
          </a:p>
        </p:txBody>
      </p:sp>
      <p:sp>
        <p:nvSpPr>
          <p:cNvPr id="5" name="Notes Placeholder 4"/>
          <p:cNvSpPr>
            <a:spLocks noGrp="1"/>
          </p:cNvSpPr>
          <p:nvPr>
            <p:ph type="body" sz="quarter" idx="3"/>
          </p:nvPr>
        </p:nvSpPr>
        <p:spPr>
          <a:xfrm>
            <a:off x="695484" y="4421823"/>
            <a:ext cx="5563870" cy="4189095"/>
          </a:xfrm>
          <a:prstGeom prst="rect">
            <a:avLst/>
          </a:prstGeom>
        </p:spPr>
        <p:txBody>
          <a:bodyPr vert="horz" lIns="92927" tIns="46463" rIns="92927" bIns="4646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1"/>
            <a:ext cx="3013763" cy="465455"/>
          </a:xfrm>
          <a:prstGeom prst="rect">
            <a:avLst/>
          </a:prstGeom>
        </p:spPr>
        <p:txBody>
          <a:bodyPr vert="horz" lIns="92927" tIns="46463" rIns="92927" bIns="46463"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9466" y="8842031"/>
            <a:ext cx="3013763" cy="465455"/>
          </a:xfrm>
          <a:prstGeom prst="rect">
            <a:avLst/>
          </a:prstGeom>
        </p:spPr>
        <p:txBody>
          <a:bodyPr vert="horz" lIns="92927" tIns="46463" rIns="92927" bIns="46463" rtlCol="0" anchor="b"/>
          <a:lstStyle>
            <a:lvl1pPr algn="r">
              <a:defRPr sz="1200"/>
            </a:lvl1pPr>
          </a:lstStyle>
          <a:p>
            <a:fld id="{61962D23-4BB7-4A8D-A3FA-FC8C9A230FE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fontScale="92500"/>
          </a:bodyPr>
          <a:lstStyle/>
          <a:p>
            <a:r>
              <a:rPr lang="en-US" b="0" dirty="0" smtClean="0"/>
              <a:t>Way</a:t>
            </a:r>
            <a:r>
              <a:rPr lang="en-US" b="0" baseline="0" dirty="0" smtClean="0"/>
              <a:t> too complicated:</a:t>
            </a:r>
          </a:p>
          <a:p>
            <a:r>
              <a:rPr lang="en-US" b="0" baseline="0" dirty="0" smtClean="0"/>
              <a:t>Narrow it down to </a:t>
            </a:r>
          </a:p>
          <a:p>
            <a:r>
              <a:rPr lang="en-US" b="0" baseline="0" dirty="0" smtClean="0"/>
              <a:t>Is it News? OR NOT?</a:t>
            </a:r>
          </a:p>
          <a:p>
            <a:r>
              <a:rPr lang="en-US" b="0" baseline="0" dirty="0" smtClean="0"/>
              <a:t>Get rid of multi-examples of NON-Journalism categories</a:t>
            </a:r>
          </a:p>
          <a:p>
            <a:r>
              <a:rPr lang="en-US" b="0" baseline="0" dirty="0" smtClean="0"/>
              <a:t>Then spend end of class talking about specific chunks </a:t>
            </a:r>
            <a:r>
              <a:rPr lang="en-US" b="0" baseline="0" smtClean="0"/>
              <a:t>of information</a:t>
            </a:r>
            <a:endParaRPr lang="en-US" b="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Autofit/>
          </a:bodyPr>
          <a:lstStyle/>
          <a:p>
            <a:r>
              <a:rPr lang="en-US" sz="2000" b="0" dirty="0" smtClean="0"/>
              <a:t>LESSON #1 OF NEWS LITERACY:</a:t>
            </a:r>
            <a:r>
              <a:rPr lang="en-US" sz="2000" b="0" baseline="0" dirty="0" smtClean="0"/>
              <a:t> ALWAYS KNOW WHAT INFORMATION NEIGHBORHOOD YOU ARE IN</a:t>
            </a:r>
            <a:endParaRPr lang="en-US" sz="2000" b="0" dirty="0" smtClean="0"/>
          </a:p>
          <a:p>
            <a:r>
              <a:rPr lang="en-US" sz="2000" dirty="0" smtClean="0"/>
              <a:t>This is a course on News Literacy. </a:t>
            </a:r>
          </a:p>
          <a:p>
            <a:r>
              <a:rPr lang="en-US" sz="2000" dirty="0" smtClean="0"/>
              <a:t>We need to find the news before we can evaluate it. </a:t>
            </a:r>
          </a:p>
          <a:p>
            <a:r>
              <a:rPr lang="en-US" sz="2000" dirty="0" smtClean="0"/>
              <a:t>Not all of the reports you see or read are legitimate news. They fall into other categories. This lecture is designed to help you understand the different types of information and what makes news different from other types. We’ve devised an information grid to help you find your way.</a:t>
            </a:r>
            <a:endParaRPr lang="en-US" sz="2000" b="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a:xfrm>
            <a:off x="687893" y="4348568"/>
            <a:ext cx="5563870" cy="4189095"/>
          </a:xfrm>
        </p:spPr>
        <p:txBody>
          <a:bodyPr>
            <a:noAutofit/>
          </a:bodyPr>
          <a:lstStyle/>
          <a:p>
            <a:r>
              <a:rPr lang="en-US" sz="2400" b="0" baseline="0" dirty="0" smtClean="0"/>
              <a:t>POINT: One mark of an educated mind, in any field, is a muscular kind of critical thinking…the ability to recognize and describe fine distinctions among similar ideas, objects and people. You cannot succeed as an engineer, doctor, lawyer, banker, businesswoman or biologist unless you sharpen this skill. Every specialty uses Taxonomy.</a:t>
            </a:r>
          </a:p>
          <a:p>
            <a:r>
              <a:rPr lang="en-US" sz="2400" b="0" baseline="0" dirty="0" smtClean="0"/>
              <a:t>To help you educate your mind in this way, we have built this grid. Once you can fill in this grid with clarity, you will have taken the first major step toward becoming News Literate.</a:t>
            </a:r>
            <a:endParaRPr lang="en-US" sz="2400" b="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defTabSz="919155">
              <a:defRPr/>
            </a:pPr>
            <a:r>
              <a:rPr lang="en-US" sz="2400" dirty="0" smtClean="0"/>
              <a:t>Promotion is the process by which we  sell and market goods, services and personalities. Sometimes that is accomplished through simple advertising, sometimes through the more indirect methods called Public Relations. PR tools include sponsorships, staged events, product placement, press releases, carefully worded public statements and other efforts to make goods, services and personalities more appealing.</a:t>
            </a:r>
            <a:endParaRPr lang="en-US" sz="2400" spc="-151"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endParaRPr>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400" dirty="0" smtClean="0"/>
              <a:t>Publicity: the measures,</a:t>
            </a:r>
            <a:r>
              <a:rPr lang="en-US" sz="2400" baseline="0" dirty="0" smtClean="0"/>
              <a:t> process, or business of securing public notice. Information designed to enhance an image.</a:t>
            </a:r>
          </a:p>
          <a:p>
            <a:r>
              <a:rPr lang="en-US" sz="2400" baseline="0" dirty="0" smtClean="0"/>
              <a:t>Emphasize that publicity is often an attempt to get news media outlets interested in covering a story. Called “free media” as</a:t>
            </a:r>
            <a:r>
              <a:rPr lang="en-US" sz="2400" dirty="0" smtClean="0"/>
              <a:t> contrasted with paid advertising.</a:t>
            </a:r>
          </a:p>
          <a:p>
            <a:r>
              <a:rPr lang="en-US" sz="2400" baseline="0" dirty="0" smtClean="0"/>
              <a:t>ASK:</a:t>
            </a:r>
            <a:r>
              <a:rPr lang="en-US" sz="2400" dirty="0" smtClean="0"/>
              <a:t> Which is more effective?</a:t>
            </a:r>
          </a:p>
          <a:p>
            <a:r>
              <a:rPr lang="en-US" sz="2400" dirty="0" smtClean="0"/>
              <a:t>          Is Publicity ever News or Newsworthy?</a:t>
            </a:r>
          </a:p>
        </p:txBody>
      </p:sp>
      <p:sp>
        <p:nvSpPr>
          <p:cNvPr id="4" name="Slide Number Placeholder 3"/>
          <p:cNvSpPr>
            <a:spLocks noGrp="1"/>
          </p:cNvSpPr>
          <p:nvPr>
            <p:ph type="sldNum" sz="quarter" idx="10"/>
          </p:nvPr>
        </p:nvSpPr>
        <p:spPr/>
        <p:txBody>
          <a:bodyPr/>
          <a:lstStyle/>
          <a:p>
            <a:fld id="{61962D23-4BB7-4A8D-A3FA-FC8C9A230FE6}"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3200" dirty="0" smtClean="0"/>
              <a:t>Advertising is…The use of paid ads to attract attention to a product, service or other item for sale.</a:t>
            </a:r>
          </a:p>
          <a:p>
            <a:r>
              <a:rPr lang="en-US" sz="3200" dirty="0" smtClean="0"/>
              <a:t> </a:t>
            </a:r>
            <a:r>
              <a:rPr lang="en-US" sz="3200" baseline="0" dirty="0" smtClean="0"/>
              <a:t>ASK:</a:t>
            </a:r>
            <a:r>
              <a:rPr lang="en-US" sz="3200" dirty="0" smtClean="0"/>
              <a:t> Which is more effective?</a:t>
            </a:r>
          </a:p>
          <a:p>
            <a:r>
              <a:rPr lang="en-US" sz="2400" dirty="0" smtClean="0"/>
              <a:t>          </a:t>
            </a:r>
          </a:p>
        </p:txBody>
      </p:sp>
      <p:sp>
        <p:nvSpPr>
          <p:cNvPr id="4" name="Slide Number Placeholder 3"/>
          <p:cNvSpPr>
            <a:spLocks noGrp="1"/>
          </p:cNvSpPr>
          <p:nvPr>
            <p:ph type="sldNum" sz="quarter" idx="10"/>
          </p:nvPr>
        </p:nvSpPr>
        <p:spPr/>
        <p:txBody>
          <a:bodyPr/>
          <a:lstStyle/>
          <a:p>
            <a:fld id="{61962D23-4BB7-4A8D-A3FA-FC8C9A230FE6}"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a:buFont typeface="Arial" charset="0"/>
              <a:buNone/>
            </a:pPr>
            <a:r>
              <a:rPr lang="en-US" sz="2400" dirty="0" smtClean="0"/>
              <a:t>POINT:</a:t>
            </a:r>
            <a:r>
              <a:rPr lang="en-US" sz="2400" baseline="0" dirty="0" smtClean="0"/>
              <a:t> </a:t>
            </a:r>
            <a:r>
              <a:rPr lang="en-US" sz="2400" dirty="0" smtClean="0"/>
              <a:t>Propaganda</a:t>
            </a:r>
            <a:r>
              <a:rPr lang="en-US" sz="2400" baseline="0" dirty="0" smtClean="0"/>
              <a:t> is Political, Not Commercial.</a:t>
            </a:r>
          </a:p>
          <a:p>
            <a:pPr>
              <a:buFont typeface="Arial" charset="0"/>
              <a:buNone/>
            </a:pPr>
            <a:r>
              <a:rPr lang="en-US" sz="2400" dirty="0" smtClean="0"/>
              <a:t>Propaganda:</a:t>
            </a:r>
            <a:r>
              <a:rPr lang="en-US" sz="2400" baseline="0" dirty="0" smtClean="0"/>
              <a:t> information, ideas, or rumors deliberately spread widely to help or harm a person, group, movement, institution, nation. It is often biased or misleading in order to promote an ideology or political point of view.</a:t>
            </a:r>
          </a:p>
          <a:p>
            <a:pPr>
              <a:buFont typeface="Arial" charset="0"/>
              <a:buNone/>
            </a:pPr>
            <a:r>
              <a:rPr lang="en-US" sz="2400" baseline="0" dirty="0" smtClean="0"/>
              <a:t>Example is Al Qaeda’s “Inspire” Magazine</a:t>
            </a:r>
            <a:endParaRPr lang="en-US" sz="24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400" dirty="0" smtClean="0"/>
              <a:t>(Animated)</a:t>
            </a:r>
          </a:p>
          <a:p>
            <a:r>
              <a:rPr lang="en-US" sz="2400" dirty="0" smtClean="0"/>
              <a:t>Entertainment:</a:t>
            </a:r>
            <a:r>
              <a:rPr lang="en-US" sz="2400" baseline="0" dirty="0" smtClean="0"/>
              <a:t> something affording pleasure, diversion, or amusement, often a performance of some kind. (As opposed to recreation,</a:t>
            </a:r>
            <a:r>
              <a:rPr lang="en-US" sz="2400" dirty="0" smtClean="0"/>
              <a:t> which you participate in)</a:t>
            </a:r>
          </a:p>
          <a:p>
            <a:r>
              <a:rPr lang="en-US" sz="2400" dirty="0" smtClean="0"/>
              <a:t>ASK: Why isn’t “The Tillman Story” news?</a:t>
            </a:r>
          </a:p>
          <a:p>
            <a:r>
              <a:rPr lang="en-US" sz="2400" dirty="0" smtClean="0"/>
              <a:t>(Recreated dialogue, actors, etc)</a:t>
            </a:r>
            <a:endParaRPr lang="en-US" sz="24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800" dirty="0" smtClean="0"/>
              <a:t>ANIMATION: 2</a:t>
            </a:r>
            <a:r>
              <a:rPr lang="en-US" sz="1800" baseline="30000" dirty="0" smtClean="0"/>
              <a:t>ND</a:t>
            </a:r>
            <a:r>
              <a:rPr lang="en-US" sz="1800" dirty="0" smtClean="0"/>
              <a:t> CLICK BRINGS UP CORRECTION</a:t>
            </a:r>
          </a:p>
          <a:p>
            <a:r>
              <a:rPr lang="en-US" sz="1800" dirty="0" smtClean="0"/>
              <a:t>Raw</a:t>
            </a:r>
            <a:r>
              <a:rPr lang="en-US" sz="1800" baseline="0" dirty="0" smtClean="0"/>
              <a:t> Information: Information that has yet to examined or verified. It is unfiltered information that bypasses traditional gatekeepers and mediators.</a:t>
            </a:r>
          </a:p>
          <a:p>
            <a:r>
              <a:rPr lang="en-US" sz="1800" dirty="0" smtClean="0"/>
              <a:t>Tweets or </a:t>
            </a:r>
            <a:r>
              <a:rPr lang="en-US" sz="1800" dirty="0" err="1" smtClean="0"/>
              <a:t>Facebook</a:t>
            </a:r>
            <a:r>
              <a:rPr lang="en-US" sz="1800" dirty="0" smtClean="0"/>
              <a:t> Posts are a good example.</a:t>
            </a:r>
          </a:p>
          <a:p>
            <a:r>
              <a:rPr lang="en-US" sz="1800" dirty="0" smtClean="0"/>
              <a:t>In this example, Washington Post columnist Jonathan </a:t>
            </a:r>
            <a:r>
              <a:rPr lang="en-US" sz="1800" dirty="0" err="1" smtClean="0"/>
              <a:t>Capehart</a:t>
            </a:r>
            <a:r>
              <a:rPr lang="en-US" sz="1800" dirty="0" smtClean="0"/>
              <a:t> spotted a Tweet from “Rep. Jack Kimble, R-California” and</a:t>
            </a:r>
            <a:r>
              <a:rPr lang="en-US" sz="1800" baseline="0" dirty="0" smtClean="0"/>
              <a:t> used that as a jumping-off point for an entire article in which he examined in detail the origins of our current federal budget deficit.</a:t>
            </a:r>
          </a:p>
          <a:p>
            <a:r>
              <a:rPr lang="en-US" sz="1800" baseline="0" dirty="0" smtClean="0"/>
              <a:t>One problem…There is no Congressman named Jack Kimble, from California or anywhere else…</a:t>
            </a:r>
            <a:endParaRPr lang="en-US" sz="18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800" baseline="0" dirty="0" smtClean="0"/>
              <a:t>News: Information of interest to some portion of the public that is shared by a person working for the news organization and no one else, subject to a journalistic process of verification</a:t>
            </a:r>
            <a:r>
              <a:rPr lang="en-US" sz="2800" dirty="0" smtClean="0"/>
              <a:t> and for which the individual and organization are directly accountable.</a:t>
            </a:r>
            <a:endParaRPr lang="en-US" sz="28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fontScale="92500" lnSpcReduction="10000"/>
          </a:bodyPr>
          <a:lstStyle/>
          <a:p>
            <a:r>
              <a:rPr lang="en-US" sz="1600" dirty="0" smtClean="0"/>
              <a:t>Lecturer Fills out (on chalkboard, or using </a:t>
            </a:r>
            <a:r>
              <a:rPr lang="en-US" sz="1600" dirty="0" err="1" smtClean="0"/>
              <a:t>Sympodium</a:t>
            </a:r>
            <a:r>
              <a:rPr lang="en-US" sz="1600" dirty="0" smtClean="0"/>
              <a:t> Pen) just the Primary Goals section</a:t>
            </a:r>
            <a:r>
              <a:rPr lang="en-US" sz="1600" baseline="0" dirty="0" smtClean="0"/>
              <a:t> of </a:t>
            </a:r>
            <a:r>
              <a:rPr lang="en-US" sz="1600" dirty="0" smtClean="0"/>
              <a:t>the top of the Information Neighborhoods grid.</a:t>
            </a:r>
          </a:p>
          <a:p>
            <a:r>
              <a:rPr lang="en-US" sz="1600" baseline="0" dirty="0" smtClean="0"/>
              <a:t>(“Primary” has been added to focus on simple terms)</a:t>
            </a:r>
          </a:p>
          <a:p>
            <a:r>
              <a:rPr lang="en-US" sz="1600" baseline="0" dirty="0" smtClean="0"/>
              <a:t>ASK for suggestions, which you can write on the board, on </a:t>
            </a:r>
            <a:r>
              <a:rPr lang="en-US" sz="1600" baseline="0" dirty="0" err="1" smtClean="0"/>
              <a:t>Sympodium</a:t>
            </a:r>
            <a:r>
              <a:rPr lang="en-US" sz="1600" baseline="0" dirty="0" smtClean="0"/>
              <a:t> Pen, or just collect.</a:t>
            </a:r>
          </a:p>
          <a:p>
            <a:r>
              <a:rPr lang="en-US" sz="1600" u="sng" baseline="0" dirty="0" smtClean="0"/>
              <a:t>(Next Click brings up the Grid with Primary Goals in place)</a:t>
            </a:r>
          </a:p>
          <a:p>
            <a:r>
              <a:rPr lang="en-US" sz="1600" baseline="0" dirty="0" smtClean="0"/>
              <a:t>(They will be)</a:t>
            </a:r>
            <a:br>
              <a:rPr lang="en-US" sz="1600" baseline="0" dirty="0" smtClean="0"/>
            </a:br>
            <a:r>
              <a:rPr lang="en-US" sz="1600" baseline="0" dirty="0" smtClean="0"/>
              <a:t>Journalism: To Inform</a:t>
            </a:r>
          </a:p>
          <a:p>
            <a:r>
              <a:rPr lang="en-US" sz="1600" baseline="0" dirty="0" smtClean="0"/>
              <a:t>Entertainment: To Amuse or otherwise engage people during their leisure.</a:t>
            </a:r>
          </a:p>
          <a:p>
            <a:r>
              <a:rPr lang="en-US" sz="1600" baseline="0" dirty="0" smtClean="0"/>
              <a:t>Promotion: To Sell</a:t>
            </a:r>
          </a:p>
          <a:p>
            <a:r>
              <a:rPr lang="en-US" sz="1600" baseline="0" dirty="0" smtClean="0"/>
              <a:t>Propaganda: To Build </a:t>
            </a:r>
            <a:r>
              <a:rPr lang="en-US" sz="1600" u="sng" baseline="0" dirty="0" smtClean="0"/>
              <a:t>Political</a:t>
            </a:r>
            <a:r>
              <a:rPr lang="en-US" sz="1600" u="none" baseline="0" dirty="0" smtClean="0"/>
              <a:t> Support.</a:t>
            </a:r>
          </a:p>
          <a:p>
            <a:r>
              <a:rPr lang="en-US" sz="1600" u="none" baseline="0" dirty="0" smtClean="0"/>
              <a:t>Raw Information: To Bypass filters</a:t>
            </a:r>
            <a:r>
              <a:rPr lang="en-US" sz="1600" baseline="0" dirty="0" smtClean="0"/>
              <a:t> </a:t>
            </a:r>
          </a:p>
          <a:p>
            <a:r>
              <a:rPr lang="en-US" sz="1600" dirty="0" smtClean="0"/>
              <a:t>POINT OUT: That advertising and publicity are methods of Promotion.</a:t>
            </a:r>
          </a:p>
          <a:p>
            <a:r>
              <a:rPr lang="en-US" sz="1600" dirty="0" smtClean="0"/>
              <a:t>(AVOID:</a:t>
            </a:r>
            <a:r>
              <a:rPr lang="en-US" sz="1600" baseline="0" dirty="0" smtClean="0"/>
              <a:t> Long conversations about the other categories. This is News Literacy, not Media Literacy. For the purposes of this course, there is news and then there’s everything else.)</a:t>
            </a:r>
            <a:endParaRPr lang="en-US" sz="1600"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fontScale="92500"/>
          </a:bodyPr>
          <a:lstStyle/>
          <a:p>
            <a:r>
              <a:rPr lang="en-US" sz="1500" dirty="0" smtClean="0"/>
              <a:t>Last week we talked about the battle to control information.</a:t>
            </a:r>
          </a:p>
          <a:p>
            <a:r>
              <a:rPr lang="en-US" sz="1500" dirty="0" smtClean="0"/>
              <a:t>That battle is waged daily on the websites and social media sites you use, as information peddlers of all kinds try to get your attention, push a point of view, sell something, promote their self interest, or just entertain you.</a:t>
            </a:r>
          </a:p>
          <a:p>
            <a:r>
              <a:rPr lang="en-US" sz="1500" dirty="0" smtClean="0"/>
              <a:t>And often they disguise their effort as news. </a:t>
            </a:r>
          </a:p>
          <a:p>
            <a:r>
              <a:rPr lang="en-US" sz="1500" dirty="0" smtClean="0"/>
              <a:t>We will begin to fill out the grid that helps you distinguish different types of information, and establish our first lesson for smart news consumers: Always know what information neighborhood you are in.</a:t>
            </a:r>
          </a:p>
          <a:p>
            <a:r>
              <a:rPr lang="en-US" sz="1500" baseline="0" dirty="0" smtClean="0"/>
              <a:t> Big word I want you to memorize and learn today…Taxonomy</a:t>
            </a:r>
            <a:r>
              <a:rPr lang="en-US" sz="1500" dirty="0" smtClean="0"/>
              <a:t>: An arrangement of objects or ideas into a  hierarchy or systematic set of classifications. </a:t>
            </a:r>
          </a:p>
          <a:p>
            <a:r>
              <a:rPr lang="en-US" sz="1500" dirty="0" smtClean="0"/>
              <a:t>A taxonomy works like this: Park Slope is a subset of Brooklyn and Brooklyn is a subset of New York City.</a:t>
            </a:r>
            <a:endParaRPr lang="en-US" sz="1500" baseline="0" dirty="0" smtClean="0"/>
          </a:p>
          <a:p>
            <a:r>
              <a:rPr lang="en-US" sz="1500" baseline="0" dirty="0" smtClean="0"/>
              <a:t>  Using </a:t>
            </a:r>
            <a:r>
              <a:rPr lang="en-US" sz="1500" dirty="0" smtClean="0"/>
              <a:t>A Taxonomy of Information Neighborhoods </a:t>
            </a:r>
            <a:r>
              <a:rPr lang="en-US" sz="1500" baseline="0" dirty="0" smtClean="0"/>
              <a:t>we will break the information map into news, promotion,  propaganda, and raw information. </a:t>
            </a:r>
          </a:p>
          <a:p>
            <a:r>
              <a:rPr lang="en-US" sz="1500" baseline="0" dirty="0" smtClean="0"/>
              <a:t>We’ll tackle three questions today: Why and how is news different from other types of information? How can we tell the difference? Why does it matter?</a:t>
            </a:r>
          </a:p>
          <a:p>
            <a:endParaRPr lang="en-US" b="1"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000" baseline="0" dirty="0" smtClean="0"/>
              <a:t>(LECTURER: NOW THE GOALS ARE FILLED IN)</a:t>
            </a:r>
          </a:p>
          <a:p>
            <a:r>
              <a:rPr lang="en-US" sz="2000" baseline="0" dirty="0" smtClean="0"/>
              <a:t/>
            </a:r>
            <a:br>
              <a:rPr lang="en-US" sz="2000" baseline="0" dirty="0" smtClean="0"/>
            </a:br>
            <a:r>
              <a:rPr lang="en-US" sz="2000" baseline="0" dirty="0" smtClean="0"/>
              <a:t>Journalism: To Inform</a:t>
            </a:r>
          </a:p>
          <a:p>
            <a:r>
              <a:rPr lang="en-US" sz="2000" baseline="0" dirty="0" smtClean="0"/>
              <a:t>Entertainment: To Amuse or otherwise engage people during their leisure.</a:t>
            </a:r>
          </a:p>
          <a:p>
            <a:r>
              <a:rPr lang="en-US" sz="2000" baseline="0" dirty="0" smtClean="0"/>
              <a:t>Promotion: To Sell</a:t>
            </a:r>
          </a:p>
          <a:p>
            <a:r>
              <a:rPr lang="en-US" sz="2000" baseline="0" dirty="0" smtClean="0"/>
              <a:t>Propaganda: To Build Mass </a:t>
            </a:r>
            <a:r>
              <a:rPr lang="en-US" sz="2000" u="none" baseline="0" dirty="0" smtClean="0"/>
              <a:t>Support.</a:t>
            </a:r>
          </a:p>
          <a:p>
            <a:r>
              <a:rPr lang="en-US" sz="2000" u="none" baseline="0" dirty="0" smtClean="0"/>
              <a:t>Raw Information: To Bypass filters</a:t>
            </a:r>
            <a:r>
              <a:rPr lang="en-US" sz="2000" baseline="0" dirty="0" smtClean="0"/>
              <a:t> </a:t>
            </a:r>
          </a:p>
          <a:p>
            <a:r>
              <a:rPr lang="en-US" sz="2000" dirty="0" smtClean="0"/>
              <a:t>POINT OUT: That advertising and publicity are methods of Promotion.</a:t>
            </a:r>
          </a:p>
          <a:p>
            <a:endParaRPr lang="en-US" sz="1600"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000" dirty="0" smtClean="0"/>
              <a:t>ANIMATION: EACH CLICK BRINGS UP A WORD</a:t>
            </a:r>
          </a:p>
          <a:p>
            <a:r>
              <a:rPr lang="en-US" sz="2000" dirty="0" smtClean="0"/>
              <a:t>POINT:  Introduce three characteristics that are as essential to the Taxonomy of Information as color, shape and size are to the taxonomy of animals. These are terms students are expected to begin using in class and in homework assignments, </a:t>
            </a:r>
            <a:r>
              <a:rPr lang="en-US" sz="2000" u="sng" dirty="0" smtClean="0"/>
              <a:t>starting today.</a:t>
            </a:r>
          </a:p>
          <a:p>
            <a:r>
              <a:rPr lang="en-US" sz="2000" dirty="0" smtClean="0"/>
              <a:t>--</a:t>
            </a:r>
            <a:r>
              <a:rPr lang="en-US" sz="2000" b="1" baseline="0" dirty="0" smtClean="0"/>
              <a:t>Verification: </a:t>
            </a:r>
            <a:r>
              <a:rPr lang="en-US" sz="2000" baseline="0" dirty="0" smtClean="0"/>
              <a:t>evidence that establishes or confirms the accuracy or truth of something.</a:t>
            </a:r>
          </a:p>
          <a:p>
            <a:r>
              <a:rPr lang="en-US" sz="2000" baseline="0" dirty="0" smtClean="0"/>
              <a:t>--</a:t>
            </a:r>
            <a:r>
              <a:rPr lang="en-US" sz="2000" b="1" baseline="0" dirty="0" smtClean="0"/>
              <a:t>Independence: </a:t>
            </a:r>
            <a:r>
              <a:rPr lang="en-US" sz="2000" baseline="0" dirty="0" smtClean="0"/>
              <a:t>freedom from the control, influence, or support of interested parties.</a:t>
            </a:r>
          </a:p>
          <a:p>
            <a:r>
              <a:rPr lang="en-US" sz="2000" baseline="0" dirty="0" smtClean="0"/>
              <a:t>--</a:t>
            </a:r>
            <a:r>
              <a:rPr lang="en-US" sz="2000" b="1" baseline="0" dirty="0" smtClean="0"/>
              <a:t>Accountability: </a:t>
            </a:r>
            <a:r>
              <a:rPr lang="en-US" sz="2000" baseline="0" dirty="0" smtClean="0"/>
              <a:t>Responsible or answerable for your work.</a:t>
            </a:r>
            <a:endParaRPr lang="en-US" sz="20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000" dirty="0" smtClean="0"/>
              <a:t>ANIMATION: CLICK BRING UP DEFINITION</a:t>
            </a:r>
          </a:p>
          <a:p>
            <a:r>
              <a:rPr lang="en-US" sz="2800" dirty="0" smtClean="0"/>
              <a:t>-- Verification: evidence that establishes or confirms</a:t>
            </a:r>
            <a:r>
              <a:rPr lang="en-US" sz="2800" baseline="0" dirty="0" smtClean="0"/>
              <a:t> the accuracy or truth of something.</a:t>
            </a:r>
          </a:p>
          <a:p>
            <a:r>
              <a:rPr lang="en-US" sz="2800" baseline="0" dirty="0" smtClean="0"/>
              <a:t>Good place to plant seeds about evidence vs. interference. </a:t>
            </a:r>
          </a:p>
          <a:p>
            <a:r>
              <a:rPr lang="en-US" sz="1800" baseline="0" dirty="0" smtClean="0"/>
              <a:t>(Tell ‘</a:t>
            </a:r>
            <a:r>
              <a:rPr lang="en-US" sz="1800" baseline="0" dirty="0" err="1" smtClean="0"/>
              <a:t>em</a:t>
            </a:r>
            <a:r>
              <a:rPr lang="en-US" sz="1800" baseline="0" dirty="0" smtClean="0"/>
              <a:t> the phrase: “Correlation does not equal causation” can be used to stun a verbal opponent into silence…provided you use it correctly.)</a:t>
            </a:r>
            <a:endParaRPr lang="en-US" sz="28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fontScale="70000" lnSpcReduction="20000"/>
          </a:bodyPr>
          <a:lstStyle/>
          <a:p>
            <a:r>
              <a:rPr lang="en-US" sz="2800" dirty="0" smtClean="0"/>
              <a:t>Point: Verification</a:t>
            </a:r>
            <a:r>
              <a:rPr lang="en-US" sz="2800" baseline="0" dirty="0" smtClean="0"/>
              <a:t> by independent means</a:t>
            </a:r>
            <a:r>
              <a:rPr lang="en-US" sz="2800" dirty="0" smtClean="0"/>
              <a:t> n</a:t>
            </a:r>
            <a:r>
              <a:rPr lang="en-US" sz="2800" baseline="0" dirty="0" smtClean="0"/>
              <a:t>ot just taking one person’s word for it. </a:t>
            </a:r>
          </a:p>
          <a:p>
            <a:endParaRPr lang="en-US" sz="2800" dirty="0" smtClean="0"/>
          </a:p>
          <a:p>
            <a:r>
              <a:rPr lang="en-US" sz="2800" baseline="0" dirty="0" smtClean="0"/>
              <a:t>In this December 2009 story about polluted water systems , The New York Times </a:t>
            </a:r>
            <a:r>
              <a:rPr lang="en-US" sz="2800" dirty="0" smtClean="0"/>
              <a:t>compiled and analyzed millions of records from water systems and regulators around the nation. The documents showed Safe Drinking Water Act violations have occurred in every state.  In Ramsey, N.J., for instance, water tests since 2004 have detected illegal concentrations of arsenic, a carcinogen, and the dry cleaning solvent </a:t>
            </a:r>
            <a:r>
              <a:rPr lang="en-US" sz="2800" dirty="0" err="1" smtClean="0"/>
              <a:t>tetrachloroethylene</a:t>
            </a:r>
            <a:r>
              <a:rPr lang="en-US" sz="2800" dirty="0" smtClean="0"/>
              <a:t>. </a:t>
            </a:r>
          </a:p>
          <a:p>
            <a:r>
              <a:rPr lang="en-US" sz="2800" dirty="0" smtClean="0"/>
              <a:t>In New York state, 205 water systems have broken the law by delivering tap water that contained illegal amounts of bacteria since 2004.</a:t>
            </a:r>
          </a:p>
          <a:p>
            <a:endParaRPr lang="en-US" sz="28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fontScale="70000" lnSpcReduction="20000"/>
          </a:bodyPr>
          <a:lstStyle/>
          <a:p>
            <a:r>
              <a:rPr lang="en-US" sz="3200" dirty="0" smtClean="0"/>
              <a:t>  ANIMATION: CLICK BRINGS UP DEFINITION</a:t>
            </a:r>
          </a:p>
          <a:p>
            <a:r>
              <a:rPr lang="en-US" sz="3200" dirty="0" smtClean="0"/>
              <a:t> Independence:</a:t>
            </a:r>
            <a:r>
              <a:rPr lang="en-US" sz="3200" baseline="0" dirty="0" smtClean="0"/>
              <a:t> freedom (of the journalist and the journalism organization) from the control, influence, or support of interested parties.</a:t>
            </a:r>
          </a:p>
          <a:p>
            <a:r>
              <a:rPr lang="en-US" sz="3200" dirty="0" smtClean="0"/>
              <a:t>   As important, (since objectivity is a fictional state of mind) Independence is guarded by a journalist’s conscious effort to set aside pre-existing beliefs AND a system of checks and balances by peers with the same goal.</a:t>
            </a:r>
          </a:p>
          <a:p>
            <a:r>
              <a:rPr lang="en-US" sz="3200" dirty="0" smtClean="0"/>
              <a:t>ASK: What Other Professions attempt independence?</a:t>
            </a:r>
            <a:endParaRPr lang="en-US" sz="32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fontScale="92500"/>
          </a:bodyPr>
          <a:lstStyle/>
          <a:p>
            <a:r>
              <a:rPr lang="en-US" sz="1400" dirty="0" smtClean="0"/>
              <a:t>ANIMATION: CLICK BRINGS UP SUB-HEAD</a:t>
            </a:r>
          </a:p>
          <a:p>
            <a:r>
              <a:rPr lang="en-US" sz="1400" baseline="0" dirty="0" smtClean="0"/>
              <a:t>Remember the Air Races</a:t>
            </a:r>
            <a:r>
              <a:rPr lang="en-US" sz="1400" dirty="0" smtClean="0"/>
              <a:t> over New York Harbor and around the Statue of Liberty on June 19 and 20?</a:t>
            </a:r>
          </a:p>
          <a:p>
            <a:r>
              <a:rPr lang="en-US" sz="1400" dirty="0" smtClean="0"/>
              <a:t>Was this publication an independent source of information about the safety, environmental impact and fairness of the race?</a:t>
            </a:r>
          </a:p>
          <a:p>
            <a:r>
              <a:rPr lang="en-US" sz="1400" baseline="0" dirty="0" smtClean="0"/>
              <a:t>(</a:t>
            </a:r>
            <a:r>
              <a:rPr lang="en-US" sz="1400" b="1" baseline="0" dirty="0" smtClean="0"/>
              <a:t>2</a:t>
            </a:r>
            <a:r>
              <a:rPr lang="en-US" sz="1400" b="1" baseline="30000" dirty="0" smtClean="0"/>
              <a:t>nd</a:t>
            </a:r>
            <a:r>
              <a:rPr lang="en-US" sz="1400" b="1" baseline="0" dirty="0" smtClean="0"/>
              <a:t> click </a:t>
            </a:r>
            <a:r>
              <a:rPr lang="en-US" sz="1400" b="1" dirty="0" smtClean="0"/>
              <a:t>brings up the “almost independent” line under the title)</a:t>
            </a:r>
          </a:p>
          <a:p>
            <a:r>
              <a:rPr lang="en-US" sz="1400" baseline="0" dirty="0" smtClean="0"/>
              <a:t>To</a:t>
            </a:r>
            <a:r>
              <a:rPr lang="en-US" sz="1400" dirty="0" smtClean="0"/>
              <a:t> their credit, they tip their hat to the value of journalism with this </a:t>
            </a:r>
            <a:r>
              <a:rPr lang="en-US" sz="1400" dirty="0" err="1" smtClean="0"/>
              <a:t>subheadline</a:t>
            </a:r>
            <a:r>
              <a:rPr lang="en-US" sz="1400" dirty="0" smtClean="0"/>
              <a:t>: “An Almost Independent Magazine.”</a:t>
            </a:r>
          </a:p>
          <a:p>
            <a:r>
              <a:rPr lang="en-US" sz="1400" baseline="0" dirty="0" smtClean="0"/>
              <a:t>Professional Journalists</a:t>
            </a:r>
            <a:r>
              <a:rPr lang="en-US" sz="1400" dirty="0" smtClean="0"/>
              <a:t> have developed guidelines to ensure there is a difference between journalism and everything else. Here is one version, from an organization called SPJ.</a:t>
            </a:r>
            <a:endParaRPr lang="en-US" sz="1400" baseline="0" dirty="0" smtClean="0"/>
          </a:p>
          <a:p>
            <a:r>
              <a:rPr lang="en-US" sz="1400" baseline="0" dirty="0" smtClean="0"/>
              <a:t>Here’s what the SPJ Code of Ethics says:</a:t>
            </a:r>
          </a:p>
          <a:p>
            <a:r>
              <a:rPr lang="en-US" sz="1100" b="1" baseline="0" dirty="0" smtClean="0"/>
              <a:t>Journalists should be free of obligation to any interest other than the public’s right to know.</a:t>
            </a:r>
          </a:p>
          <a:p>
            <a:pPr>
              <a:buClr>
                <a:schemeClr val="tx1"/>
              </a:buClr>
              <a:buFont typeface="Wingdings" pitchFamily="2" charset="2"/>
              <a:buChar char="§"/>
            </a:pPr>
            <a:r>
              <a:rPr lang="en-US" sz="1100" b="1" baseline="0" dirty="0" smtClean="0">
                <a:solidFill>
                  <a:schemeClr val="tx1"/>
                </a:solidFill>
              </a:rPr>
              <a:t> </a:t>
            </a:r>
            <a:r>
              <a:rPr lang="en-US" sz="1100" b="0" baseline="0" dirty="0" smtClean="0">
                <a:solidFill>
                  <a:schemeClr val="tx1"/>
                </a:solidFill>
              </a:rPr>
              <a:t>Avoid conflicts of interest, real or perceived.</a:t>
            </a:r>
          </a:p>
          <a:p>
            <a:pPr>
              <a:buClr>
                <a:schemeClr val="tx1"/>
              </a:buClr>
              <a:buFont typeface="Wingdings" pitchFamily="2" charset="2"/>
              <a:buChar char="§"/>
            </a:pPr>
            <a:r>
              <a:rPr lang="en-US" sz="1100" b="0" baseline="0" dirty="0" smtClean="0">
                <a:solidFill>
                  <a:schemeClr val="tx1"/>
                </a:solidFill>
              </a:rPr>
              <a:t> Remain free of associations and activities that may compromise integrity or damage credibility.</a:t>
            </a:r>
          </a:p>
          <a:p>
            <a:pPr>
              <a:buClr>
                <a:schemeClr val="tx1"/>
              </a:buClr>
              <a:buFont typeface="Wingdings" pitchFamily="2" charset="2"/>
              <a:buChar char="§"/>
            </a:pPr>
            <a:r>
              <a:rPr lang="en-US" sz="1100" b="0" baseline="0" dirty="0" smtClean="0">
                <a:solidFill>
                  <a:schemeClr val="tx1"/>
                </a:solidFill>
              </a:rPr>
              <a:t> Refuse gifts, favors, fees, travel, and special treatment, and </a:t>
            </a:r>
            <a:r>
              <a:rPr lang="en-US" sz="1100" b="1" u="sng" baseline="0" dirty="0" smtClean="0">
                <a:solidFill>
                  <a:schemeClr val="tx1"/>
                </a:solidFill>
              </a:rPr>
              <a:t>shun secondary employment</a:t>
            </a:r>
            <a:r>
              <a:rPr lang="en-US" sz="1100" b="0" baseline="0" dirty="0" smtClean="0">
                <a:solidFill>
                  <a:schemeClr val="tx1"/>
                </a:solidFill>
              </a:rPr>
              <a:t>, political involvement, political office and service in community organizations if they compromise journalistic integrity.</a:t>
            </a:r>
          </a:p>
          <a:p>
            <a:pPr>
              <a:buClr>
                <a:schemeClr val="tx1"/>
              </a:buClr>
              <a:buFont typeface="Wingdings" pitchFamily="2" charset="2"/>
              <a:buChar char="§"/>
            </a:pPr>
            <a:r>
              <a:rPr lang="en-US" sz="1100" b="0" baseline="0" dirty="0" smtClean="0">
                <a:solidFill>
                  <a:schemeClr val="tx1"/>
                </a:solidFill>
              </a:rPr>
              <a:t> Disclose unavoidable conflicts.</a:t>
            </a:r>
          </a:p>
          <a:p>
            <a:pPr>
              <a:buClr>
                <a:schemeClr val="tx1"/>
              </a:buClr>
              <a:buFont typeface="Wingdings" pitchFamily="2" charset="2"/>
              <a:buChar char="§"/>
            </a:pPr>
            <a:r>
              <a:rPr lang="en-US" sz="1100" b="0" baseline="0" dirty="0" smtClean="0">
                <a:solidFill>
                  <a:schemeClr val="tx1"/>
                </a:solidFill>
              </a:rPr>
              <a:t> Be vigilant and courageous about holding those with power accountable.</a:t>
            </a:r>
            <a:r>
              <a:rPr lang="en-US" sz="1100" b="0" u="sng" baseline="0" dirty="0" smtClean="0">
                <a:solidFill>
                  <a:schemeClr val="tx1"/>
                </a:solidFill>
              </a:rPr>
              <a:t> Deny favored treatment to advertisers and special interests and resist their pressure to influence news coverage.</a:t>
            </a:r>
            <a:endParaRPr lang="en-US" sz="1100" b="0" baseline="0" dirty="0" smtClean="0">
              <a:solidFill>
                <a:schemeClr val="tx1"/>
              </a:solidFill>
            </a:endParaRPr>
          </a:p>
          <a:p>
            <a:pPr>
              <a:buClr>
                <a:schemeClr val="tx1"/>
              </a:buClr>
              <a:buFont typeface="Wingdings" pitchFamily="2" charset="2"/>
              <a:buChar char="§"/>
            </a:pPr>
            <a:r>
              <a:rPr lang="en-US" sz="1100" b="0" baseline="0" dirty="0" smtClean="0">
                <a:solidFill>
                  <a:schemeClr val="tx1"/>
                </a:solidFill>
              </a:rPr>
              <a:t> </a:t>
            </a:r>
            <a:r>
              <a:rPr lang="en-US" sz="1100" b="0" u="sng" baseline="0" dirty="0" smtClean="0">
                <a:solidFill>
                  <a:schemeClr val="tx1"/>
                </a:solidFill>
              </a:rPr>
              <a:t>Be wary of sources offering information for favors or money; avoid bidding for news</a:t>
            </a:r>
            <a:r>
              <a:rPr lang="en-US" sz="900" b="0" u="sng" baseline="0" dirty="0" smtClean="0">
                <a:solidFill>
                  <a:schemeClr val="tx1"/>
                </a:solidFill>
              </a:rPr>
              <a:t>.</a:t>
            </a:r>
          </a:p>
          <a:p>
            <a:pPr>
              <a:buClr>
                <a:schemeClr val="tx1"/>
              </a:buClr>
              <a:buFont typeface="Wingdings" pitchFamily="2" charset="2"/>
              <a:buChar char="§"/>
            </a:pPr>
            <a:endParaRPr lang="en-US" b="1" dirty="0">
              <a:solidFill>
                <a:schemeClr val="tx1"/>
              </a:solidFill>
            </a:endParaRPr>
          </a:p>
        </p:txBody>
      </p:sp>
      <p:sp>
        <p:nvSpPr>
          <p:cNvPr id="4" name="Slide Number Placeholder 3"/>
          <p:cNvSpPr>
            <a:spLocks noGrp="1"/>
          </p:cNvSpPr>
          <p:nvPr>
            <p:ph type="sldNum" sz="quarter" idx="10"/>
          </p:nvPr>
        </p:nvSpPr>
        <p:spPr/>
        <p:txBody>
          <a:bodyPr/>
          <a:lstStyle/>
          <a:p>
            <a:fld id="{61962D23-4BB7-4A8D-A3FA-FC8C9A230FE6}"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lnSpcReduction="10000"/>
          </a:bodyPr>
          <a:lstStyle/>
          <a:p>
            <a:r>
              <a:rPr lang="en-US" sz="2400" dirty="0" smtClean="0"/>
              <a:t>ANIMATION: CLICK BRINGS UP DEFINITION</a:t>
            </a:r>
          </a:p>
          <a:p>
            <a:r>
              <a:rPr lang="en-US" sz="2400" dirty="0" smtClean="0"/>
              <a:t>Accountability: Responsible or answerable for your work.</a:t>
            </a:r>
          </a:p>
          <a:p>
            <a:r>
              <a:rPr lang="en-US" sz="2400" dirty="0" smtClean="0"/>
              <a:t>Journalists put their name on their work. In many cases, their email address or phone number is attached to each report. That way, if the report is factually wrong, a news consumer or subject of a news story can report the mistake.</a:t>
            </a:r>
          </a:p>
          <a:p>
            <a:r>
              <a:rPr lang="en-US" sz="2400" dirty="0" smtClean="0"/>
              <a:t>ASK: What other professions or crafts do this?</a:t>
            </a:r>
          </a:p>
          <a:p>
            <a:r>
              <a:rPr lang="en-US" sz="2400" dirty="0" smtClean="0"/>
              <a:t>                            </a:t>
            </a:r>
            <a:endParaRPr lang="en-US" sz="24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600" dirty="0" smtClean="0"/>
              <a:t>Here’s one way the New York Times is accountable. </a:t>
            </a:r>
          </a:p>
          <a:p>
            <a:r>
              <a:rPr lang="en-US" sz="1600" dirty="0" smtClean="0"/>
              <a:t>Here’s the applicable</a:t>
            </a:r>
            <a:r>
              <a:rPr lang="en-US" sz="1600" baseline="0" dirty="0" smtClean="0"/>
              <a:t> section from SPJ’s industry-standard code of ethics:</a:t>
            </a:r>
          </a:p>
          <a:p>
            <a:r>
              <a:rPr lang="en-US" sz="1600" baseline="0" dirty="0" smtClean="0"/>
              <a:t>“</a:t>
            </a:r>
            <a:r>
              <a:rPr lang="en-US" sz="1600" b="1" i="1" baseline="0" dirty="0" smtClean="0"/>
              <a:t>Journalists are accountable to their readers, listeners, viewers and each other. Journalists should:</a:t>
            </a:r>
          </a:p>
          <a:p>
            <a:pPr>
              <a:buFont typeface="Wingdings" pitchFamily="2" charset="2"/>
              <a:buChar char="§"/>
            </a:pPr>
            <a:r>
              <a:rPr lang="en-US" sz="1600" b="1" i="1" dirty="0" smtClean="0"/>
              <a:t> </a:t>
            </a:r>
            <a:r>
              <a:rPr lang="en-US" sz="1600" b="0" i="1" dirty="0" smtClean="0"/>
              <a:t>Clarify and explain news coverage and invite dialogue with the public over journalistic</a:t>
            </a:r>
            <a:r>
              <a:rPr lang="en-US" sz="1600" b="0" i="1" baseline="0" dirty="0" smtClean="0"/>
              <a:t> conduct.</a:t>
            </a:r>
          </a:p>
          <a:p>
            <a:pPr>
              <a:buFont typeface="Wingdings" pitchFamily="2" charset="2"/>
              <a:buChar char="§"/>
            </a:pPr>
            <a:r>
              <a:rPr lang="en-US" sz="1600" b="0" i="1" baseline="0" dirty="0" smtClean="0"/>
              <a:t> Encourage the public to voice grievances against the media.</a:t>
            </a:r>
          </a:p>
          <a:p>
            <a:pPr>
              <a:buFont typeface="Wingdings" pitchFamily="2" charset="2"/>
              <a:buChar char="§"/>
            </a:pPr>
            <a:r>
              <a:rPr lang="en-US" sz="1600" b="0" i="1" u="sng" baseline="0" dirty="0" smtClean="0"/>
              <a:t>Admit mistakes and correct them promptly</a:t>
            </a:r>
            <a:r>
              <a:rPr lang="en-US" sz="1600" b="1" i="1" u="sng" baseline="0" dirty="0" smtClean="0"/>
              <a:t>.</a:t>
            </a:r>
            <a:endParaRPr lang="en-US" sz="1600" b="0" i="1" u="sng" baseline="0" dirty="0" smtClean="0"/>
          </a:p>
          <a:p>
            <a:pPr>
              <a:buFont typeface="Wingdings" pitchFamily="2" charset="2"/>
              <a:buChar char="§"/>
            </a:pPr>
            <a:r>
              <a:rPr lang="en-US" sz="1600" b="0" i="1" baseline="0" dirty="0" smtClean="0"/>
              <a:t> Expose unethical practices of journalists and the news media.</a:t>
            </a:r>
          </a:p>
          <a:p>
            <a:pPr>
              <a:buFont typeface="Wingdings" pitchFamily="2" charset="2"/>
              <a:buChar char="§"/>
            </a:pPr>
            <a:r>
              <a:rPr lang="en-US" sz="1600" b="0" i="1" baseline="0" dirty="0" smtClean="0"/>
              <a:t> Abide by the same high standards to which they hold others.”</a:t>
            </a:r>
            <a:endParaRPr lang="en-US" sz="1600" b="1" i="1" baseline="0" dirty="0" smtClean="0"/>
          </a:p>
        </p:txBody>
      </p:sp>
      <p:sp>
        <p:nvSpPr>
          <p:cNvPr id="4" name="Slide Number Placeholder 3"/>
          <p:cNvSpPr>
            <a:spLocks noGrp="1"/>
          </p:cNvSpPr>
          <p:nvPr>
            <p:ph type="sldNum" sz="quarter" idx="10"/>
          </p:nvPr>
        </p:nvSpPr>
        <p:spPr/>
        <p:txBody>
          <a:bodyPr/>
          <a:lstStyle/>
          <a:p>
            <a:fld id="{61962D23-4BB7-4A8D-A3FA-FC8C9A230FE6}"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4000" dirty="0" smtClean="0"/>
              <a:t>Point: Watch this report that aired on television and decide which information neighborhood you are in.</a:t>
            </a:r>
            <a:endParaRPr lang="en-US" sz="4000" baseline="0" dirty="0" smtClean="0"/>
          </a:p>
          <a:p>
            <a:pPr>
              <a:buFont typeface="Wingdings" pitchFamily="2" charset="2"/>
              <a:buChar char="§"/>
            </a:pP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400" dirty="0" smtClean="0"/>
              <a:t>It starts with Tucson, Arizona Channel 9’s News Anchors, who toss to Robin </a:t>
            </a:r>
            <a:r>
              <a:rPr lang="en-US" sz="2400" dirty="0" err="1" smtClean="0"/>
              <a:t>Raskin</a:t>
            </a:r>
            <a:r>
              <a:rPr lang="en-US" sz="2400" dirty="0" smtClean="0"/>
              <a:t> for some information about holiday gifts.</a:t>
            </a:r>
            <a:endParaRPr lang="en-US" sz="24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LECTURER:</a:t>
            </a:r>
            <a:r>
              <a:rPr lang="en-US" sz="2400" baseline="0" dirty="0" smtClean="0"/>
              <a:t> CLICK NOW TO LAUNCH VIDEO (3:38)</a:t>
            </a:r>
            <a:endParaRPr lang="en-US" sz="2400"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Autofit/>
          </a:bodyPr>
          <a:lstStyle/>
          <a:p>
            <a:r>
              <a:rPr lang="en-US" sz="1800" dirty="0" smtClean="0"/>
              <a:t>POINT: WHY ISN’T JON STEWART A JOURNALIST?</a:t>
            </a:r>
          </a:p>
          <a:p>
            <a:r>
              <a:rPr lang="en-US" sz="1800" dirty="0" smtClean="0"/>
              <a:t>ASK:</a:t>
            </a:r>
          </a:p>
          <a:p>
            <a:r>
              <a:rPr lang="en-US" sz="1800" dirty="0" smtClean="0"/>
              <a:t>-What is journalism? </a:t>
            </a:r>
          </a:p>
          <a:p>
            <a:r>
              <a:rPr lang="en-US" sz="1800" dirty="0" smtClean="0"/>
              <a:t>-Who is a journalist? </a:t>
            </a:r>
          </a:p>
          <a:p>
            <a:r>
              <a:rPr lang="en-US" sz="1800" dirty="0" smtClean="0"/>
              <a:t>-So…Is Jon Stewart a journalist? </a:t>
            </a:r>
          </a:p>
          <a:p>
            <a:r>
              <a:rPr lang="en-US" sz="1800" dirty="0" smtClean="0"/>
              <a:t>-This is just meant to stimulate discussion and set the table for the lecture.</a:t>
            </a:r>
          </a:p>
          <a:p>
            <a:r>
              <a:rPr lang="en-US" sz="1800" dirty="0" smtClean="0"/>
              <a:t>Here’s a story about a</a:t>
            </a:r>
            <a:r>
              <a:rPr lang="en-US" sz="1800" baseline="0" dirty="0" smtClean="0"/>
              <a:t> small political movement on Long Island to secede, which means Long Island would become a separate state from New York.</a:t>
            </a:r>
            <a:endParaRPr lang="en-US" sz="1800" dirty="0" smtClean="0"/>
          </a:p>
          <a:p>
            <a:endParaRPr lang="en-US" sz="1800" dirty="0" smtClean="0"/>
          </a:p>
          <a:p>
            <a:r>
              <a:rPr lang="en-US" sz="1800" dirty="0" smtClean="0"/>
              <a:t>LECTURER:</a:t>
            </a:r>
            <a:r>
              <a:rPr lang="en-US" sz="1800" baseline="0" dirty="0" smtClean="0"/>
              <a:t> CLICK NOW TO LAUNCH DAILY SHOW SAMANTHA BEE STORY ABOUT LONG ISLAND SECESSION MOVEMENT (2:16)</a:t>
            </a:r>
            <a:endParaRPr lang="en-US" sz="18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NEWS FELLOW: LINK (INSERT) VIDEO TO THIS SLIDE AND SELECT “START AUTOMATICALLY”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4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(Lecturer…after video runs, but before you click to next slide)</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ASK: Look at your Information Neighborhoods Grid…</a:t>
            </a:r>
          </a:p>
          <a:p>
            <a:r>
              <a:rPr lang="en-US" sz="2400" baseline="0" dirty="0" smtClean="0"/>
              <a:t>ASK: Which neighborhood was that report in,</a:t>
            </a:r>
            <a:r>
              <a:rPr lang="en-US" sz="2400" dirty="0" smtClean="0"/>
              <a:t> and why? (Push for distinctions based on definitions, etc)</a:t>
            </a:r>
            <a:endParaRPr lang="en-US" sz="24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fontScale="70000" lnSpcReduction="20000"/>
          </a:bodyPr>
          <a:lstStyle/>
          <a:p>
            <a:r>
              <a:rPr lang="en-US" sz="2400" dirty="0" smtClean="0"/>
              <a:t>Now…explain</a:t>
            </a:r>
            <a:r>
              <a:rPr lang="en-US" sz="2400" baseline="0" dirty="0" smtClean="0"/>
              <a:t> VNRs (See background)</a:t>
            </a:r>
          </a:p>
          <a:p>
            <a:r>
              <a:rPr lang="en-US" sz="2400" dirty="0" smtClean="0"/>
              <a:t>PR firms write and film ready-to-run television stories about a client’s product. Say it’s a candy company. The package includes interesting video of candy being made. Interviews with employees. A script with background and context…</a:t>
            </a:r>
          </a:p>
          <a:p>
            <a:r>
              <a:rPr lang="en-US" sz="2400" dirty="0" smtClean="0"/>
              <a:t>This is sent, with a suggested script, to TV news directors. If they like it, they’ll use the video and maybe even the script.</a:t>
            </a:r>
          </a:p>
          <a:p>
            <a:r>
              <a:rPr lang="en-US" sz="2400" dirty="0" smtClean="0"/>
              <a:t>Here’s how Alton Miller, a PR professor from Chicago and former Public Relations Director for the Mayor of Chicago describes it:</a:t>
            </a:r>
          </a:p>
          <a:p>
            <a:r>
              <a:rPr lang="en-US" sz="2400" i="1" dirty="0" smtClean="0"/>
              <a:t>“The whole idea is that you're making it easy for the TV station to do a thorough, visually-interesting report without having to invest their own resources -- a camera crew to come visit the candy factory -- to illustrate it.”</a:t>
            </a:r>
          </a:p>
          <a:p>
            <a:r>
              <a:rPr lang="en-US" sz="2400" dirty="0" smtClean="0"/>
              <a:t>What’s missing from a story like this? </a:t>
            </a:r>
          </a:p>
          <a:p>
            <a:r>
              <a:rPr lang="en-US" sz="2400" dirty="0" smtClean="0"/>
              <a:t>Who was </a:t>
            </a:r>
            <a:r>
              <a:rPr lang="en-US" sz="2400" dirty="0" err="1" smtClean="0"/>
              <a:t>Raskin</a:t>
            </a:r>
            <a:r>
              <a:rPr lang="en-US" sz="2400" dirty="0" smtClean="0"/>
              <a:t> working for? Apple’s rivals.</a:t>
            </a:r>
            <a:endParaRPr lang="en-US" sz="24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Autofit/>
          </a:bodyPr>
          <a:lstStyle/>
          <a:p>
            <a:r>
              <a:rPr lang="en-US" dirty="0" smtClean="0"/>
              <a:t>Have you seen these Web Reports on Aca9 (Ah-</a:t>
            </a:r>
            <a:r>
              <a:rPr lang="en-US" u="sng" dirty="0" smtClean="0"/>
              <a:t>Sigh</a:t>
            </a:r>
            <a:r>
              <a:rPr lang="en-US" dirty="0" smtClean="0"/>
              <a:t>-Yee) Berry Diets?</a:t>
            </a:r>
          </a:p>
          <a:p>
            <a:r>
              <a:rPr lang="en-US" dirty="0" smtClean="0"/>
              <a:t>Ask: What neighborhood</a:t>
            </a:r>
            <a:r>
              <a:rPr lang="en-US" baseline="0" dirty="0" smtClean="0"/>
              <a:t> are you in?</a:t>
            </a:r>
          </a:p>
          <a:p>
            <a:r>
              <a:rPr lang="en-US" i="0" dirty="0" smtClean="0"/>
              <a:t>Consumer organizations like the Better Business Bureau and Consumer Reports observe that  many </a:t>
            </a:r>
            <a:r>
              <a:rPr lang="en-US" i="0" dirty="0" err="1" smtClean="0"/>
              <a:t>Acai</a:t>
            </a:r>
            <a:r>
              <a:rPr lang="en-US" i="0" dirty="0" smtClean="0"/>
              <a:t> Berry juice pages like this include fraudulent claims of an Oprah Winfrey </a:t>
            </a:r>
            <a:r>
              <a:rPr lang="en-US" dirty="0" smtClean="0"/>
              <a:t>endorsement. In addition, </a:t>
            </a:r>
            <a:r>
              <a:rPr lang="en-US" i="0" baseline="0" dirty="0" smtClean="0"/>
              <a:t>news-like web reports</a:t>
            </a:r>
            <a:r>
              <a:rPr lang="en-US" dirty="0" smtClean="0"/>
              <a:t> like this, designed to look like they come from independent news organizations, </a:t>
            </a:r>
            <a:r>
              <a:rPr lang="en-US" i="0" dirty="0" smtClean="0"/>
              <a:t>often use near-identical language</a:t>
            </a:r>
            <a:r>
              <a:rPr lang="en-US" dirty="0" smtClean="0"/>
              <a:t> and claims (Lost 2 Dress Sizes, etc.) </a:t>
            </a:r>
            <a:endParaRPr lang="en-US" i="0" baseline="0" dirty="0" smtClean="0"/>
          </a:p>
          <a:p>
            <a:r>
              <a:rPr lang="en-US" dirty="0" smtClean="0"/>
              <a:t>Reading this introduction and conclusion from one such “Investigation,” what are your clues?</a:t>
            </a:r>
          </a:p>
          <a:p>
            <a:r>
              <a:rPr lang="en-US" i="1" dirty="0" smtClean="0"/>
              <a:t>(Lecturer read excerpt) “With all the media coverage, you probably already know that the </a:t>
            </a:r>
            <a:r>
              <a:rPr lang="en-US" i="1" dirty="0" err="1" smtClean="0"/>
              <a:t>acai</a:t>
            </a:r>
            <a:r>
              <a:rPr lang="en-US" i="1" dirty="0" smtClean="0"/>
              <a:t> berry has become one of the most popular and controversial health supplements in the world…(and it goes on for pages)</a:t>
            </a:r>
          </a:p>
          <a:p>
            <a:r>
              <a:rPr lang="en-US" i="1" dirty="0" smtClean="0"/>
              <a:t>“CONCLUSION: Now that we have </a:t>
            </a:r>
            <a:r>
              <a:rPr lang="en-US" b="1" i="1" dirty="0" smtClean="0"/>
              <a:t>went </a:t>
            </a:r>
            <a:r>
              <a:rPr lang="en-US" i="1" dirty="0" smtClean="0"/>
              <a:t>through most of the key points of the controversy, it is time to weigh in on the score and make a conclusion. If  you stay away from free trials and don't expect them to melt off 30 pounds of fat without exercise, the </a:t>
            </a:r>
            <a:r>
              <a:rPr lang="en-US" i="1" dirty="0" err="1" smtClean="0"/>
              <a:t>acai</a:t>
            </a:r>
            <a:r>
              <a:rPr lang="en-US" i="1" dirty="0" smtClean="0"/>
              <a:t> berry is 100% legitimate.”</a:t>
            </a:r>
          </a:p>
          <a:p>
            <a:r>
              <a:rPr lang="en-US" i="0" dirty="0" smtClean="0"/>
              <a:t>Alongside</a:t>
            </a:r>
            <a:r>
              <a:rPr lang="en-US" i="0" baseline="0" dirty="0" smtClean="0"/>
              <a:t> one </a:t>
            </a:r>
            <a:r>
              <a:rPr lang="en-US" i="0" baseline="0" dirty="0" err="1" smtClean="0"/>
              <a:t>Acai</a:t>
            </a:r>
            <a:r>
              <a:rPr lang="en-US" i="0" baseline="0" dirty="0" smtClean="0"/>
              <a:t> web  News Report</a:t>
            </a:r>
            <a:r>
              <a:rPr lang="en-US" i="0" dirty="0" smtClean="0"/>
              <a:t> we scrutinized last week were </a:t>
            </a:r>
            <a:r>
              <a:rPr lang="en-US" i="0" baseline="0" dirty="0" smtClean="0"/>
              <a:t>dozens of advertisements for </a:t>
            </a:r>
            <a:r>
              <a:rPr lang="en-US" i="0" baseline="0" dirty="0" err="1" smtClean="0"/>
              <a:t>Acai</a:t>
            </a:r>
            <a:r>
              <a:rPr lang="en-US" i="0" baseline="0" dirty="0" smtClean="0"/>
              <a:t> Berry products and the “reporter” discloses that he gets paid every time a reader clicks on one of the web ads alongside the “report.”</a:t>
            </a:r>
          </a:p>
        </p:txBody>
      </p:sp>
      <p:sp>
        <p:nvSpPr>
          <p:cNvPr id="4" name="Slide Number Placeholder 3"/>
          <p:cNvSpPr>
            <a:spLocks noGrp="1"/>
          </p:cNvSpPr>
          <p:nvPr>
            <p:ph type="sldNum" sz="quarter" idx="10"/>
          </p:nvPr>
        </p:nvSpPr>
        <p:spPr/>
        <p:txBody>
          <a:bodyPr/>
          <a:lstStyle/>
          <a:p>
            <a:fld id="{61962D23-4BB7-4A8D-A3FA-FC8C9A230FE6}"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800" dirty="0" smtClean="0"/>
              <a:t>This</a:t>
            </a:r>
            <a:r>
              <a:rPr lang="en-US" sz="1800" baseline="0" dirty="0" smtClean="0"/>
              <a:t> is Rule #1 in News Literacy: “Know which neighborhood you are in.”</a:t>
            </a:r>
          </a:p>
          <a:p>
            <a:endParaRPr lang="en-US" sz="1800" baseline="0" dirty="0" smtClean="0"/>
          </a:p>
          <a:p>
            <a:r>
              <a:rPr lang="en-US" sz="1800" baseline="0" dirty="0" smtClean="0"/>
              <a:t>It’s easy to get lost with so much information out there, plus there are people looking to benefit or profit from misleading you. </a:t>
            </a:r>
            <a:r>
              <a:rPr lang="en-US" sz="1800" dirty="0" smtClean="0"/>
              <a:t> Prof. </a:t>
            </a:r>
            <a:r>
              <a:rPr lang="en-US" sz="1800" dirty="0" err="1" smtClean="0"/>
              <a:t>Hornik</a:t>
            </a:r>
            <a:r>
              <a:rPr lang="en-US" sz="1800" dirty="0" smtClean="0"/>
              <a:t> likes to make a comparison to poker: </a:t>
            </a:r>
            <a:r>
              <a:rPr lang="en-US" sz="1800" i="1" dirty="0" smtClean="0"/>
              <a:t>“When you sit down to play, if you don’t know who the fish is…you’re the fish.”</a:t>
            </a:r>
          </a:p>
          <a:p>
            <a:endParaRPr lang="en-US" sz="1800" i="1"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000" b="0" dirty="0" smtClean="0"/>
              <a:t>POINT:</a:t>
            </a:r>
            <a:r>
              <a:rPr lang="en-US" sz="2000" b="0" baseline="0" dirty="0" smtClean="0"/>
              <a:t> Be aware that the neat and tidy lines of the Grid can get blurred, sometimes on purpose and with intent to deceive…</a:t>
            </a:r>
          </a:p>
          <a:p>
            <a:r>
              <a:rPr lang="en-US" sz="2000" b="0" baseline="0" dirty="0" smtClean="0"/>
              <a:t>It is easy to get fooled, as the </a:t>
            </a:r>
            <a:r>
              <a:rPr lang="en-US" sz="2000" b="0" baseline="0" dirty="0" err="1" smtClean="0"/>
              <a:t>acai</a:t>
            </a:r>
            <a:r>
              <a:rPr lang="en-US" sz="2000" b="0" baseline="0" dirty="0" smtClean="0"/>
              <a:t> berry ads and video news release demonstrated.</a:t>
            </a:r>
          </a:p>
          <a:p>
            <a:r>
              <a:rPr lang="en-US" sz="2000" b="1" baseline="0" dirty="0" smtClean="0"/>
              <a:t>Let’s look at some examples of where the lines are blurred</a:t>
            </a:r>
            <a:endParaRPr lang="en-US" sz="2000" b="1" dirty="0" smtClean="0"/>
          </a:p>
          <a:p>
            <a:r>
              <a:rPr lang="en-US" sz="2000" dirty="0" smtClean="0"/>
              <a:t>POINT:</a:t>
            </a:r>
            <a:r>
              <a:rPr lang="en-US" sz="2000" baseline="0" dirty="0" smtClean="0"/>
              <a:t> Let’s start by thinking about entertainment shows that look like news and news shows that look like entertainment shows.</a:t>
            </a:r>
            <a:endParaRPr lang="en-US" sz="20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lnSpcReduction="10000"/>
          </a:bodyPr>
          <a:lstStyle/>
          <a:p>
            <a:r>
              <a:rPr lang="en-US" sz="1800" b="1" dirty="0" smtClean="0"/>
              <a:t>THE</a:t>
            </a:r>
            <a:r>
              <a:rPr lang="en-US" sz="1800" b="1" baseline="0" dirty="0" smtClean="0"/>
              <a:t> BLURRING OF THE LINES: ENTERTAINMENT OR NEWS?</a:t>
            </a:r>
          </a:p>
          <a:p>
            <a:r>
              <a:rPr lang="en-US" sz="1800" b="0" baseline="0" dirty="0" smtClean="0"/>
              <a:t>ASK: WHAT IS A DOCUMENTARY?</a:t>
            </a:r>
          </a:p>
          <a:p>
            <a:r>
              <a:rPr lang="en-US" sz="1800" b="0" baseline="0" dirty="0" smtClean="0"/>
              <a:t>        WHAT IS DOCUDRAMA?</a:t>
            </a:r>
          </a:p>
          <a:p>
            <a:r>
              <a:rPr lang="en-US" sz="1800" b="0" baseline="0" dirty="0" smtClean="0"/>
              <a:t>Docudramas: Many people take what they see in these as being factually true, no different than a news report because of the word </a:t>
            </a:r>
            <a:r>
              <a:rPr lang="en-US" sz="1800" b="0" i="1" baseline="0" dirty="0" smtClean="0"/>
              <a:t>documentary</a:t>
            </a:r>
            <a:r>
              <a:rPr lang="en-US" sz="1800" b="0" baseline="0" dirty="0" smtClean="0"/>
              <a:t>. (Which has been blown to smithereens by young documentary makers who fictionalize like mad) </a:t>
            </a:r>
          </a:p>
          <a:p>
            <a:r>
              <a:rPr lang="en-US" sz="1800" b="0" baseline="0" dirty="0" smtClean="0"/>
              <a:t>A phrase like ”Based on facts” gives wide latitude with the truth.</a:t>
            </a:r>
          </a:p>
          <a:p>
            <a:r>
              <a:rPr lang="en-US" sz="1800" b="0" baseline="0" dirty="0" smtClean="0"/>
              <a:t>In can be engrossing, but it is not necessarily strictly factual. For instance…</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LECTURER:</a:t>
            </a:r>
            <a:r>
              <a:rPr lang="en-US" sz="1800" baseline="0" dirty="0" smtClean="0"/>
              <a:t> CLICK NOW TO LAUNCH VIDEO (31 seconds of lead-in to “Path to 9-11”)</a:t>
            </a:r>
            <a:endParaRPr lang="en-US" sz="1800" dirty="0" smtClean="0"/>
          </a:p>
          <a:p>
            <a:endParaRPr lang="en-US" b="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800" dirty="0" smtClean="0"/>
              <a:t>NEWS FELLOW: LINK (INSERT) VIDEO TO THIS SLIDE AND SELECT “START AUTOMATICALLY”</a:t>
            </a:r>
            <a:endParaRPr lang="en-US" sz="18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400" dirty="0" smtClean="0"/>
              <a:t>Are these</a:t>
            </a:r>
            <a:r>
              <a:rPr lang="en-US" sz="2400" baseline="0" dirty="0" smtClean="0"/>
              <a:t> movies the same as news reports?</a:t>
            </a:r>
          </a:p>
          <a:p>
            <a:r>
              <a:rPr lang="en-US" sz="2400" baseline="0" dirty="0" smtClean="0"/>
              <a:t>Their primary goal</a:t>
            </a:r>
            <a:r>
              <a:rPr lang="en-US" sz="2400" dirty="0" smtClean="0"/>
              <a:t> is to </a:t>
            </a:r>
            <a:r>
              <a:rPr lang="en-US" sz="2400" baseline="0" dirty="0" smtClean="0"/>
              <a:t>entertain, not give a strictly factual or informative account of what happened.</a:t>
            </a:r>
          </a:p>
          <a:p>
            <a:r>
              <a:rPr lang="en-US" sz="2400" baseline="0" dirty="0" smtClean="0"/>
              <a:t>Look for “Inspired by a true story.” </a:t>
            </a:r>
          </a:p>
          <a:p>
            <a:r>
              <a:rPr lang="en-US" sz="2400" baseline="0" dirty="0" smtClean="0"/>
              <a:t>That’s a tipoff</a:t>
            </a:r>
            <a:r>
              <a:rPr lang="en-US" sz="2400" dirty="0" smtClean="0"/>
              <a:t> i</a:t>
            </a:r>
            <a:r>
              <a:rPr lang="en-US" sz="2400" baseline="0" dirty="0" smtClean="0"/>
              <a:t>t is not news, it is entertainment.</a:t>
            </a:r>
          </a:p>
        </p:txBody>
      </p:sp>
      <p:sp>
        <p:nvSpPr>
          <p:cNvPr id="4" name="Slide Number Placeholder 3"/>
          <p:cNvSpPr>
            <a:spLocks noGrp="1"/>
          </p:cNvSpPr>
          <p:nvPr>
            <p:ph type="sldNum" sz="quarter" idx="10"/>
          </p:nvPr>
        </p:nvSpPr>
        <p:spPr/>
        <p:txBody>
          <a:bodyPr/>
          <a:lstStyle/>
          <a:p>
            <a:fld id="{61962D23-4BB7-4A8D-A3FA-FC8C9A230FE6}"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lnSpcReduction="10000"/>
          </a:bodyPr>
          <a:lstStyle/>
          <a:p>
            <a:r>
              <a:rPr lang="en-US" sz="2400" dirty="0" smtClean="0"/>
              <a:t>Point: </a:t>
            </a:r>
            <a:r>
              <a:rPr lang="en-US" sz="2400" dirty="0" err="1" smtClean="0"/>
              <a:t>Unblur</a:t>
            </a:r>
            <a:r>
              <a:rPr lang="en-US" sz="2400" dirty="0" smtClean="0"/>
              <a:t> the lines by using your grid…your taxonomy</a:t>
            </a:r>
          </a:p>
          <a:p>
            <a:r>
              <a:rPr lang="en-US" sz="2400" dirty="0" smtClean="0"/>
              <a:t>If it has actors in it and the word drama in its description it is entertainment, not news. </a:t>
            </a:r>
          </a:p>
          <a:p>
            <a:r>
              <a:rPr lang="en-US" sz="2400" dirty="0" smtClean="0"/>
              <a:t>Watch for the disclaimers, i.e. “based on facts” or “</a:t>
            </a:r>
            <a:r>
              <a:rPr lang="en-US" sz="2400" dirty="0" err="1" smtClean="0"/>
              <a:t>docu</a:t>
            </a:r>
            <a:r>
              <a:rPr lang="en-US" sz="2400" dirty="0" smtClean="0"/>
              <a:t>-drama”</a:t>
            </a:r>
          </a:p>
          <a:p>
            <a:r>
              <a:rPr lang="en-US" sz="2400" dirty="0" smtClean="0"/>
              <a:t>If it is produced</a:t>
            </a:r>
            <a:r>
              <a:rPr lang="en-US" sz="2400" baseline="0" dirty="0" smtClean="0"/>
              <a:t> by the entertainment division of a television network or cable company,</a:t>
            </a:r>
            <a:r>
              <a:rPr lang="en-US" sz="2400" dirty="0" smtClean="0"/>
              <a:t> </a:t>
            </a:r>
            <a:r>
              <a:rPr lang="en-US" sz="2400" baseline="0" dirty="0" smtClean="0"/>
              <a:t>it is not news.</a:t>
            </a:r>
          </a:p>
          <a:p>
            <a:r>
              <a:rPr lang="en-US" sz="2400" dirty="0" smtClean="0"/>
              <a:t>In the Information Neighborhoods, there’s news and then there’s everything else.</a:t>
            </a:r>
          </a:p>
          <a:p>
            <a:endParaRPr lang="en-US" sz="2400" baseline="0" dirty="0" smtClean="0"/>
          </a:p>
        </p:txBody>
      </p:sp>
      <p:sp>
        <p:nvSpPr>
          <p:cNvPr id="4" name="Slide Number Placeholder 3"/>
          <p:cNvSpPr>
            <a:spLocks noGrp="1"/>
          </p:cNvSpPr>
          <p:nvPr>
            <p:ph type="sldNum" sz="quarter" idx="10"/>
          </p:nvPr>
        </p:nvSpPr>
        <p:spPr/>
        <p:txBody>
          <a:bodyPr/>
          <a:lstStyle/>
          <a:p>
            <a:fld id="{61962D23-4BB7-4A8D-A3FA-FC8C9A230FE6}"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000" dirty="0" smtClean="0"/>
              <a:t>THE BLURRING OF THE LINES: INFOTAINMENT</a:t>
            </a:r>
            <a:r>
              <a:rPr lang="en-US" sz="2000" baseline="0" dirty="0" smtClean="0"/>
              <a:t> (News vs. Publicity)</a:t>
            </a:r>
          </a:p>
          <a:p>
            <a:pPr>
              <a:buFont typeface="Arial" charset="0"/>
              <a:buChar char="•"/>
            </a:pPr>
            <a:r>
              <a:rPr lang="en-US" sz="2000" baseline="0" dirty="0" smtClean="0"/>
              <a:t>Is TMZ journalism?</a:t>
            </a:r>
          </a:p>
          <a:p>
            <a:pPr marL="0" marR="0" indent="0" algn="l" defTabSz="914400" rtl="0" eaLnBrk="1" fontAlgn="auto" latinLnBrk="0" hangingPunct="1">
              <a:lnSpc>
                <a:spcPct val="100000"/>
              </a:lnSpc>
              <a:spcBef>
                <a:spcPts val="0"/>
              </a:spcBef>
              <a:spcAft>
                <a:spcPts val="0"/>
              </a:spcAft>
              <a:buClrTx/>
              <a:buSzTx/>
              <a:buFont typeface="Arial" charset="0"/>
              <a:buChar char="•"/>
              <a:tabLst/>
              <a:defRPr/>
            </a:pPr>
            <a:r>
              <a:rPr lang="en-US" sz="2000" dirty="0" smtClean="0"/>
              <a:t>LECTURER:</a:t>
            </a:r>
            <a:r>
              <a:rPr lang="en-US" sz="2000" baseline="0" dirty="0" smtClean="0"/>
              <a:t> CLICK NOW TO LAUNCH VIDEO OF “JERSEY</a:t>
            </a:r>
            <a:r>
              <a:rPr lang="en-US" sz="2000" dirty="0" smtClean="0"/>
              <a:t> SHORE” STAR “SNOOKI” GETTING OUT OF JAIL</a:t>
            </a:r>
            <a:r>
              <a:rPr lang="en-US" sz="2000" baseline="0" dirty="0" smtClean="0"/>
              <a:t>(49 Seconds)</a:t>
            </a:r>
            <a:endParaRPr lang="en-US" sz="2000" dirty="0" smtClean="0"/>
          </a:p>
          <a:p>
            <a:pPr>
              <a:buFont typeface="Arial" charset="0"/>
              <a:buChar char="•"/>
            </a:pP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100" dirty="0" smtClean="0"/>
              <a:t>NEWS FELLOW: LINK (INSERT) VIDEO TO THIS SLIDE AND SELECT “START AUTOMATICALLY”</a:t>
            </a:r>
          </a:p>
          <a:p>
            <a:r>
              <a:rPr lang="en-US" sz="2400" dirty="0" smtClean="0"/>
              <a:t>…</a:t>
            </a:r>
            <a:r>
              <a:rPr lang="en-US" sz="2400" b="1" dirty="0" smtClean="0"/>
              <a:t>Is it Journalism or Not?</a:t>
            </a:r>
          </a:p>
          <a:p>
            <a:endParaRPr lang="en-US" sz="2400" dirty="0" smtClean="0"/>
          </a:p>
          <a:p>
            <a:r>
              <a:rPr lang="en-US" sz="2400" dirty="0" smtClean="0"/>
              <a:t>Today,</a:t>
            </a:r>
            <a:r>
              <a:rPr lang="en-US" sz="2400" baseline="0" dirty="0" smtClean="0"/>
              <a:t> you’ll start using a new set of critical thinking skills that will help you decide for </a:t>
            </a:r>
            <a:r>
              <a:rPr lang="en-US" sz="2400" b="0" baseline="0" dirty="0" smtClean="0"/>
              <a:t>yourself</a:t>
            </a:r>
          </a:p>
          <a:p>
            <a:endParaRPr lang="en-US" dirty="0" smtClean="0"/>
          </a:p>
          <a:p>
            <a:endParaRPr lang="en-US" dirty="0" smtClean="0"/>
          </a:p>
        </p:txBody>
      </p:sp>
      <p:sp>
        <p:nvSpPr>
          <p:cNvPr id="4" name="Slide Number Placeholder 3"/>
          <p:cNvSpPr>
            <a:spLocks noGrp="1"/>
          </p:cNvSpPr>
          <p:nvPr>
            <p:ph type="sldNum" sz="quarter" idx="10"/>
          </p:nvPr>
        </p:nvSpPr>
        <p:spPr/>
        <p:txBody>
          <a:bodyPr/>
          <a:lstStyle/>
          <a:p>
            <a:fld id="{61962D23-4BB7-4A8D-A3FA-FC8C9A230FE6}"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NEWS FELLOW: LINK (INSERT) VIDEO TO THIS SLIDE AND SELECT “START AUTOMATICALLY”</a:t>
            </a:r>
          </a:p>
          <a:p>
            <a:r>
              <a:rPr lang="en-US" sz="1800" dirty="0" smtClean="0"/>
              <a:t>ASK: IS IT NEWS THAT SNOOKI WENT TO JAIL? WHY? </a:t>
            </a:r>
            <a:r>
              <a:rPr lang="en-US" sz="1800" u="sng" dirty="0" smtClean="0"/>
              <a:t>USE YOUR TAXONOMY</a:t>
            </a:r>
          </a:p>
          <a:p>
            <a:r>
              <a:rPr lang="en-US" sz="1800" dirty="0" smtClean="0"/>
              <a:t>         PROMPT WITH:</a:t>
            </a:r>
          </a:p>
          <a:p>
            <a:r>
              <a:rPr lang="en-US" sz="1800" dirty="0" smtClean="0"/>
              <a:t>	IS TMZ INDEPENDENT?</a:t>
            </a:r>
          </a:p>
          <a:p>
            <a:r>
              <a:rPr lang="en-US" sz="1800" dirty="0" smtClean="0"/>
              <a:t>        	 HOW DOES TMZ OBTAIN VIDEO? WHAT KIND OF DEALS DOES IT MAKE FOR INFORMATION</a:t>
            </a:r>
          </a:p>
          <a:p>
            <a:r>
              <a:rPr lang="en-US" sz="1800" dirty="0" smtClean="0"/>
              <a:t>        	 IS TMZ ACCOUNTABLE FOR ERRORS?</a:t>
            </a:r>
          </a:p>
          <a:p>
            <a:r>
              <a:rPr lang="en-US" sz="1800" dirty="0" smtClean="0"/>
              <a:t>       	  DOES TMZ VERIFY BEFORE BROADCASTING?</a:t>
            </a:r>
          </a:p>
          <a:p>
            <a:r>
              <a:rPr lang="en-US" sz="1800" dirty="0" smtClean="0"/>
              <a:t> ASK: WHERE DOES TMZ FIT? </a:t>
            </a:r>
          </a:p>
          <a:p>
            <a:r>
              <a:rPr lang="en-US" dirty="0" smtClean="0"/>
              <a:t>                       </a:t>
            </a:r>
          </a:p>
          <a:p>
            <a:r>
              <a:rPr lang="en-US" dirty="0" smtClean="0"/>
              <a:t>          </a:t>
            </a:r>
          </a:p>
          <a:p>
            <a:r>
              <a:rPr lang="en-US" dirty="0" smtClean="0"/>
              <a:t>         </a:t>
            </a:r>
          </a:p>
        </p:txBody>
      </p:sp>
      <p:sp>
        <p:nvSpPr>
          <p:cNvPr id="4" name="Slide Number Placeholder 3"/>
          <p:cNvSpPr>
            <a:spLocks noGrp="1"/>
          </p:cNvSpPr>
          <p:nvPr>
            <p:ph type="sldNum" sz="quarter" idx="10"/>
          </p:nvPr>
        </p:nvSpPr>
        <p:spPr/>
        <p:txBody>
          <a:bodyPr/>
          <a:lstStyle/>
          <a:p>
            <a:fld id="{61962D23-4BB7-4A8D-A3FA-FC8C9A230FE6}"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lnSpcReduction="10000"/>
          </a:bodyPr>
          <a:lstStyle/>
          <a:p>
            <a:r>
              <a:rPr lang="en-US" sz="2400" baseline="0" dirty="0" smtClean="0"/>
              <a:t>What</a:t>
            </a:r>
            <a:r>
              <a:rPr lang="en-US" sz="2400" dirty="0" smtClean="0"/>
              <a:t> about </a:t>
            </a:r>
            <a:r>
              <a:rPr lang="en-US" sz="2400" baseline="0" dirty="0" smtClean="0"/>
              <a:t>People Magazine?</a:t>
            </a:r>
          </a:p>
          <a:p>
            <a:r>
              <a:rPr lang="en-US" sz="2400" dirty="0" smtClean="0"/>
              <a:t>It’s the m</a:t>
            </a:r>
            <a:r>
              <a:rPr lang="en-US" sz="2400" baseline="0" dirty="0" smtClean="0"/>
              <a:t>ost successful magazine in history, has high standards for verification and credibility.</a:t>
            </a:r>
          </a:p>
          <a:p>
            <a:r>
              <a:rPr lang="en-US" sz="2400" baseline="0" dirty="0" smtClean="0"/>
              <a:t>Many readers consider it a news magazine, but it is largely driven by the entertainment industry. </a:t>
            </a:r>
          </a:p>
          <a:p>
            <a:r>
              <a:rPr lang="en-US" sz="2400" dirty="0" smtClean="0"/>
              <a:t>When hard-to-reach c</a:t>
            </a:r>
            <a:r>
              <a:rPr lang="en-US" sz="2400" baseline="0" dirty="0" smtClean="0"/>
              <a:t>elebrities suddenly make themselves available right before the release of a new movie or new album of music…Where does that fit on the Taxonomy</a:t>
            </a:r>
            <a:r>
              <a:rPr lang="en-US" sz="2400" dirty="0" smtClean="0"/>
              <a:t> of News Neighborhoods.</a:t>
            </a:r>
            <a:endParaRPr lang="en-US" sz="24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a:xfrm>
            <a:off x="695484" y="4421823"/>
            <a:ext cx="5563870" cy="4210503"/>
          </a:xfrm>
        </p:spPr>
        <p:txBody>
          <a:bodyPr>
            <a:noAutofit/>
          </a:bodyPr>
          <a:lstStyle/>
          <a:p>
            <a:r>
              <a:rPr lang="en-US" sz="1600" dirty="0" smtClean="0"/>
              <a:t>UNBLURRING: Is there a journalistic rationale for this story?</a:t>
            </a:r>
          </a:p>
          <a:p>
            <a:r>
              <a:rPr lang="en-US" sz="1600" dirty="0" smtClean="0"/>
              <a:t>… other than to promote or enhance the subject of the story?</a:t>
            </a:r>
          </a:p>
          <a:p>
            <a:r>
              <a:rPr lang="en-US" sz="1600" dirty="0" smtClean="0"/>
              <a:t>In this case, Tiger</a:t>
            </a:r>
            <a:r>
              <a:rPr lang="en-US" sz="1600" baseline="0" dirty="0" smtClean="0"/>
              <a:t> Woods’ ex-wife </a:t>
            </a:r>
            <a:r>
              <a:rPr lang="en-US" sz="1600" baseline="0" dirty="0" err="1" smtClean="0"/>
              <a:t>Elin</a:t>
            </a:r>
            <a:r>
              <a:rPr lang="en-US" sz="1600" baseline="0" dirty="0" smtClean="0"/>
              <a:t> </a:t>
            </a:r>
            <a:r>
              <a:rPr lang="en-US" sz="1600" baseline="0" dirty="0" err="1" smtClean="0"/>
              <a:t>Nordgren</a:t>
            </a:r>
            <a:r>
              <a:rPr lang="en-US" sz="1600" baseline="0" dirty="0" smtClean="0"/>
              <a:t>, right after the divorce was final, was given the questions in advance and sent back written answers (Because her English isn’t natural yet, People Magazine noted)</a:t>
            </a:r>
          </a:p>
          <a:p>
            <a:r>
              <a:rPr lang="en-US" sz="1600" baseline="0" dirty="0" smtClean="0"/>
              <a:t>It’s a </a:t>
            </a:r>
            <a:r>
              <a:rPr lang="en-US" sz="1600" baseline="0" dirty="0" err="1" smtClean="0"/>
              <a:t>QnA</a:t>
            </a:r>
            <a:r>
              <a:rPr lang="en-US" sz="1600" baseline="0" dirty="0" smtClean="0"/>
              <a:t> story, with no independent comments or verification other than a quote from Tiger saying he and </a:t>
            </a:r>
            <a:r>
              <a:rPr lang="en-US" sz="1600" baseline="0" dirty="0" err="1" smtClean="0"/>
              <a:t>Elin</a:t>
            </a:r>
            <a:r>
              <a:rPr lang="en-US" sz="1600" baseline="0" dirty="0" smtClean="0"/>
              <a:t> are committed to working to prevent the divorce from harming their children. </a:t>
            </a:r>
          </a:p>
          <a:p>
            <a:r>
              <a:rPr lang="en-US" sz="1600" baseline="0" dirty="0" smtClean="0"/>
              <a:t>There is betting already over sales of this copy: did it outsell the pictures of </a:t>
            </a:r>
            <a:r>
              <a:rPr lang="en-US" sz="1600" baseline="0" dirty="0" err="1" smtClean="0"/>
              <a:t>Brangelina’s</a:t>
            </a:r>
            <a:r>
              <a:rPr lang="en-US" sz="1600" baseline="0" dirty="0" smtClean="0"/>
              <a:t> kids, of Sandra Bullock’s cover?</a:t>
            </a:r>
          </a:p>
          <a:p>
            <a:r>
              <a:rPr lang="en-US" sz="1600" baseline="0" dirty="0" smtClean="0"/>
              <a:t>What are the pressures on independence when a famous face on the cover can guarantee 2 million magazines will be sold? We’ll return to that question in 2 weeks…</a:t>
            </a:r>
            <a:endParaRPr lang="en-US" sz="16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800" baseline="0" dirty="0" err="1" smtClean="0"/>
              <a:t>UnBlurring</a:t>
            </a:r>
            <a:r>
              <a:rPr lang="en-US" sz="1800" baseline="0" dirty="0" smtClean="0"/>
              <a:t> VNRS (each </a:t>
            </a:r>
            <a:r>
              <a:rPr lang="en-US" sz="1800" baseline="0" dirty="0" err="1" smtClean="0"/>
              <a:t>HowTo</a:t>
            </a:r>
            <a:r>
              <a:rPr lang="en-US" sz="1800" dirty="0" smtClean="0"/>
              <a:t> clicks up)</a:t>
            </a:r>
            <a:endParaRPr lang="en-US" sz="1800" baseline="0" dirty="0" smtClean="0"/>
          </a:p>
          <a:p>
            <a:r>
              <a:rPr lang="en-US" sz="1800" baseline="0" dirty="0" smtClean="0"/>
              <a:t>Promotion can look a lot like news…</a:t>
            </a:r>
          </a:p>
          <a:p>
            <a:r>
              <a:rPr lang="en-US" sz="1800" baseline="0" dirty="0" smtClean="0"/>
              <a:t> Revisiting</a:t>
            </a:r>
            <a:r>
              <a:rPr lang="en-US" sz="1800" dirty="0" smtClean="0"/>
              <a:t> the </a:t>
            </a:r>
            <a:r>
              <a:rPr lang="en-US" sz="1800" baseline="0" dirty="0" smtClean="0"/>
              <a:t>Video News Release. </a:t>
            </a:r>
          </a:p>
          <a:p>
            <a:r>
              <a:rPr lang="en-US" sz="1800" baseline="0" dirty="0" smtClean="0"/>
              <a:t>UNBLURRING THE LINES IN</a:t>
            </a:r>
            <a:r>
              <a:rPr lang="en-US" sz="1800" dirty="0" smtClean="0"/>
              <a:t> VIDEO REPORTS (say “VIA” holding up 3fingers)</a:t>
            </a:r>
            <a:endParaRPr lang="en-US" sz="1800" baseline="0" dirty="0" smtClean="0"/>
          </a:p>
          <a:p>
            <a:pPr>
              <a:buFont typeface="Wingdings" pitchFamily="2" charset="2"/>
              <a:buChar char="q"/>
            </a:pPr>
            <a:r>
              <a:rPr lang="en-US" sz="1800" dirty="0" smtClean="0"/>
              <a:t> </a:t>
            </a:r>
            <a:r>
              <a:rPr lang="en-US" sz="1800" b="1" dirty="0" smtClean="0"/>
              <a:t>V</a:t>
            </a:r>
            <a:r>
              <a:rPr lang="en-US" sz="1800" dirty="0" smtClean="0"/>
              <a:t>…Is the information verified?</a:t>
            </a:r>
          </a:p>
          <a:p>
            <a:pPr>
              <a:buFont typeface="Wingdings" pitchFamily="2" charset="2"/>
              <a:buChar char="q"/>
            </a:pPr>
            <a:r>
              <a:rPr lang="en-US" sz="1800" b="1" dirty="0" smtClean="0"/>
              <a:t> I…</a:t>
            </a:r>
            <a:r>
              <a:rPr lang="en-US" sz="1800" dirty="0" smtClean="0"/>
              <a:t>Whose payroll is the Expert on? Is he or she independent?</a:t>
            </a:r>
          </a:p>
          <a:p>
            <a:pPr>
              <a:buFont typeface="Wingdings" pitchFamily="2" charset="2"/>
              <a:buChar char="q"/>
            </a:pPr>
            <a:r>
              <a:rPr lang="en-US" sz="1800" b="1" dirty="0" smtClean="0"/>
              <a:t>A…</a:t>
            </a:r>
            <a:r>
              <a:rPr lang="en-US" sz="1800" dirty="0" smtClean="0"/>
              <a:t>Look </a:t>
            </a:r>
            <a:r>
              <a:rPr lang="en-US" sz="1800" baseline="0" dirty="0" smtClean="0"/>
              <a:t>for Sign Offs (accountability) Who will</a:t>
            </a:r>
            <a:r>
              <a:rPr lang="en-US" sz="1800" dirty="0" smtClean="0"/>
              <a:t> answer if the information is false.</a:t>
            </a:r>
            <a:endParaRPr lang="en-US" sz="1800" baseline="0" dirty="0" smtClean="0"/>
          </a:p>
          <a:p>
            <a:pPr>
              <a:buFont typeface="Wingdings" pitchFamily="2" charset="2"/>
              <a:buChar char="q"/>
            </a:pPr>
            <a:r>
              <a:rPr lang="en-US" sz="1800" dirty="0" smtClean="0"/>
              <a:t> Will one company or product benefit from the report? (Particular problem in local television reporting on medical news. Major sponsor hospital is the default source)</a:t>
            </a:r>
            <a:endParaRPr lang="en-US" sz="1800" baseline="0" dirty="0" smtClean="0"/>
          </a:p>
          <a:p>
            <a:endParaRPr lang="en-US" baseline="0" dirty="0" smtClean="0"/>
          </a:p>
          <a:p>
            <a:pPr>
              <a:buFont typeface="Wingdings" pitchFamily="2" charset="2"/>
              <a:buChar char="§"/>
            </a:pP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fontScale="92500" lnSpcReduction="10000"/>
          </a:bodyPr>
          <a:lstStyle/>
          <a:p>
            <a:r>
              <a:rPr lang="en-US" sz="2000" dirty="0" smtClean="0"/>
              <a:t>On the Internet it is especially difficult to know what neighborhood</a:t>
            </a:r>
            <a:r>
              <a:rPr lang="en-US" sz="2000" baseline="0" dirty="0" smtClean="0"/>
              <a:t> you are in.</a:t>
            </a:r>
          </a:p>
          <a:p>
            <a:r>
              <a:rPr lang="en-US" sz="2000" baseline="0" dirty="0" smtClean="0"/>
              <a:t>For </a:t>
            </a:r>
            <a:r>
              <a:rPr lang="en-US" sz="2000" baseline="0" dirty="0" err="1" smtClean="0"/>
              <a:t>instance:You</a:t>
            </a:r>
            <a:r>
              <a:rPr lang="en-US" sz="2000" baseline="0" dirty="0" smtClean="0"/>
              <a:t> go to the NFL’s website and it has more information than any other source and usually before other outlets. That sounds like you are getting news. </a:t>
            </a:r>
          </a:p>
          <a:p>
            <a:r>
              <a:rPr lang="en-US" sz="2000" baseline="0" dirty="0" smtClean="0"/>
              <a:t>But the NFL Network is managed  by the NFL to benefit the NFL. The material on that site is prepared by people on the NFL’s payroll. When the NFL says something is so, do NFL Networks go to outside sources for verification?</a:t>
            </a:r>
          </a:p>
          <a:p>
            <a:r>
              <a:rPr lang="en-US" sz="2000" baseline="0" dirty="0" smtClean="0"/>
              <a:t>V.</a:t>
            </a:r>
          </a:p>
          <a:p>
            <a:r>
              <a:rPr lang="en-US" sz="2000" baseline="0" dirty="0" smtClean="0"/>
              <a:t>I.</a:t>
            </a:r>
          </a:p>
          <a:p>
            <a:r>
              <a:rPr lang="en-US" sz="2000" baseline="0" dirty="0" smtClean="0"/>
              <a:t>A.</a:t>
            </a:r>
          </a:p>
          <a:p>
            <a:r>
              <a:rPr lang="en-US" sz="2000" baseline="0" dirty="0" smtClean="0"/>
              <a:t>What’s it stand for?</a:t>
            </a:r>
            <a:endParaRPr lang="en-US" sz="20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000" dirty="0" smtClean="0"/>
              <a:t>Here’s a USA Today report on the NFL Network’s decision to limit non-NFL Network</a:t>
            </a:r>
            <a:r>
              <a:rPr lang="en-US" sz="2000" baseline="0" dirty="0" smtClean="0"/>
              <a:t> broadcasters from using more than 45 seconds per day of video/audio clips and keep more control over what fans hear and see about NFL Football.</a:t>
            </a:r>
          </a:p>
          <a:p>
            <a:r>
              <a:rPr lang="en-US" sz="2000" baseline="0" dirty="0" smtClean="0"/>
              <a:t>It’s a trivial example of the battle for control of information.</a:t>
            </a:r>
          </a:p>
          <a:p>
            <a:r>
              <a:rPr lang="en-US" sz="2000" baseline="0" dirty="0" smtClean="0"/>
              <a:t>Why isn’t NFL Network News?</a:t>
            </a:r>
          </a:p>
          <a:p>
            <a:r>
              <a:rPr lang="en-US" sz="2000" baseline="0" dirty="0" smtClean="0"/>
              <a:t>Use The Taxonomy…</a:t>
            </a:r>
            <a:endParaRPr lang="en-US" sz="20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400" dirty="0" smtClean="0"/>
              <a:t>When best-selling author Dan Brown was coming out with a new novel in 2009, NBC’s “Today Show” aired a weeklong series of daily clues to the thriller’s plot.</a:t>
            </a:r>
          </a:p>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LECTURER:</a:t>
            </a:r>
            <a:r>
              <a:rPr lang="en-US" sz="2400" baseline="0" dirty="0" smtClean="0"/>
              <a:t> CLICK NOW TO LAUNCH VIDEO FROM TODAY SHOW COUNTDOWN to BOOK RELEASE (41 Seconds)</a:t>
            </a:r>
            <a:endParaRPr lang="en-US" sz="2400"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61962D23-4BB7-4A8D-A3FA-FC8C9A230FE6}" type="slidenum">
              <a:rPr lang="en-US" smtClean="0"/>
              <a:pPr/>
              <a:t>46</a:t>
            </a:fld>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NEWS FELLOW: LINK (INSERT) VIDEO TO THIS SLIDE AND SELECT “START AUTOMATICALLY”</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2000" dirty="0" smtClean="0"/>
          </a:p>
          <a:p>
            <a:r>
              <a:rPr lang="en-US" sz="2000" dirty="0" smtClean="0"/>
              <a:t>(SKIPPABLE SLIDE)</a:t>
            </a:r>
          </a:p>
          <a:p>
            <a:endParaRPr lang="en-US" sz="2000" dirty="0" smtClean="0"/>
          </a:p>
          <a:p>
            <a:r>
              <a:rPr lang="en-US" sz="2000" dirty="0" smtClean="0"/>
              <a:t>ASK: IS IT NEWS THAT Dan Brown has a book out?</a:t>
            </a:r>
          </a:p>
          <a:p>
            <a:r>
              <a:rPr lang="en-US" sz="2000" dirty="0" smtClean="0"/>
              <a:t>         What about these reports? News or Promotion?</a:t>
            </a:r>
          </a:p>
          <a:p>
            <a:r>
              <a:rPr lang="en-US" dirty="0" smtClean="0"/>
              <a:t>                       </a:t>
            </a:r>
          </a:p>
          <a:p>
            <a:r>
              <a:rPr lang="en-US" dirty="0" smtClean="0"/>
              <a:t>          </a:t>
            </a:r>
          </a:p>
          <a:p>
            <a:r>
              <a:rPr lang="en-US" dirty="0" smtClean="0"/>
              <a:t>         </a:t>
            </a:r>
          </a:p>
        </p:txBody>
      </p:sp>
      <p:sp>
        <p:nvSpPr>
          <p:cNvPr id="4" name="Slide Number Placeholder 3"/>
          <p:cNvSpPr>
            <a:spLocks noGrp="1"/>
          </p:cNvSpPr>
          <p:nvPr>
            <p:ph type="sldNum" sz="quarter" idx="10"/>
          </p:nvPr>
        </p:nvSpPr>
        <p:spPr/>
        <p:txBody>
          <a:bodyPr/>
          <a:lstStyle/>
          <a:p>
            <a:fld id="{61962D23-4BB7-4A8D-A3FA-FC8C9A230FE6}" type="slidenum">
              <a:rPr lang="en-US" smtClean="0"/>
              <a:pPr/>
              <a:t>47</a:t>
            </a:fld>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400" dirty="0" smtClean="0"/>
              <a:t>On the web, how do you know what’s News and what’s promotion.</a:t>
            </a:r>
          </a:p>
          <a:p>
            <a:r>
              <a:rPr lang="en-US" sz="2400" dirty="0" smtClean="0"/>
              <a:t>Wal-Mart</a:t>
            </a:r>
            <a:r>
              <a:rPr lang="en-US" sz="2400" baseline="0" dirty="0" smtClean="0"/>
              <a:t> paid bloggers to post comments that are designed to give the company a better image.</a:t>
            </a:r>
          </a:p>
          <a:p>
            <a:r>
              <a:rPr lang="en-US" sz="2400" baseline="0" dirty="0" smtClean="0"/>
              <a:t>But they are not identified as being paid by Wal-Mart.</a:t>
            </a:r>
            <a:endParaRPr lang="en-US" sz="24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48</a:t>
            </a:fld>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600" dirty="0" smtClean="0"/>
              <a:t>Was this revealed? No. What are some of the steps you can take as</a:t>
            </a:r>
            <a:r>
              <a:rPr lang="en-US" sz="1600" baseline="0" dirty="0" smtClean="0"/>
              <a:t> a news consumer to be aware of what neighborhood you are in?</a:t>
            </a:r>
          </a:p>
          <a:p>
            <a:r>
              <a:rPr lang="en-US" sz="1600" baseline="0" dirty="0" smtClean="0"/>
              <a:t>Look for accountability.</a:t>
            </a:r>
          </a:p>
          <a:p>
            <a:r>
              <a:rPr lang="en-US" sz="1600" b="1" baseline="0" dirty="0" smtClean="0"/>
              <a:t>Demand names, credentials and affiliations.</a:t>
            </a:r>
          </a:p>
          <a:p>
            <a:r>
              <a:rPr lang="en-US" sz="1600" b="1" i="1" baseline="0" dirty="0" smtClean="0"/>
              <a:t>SPJ </a:t>
            </a:r>
            <a:r>
              <a:rPr lang="en-US" sz="1600" b="1" i="1" baseline="0" dirty="0" err="1" smtClean="0"/>
              <a:t>sez</a:t>
            </a:r>
            <a:r>
              <a:rPr lang="en-US" sz="1600" b="1" i="1" baseline="0" dirty="0" smtClean="0"/>
              <a:t>:</a:t>
            </a:r>
          </a:p>
          <a:p>
            <a:r>
              <a:rPr lang="en-US" sz="1600" b="0" i="1" dirty="0" smtClean="0"/>
              <a:t>Distinguish news from advertising</a:t>
            </a:r>
            <a:r>
              <a:rPr lang="en-US" sz="1600" b="0" i="1" baseline="0" dirty="0" smtClean="0"/>
              <a:t> and shun hybrids that blur the lines between the two.</a:t>
            </a:r>
          </a:p>
          <a:p>
            <a:r>
              <a:rPr lang="en-US" sz="1600" dirty="0" smtClean="0"/>
              <a:t>As of December 1, the Federal Trade Commission required bloggers, and prominent Tweeters and </a:t>
            </a:r>
            <a:r>
              <a:rPr lang="en-US" sz="1600" dirty="0" err="1" smtClean="0"/>
              <a:t>Facebookers</a:t>
            </a:r>
            <a:r>
              <a:rPr lang="en-US" sz="1600" dirty="0" smtClean="0"/>
              <a:t> to reveal any arrangements under which they are paid for posting specific content. If you receive gifts, money or any other type of compensation from a product manufacturer or service provider you have to disclose it. Ditto if you post criticisms of your employer’s competitors.</a:t>
            </a:r>
          </a:p>
          <a:p>
            <a:r>
              <a:rPr lang="en-US" sz="1600" dirty="0" smtClean="0"/>
              <a:t>ASK: Why should this be Public Policy?</a:t>
            </a:r>
          </a:p>
        </p:txBody>
      </p:sp>
      <p:sp>
        <p:nvSpPr>
          <p:cNvPr id="4" name="Slide Number Placeholder 3"/>
          <p:cNvSpPr>
            <a:spLocks noGrp="1"/>
          </p:cNvSpPr>
          <p:nvPr>
            <p:ph type="sldNum" sz="quarter" idx="10"/>
          </p:nvPr>
        </p:nvSpPr>
        <p:spPr/>
        <p:txBody>
          <a:bodyPr/>
          <a:lstStyle/>
          <a:p>
            <a:fld id="{61962D23-4BB7-4A8D-A3FA-FC8C9A230FE6}" type="slidenum">
              <a:rPr lang="en-US" smtClean="0"/>
              <a:pPr/>
              <a:t>49</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3200" dirty="0" smtClean="0">
                <a:solidFill>
                  <a:srgbClr val="000000"/>
                </a:solidFill>
              </a:rPr>
              <a:t>SLIDE: DURING FIVE AND A HALF…</a:t>
            </a:r>
          </a:p>
          <a:p>
            <a:r>
              <a:rPr lang="en-US" sz="3200" dirty="0" smtClean="0">
                <a:solidFill>
                  <a:srgbClr val="000000"/>
                </a:solidFill>
              </a:rPr>
              <a:t>IN 1967, HE WAS A P.O.W. IN HANOI</a:t>
            </a:r>
          </a:p>
          <a:p>
            <a:r>
              <a:rPr lang="en-US" sz="3200" dirty="0" smtClean="0">
                <a:solidFill>
                  <a:srgbClr val="000000"/>
                </a:solidFill>
              </a:rPr>
              <a:t>What is it he says he missed the most?</a:t>
            </a:r>
            <a:endParaRPr lang="en-US" sz="1800" dirty="0" smtClean="0">
              <a:solidFill>
                <a:srgbClr val="000000"/>
              </a:solidFill>
            </a:endParaRPr>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5</a:t>
            </a:fld>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000" dirty="0" smtClean="0"/>
              <a:t>PRODUCT RELEASES</a:t>
            </a:r>
          </a:p>
          <a:p>
            <a:r>
              <a:rPr lang="en-US" sz="2800" dirty="0" smtClean="0"/>
              <a:t>POINT: This one is Pure press release in that it has little news value,</a:t>
            </a:r>
            <a:r>
              <a:rPr lang="en-US" sz="2800" baseline="0" dirty="0" smtClean="0"/>
              <a:t> it’s clearly labeled a press release and there is no independent information included. It’s a one-sided tout of a product. </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50</a:t>
            </a:fld>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NEWS FELLOW: LINK (INSERT) VIDEO TO THIS SLIDE AND SELECT “START AUTOMATICALLY”</a:t>
            </a:r>
          </a:p>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smtClean="0"/>
              <a:t>LECTURER:</a:t>
            </a:r>
            <a:r>
              <a:rPr lang="en-US" sz="2800" baseline="0" dirty="0" smtClean="0"/>
              <a:t> CLICK NOW TO LAUNCH VIDEO (TIME CODE)</a:t>
            </a:r>
            <a:endParaRPr lang="en-US" sz="2800"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51</a:t>
            </a:fld>
            <a:endParaRPr lang="en-US" dirty="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NEWS FELLOW: LINK (INSERT) VIDEO TO THIS SLIDE AND SELECT “START AUTOMATICALLY”</a:t>
            </a:r>
          </a:p>
          <a:p>
            <a:r>
              <a:rPr lang="en-US" sz="2000" dirty="0" smtClean="0"/>
              <a:t>Bloggers had been all over the </a:t>
            </a:r>
            <a:r>
              <a:rPr lang="en-US" sz="2000" dirty="0" err="1" smtClean="0"/>
              <a:t>iPhone’s</a:t>
            </a:r>
            <a:r>
              <a:rPr lang="en-US" sz="2000" dirty="0" smtClean="0"/>
              <a:t> antenna problem. But when Consumer reports gave it a negative rating and called on Apple to compensate </a:t>
            </a:r>
            <a:r>
              <a:rPr lang="en-US" sz="2000" dirty="0" err="1" smtClean="0"/>
              <a:t>iPhone</a:t>
            </a:r>
            <a:r>
              <a:rPr lang="en-US" sz="2000" dirty="0" smtClean="0"/>
              <a:t> buyers, Apple suddenly said it would give free protective cases to </a:t>
            </a:r>
            <a:r>
              <a:rPr lang="en-US" sz="2000" dirty="0" err="1" smtClean="0"/>
              <a:t>iPhone</a:t>
            </a:r>
            <a:r>
              <a:rPr lang="en-US" sz="2000" dirty="0" smtClean="0"/>
              <a:t> buyers.</a:t>
            </a:r>
          </a:p>
        </p:txBody>
      </p:sp>
      <p:sp>
        <p:nvSpPr>
          <p:cNvPr id="4" name="Slide Number Placeholder 3"/>
          <p:cNvSpPr>
            <a:spLocks noGrp="1"/>
          </p:cNvSpPr>
          <p:nvPr>
            <p:ph type="sldNum" sz="quarter" idx="10"/>
          </p:nvPr>
        </p:nvSpPr>
        <p:spPr/>
        <p:txBody>
          <a:bodyPr/>
          <a:lstStyle/>
          <a:p>
            <a:fld id="{61962D23-4BB7-4A8D-A3FA-FC8C9A230FE6}" type="slidenum">
              <a:rPr lang="en-US" smtClean="0"/>
              <a:pPr/>
              <a:t>52</a:t>
            </a:fld>
            <a:endParaRPr lang="en-US" dirty="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800" dirty="0" smtClean="0"/>
              <a:t>Using a Press Release,</a:t>
            </a:r>
          </a:p>
          <a:p>
            <a:r>
              <a:rPr lang="en-US" sz="2800" dirty="0" smtClean="0"/>
              <a:t>Apple invites the News Media to the announcement of a new product: The </a:t>
            </a:r>
            <a:r>
              <a:rPr lang="en-US" sz="2800" dirty="0" err="1" smtClean="0"/>
              <a:t>iPad</a:t>
            </a:r>
            <a:r>
              <a:rPr lang="en-US" sz="2800" dirty="0" smtClean="0"/>
              <a:t>.</a:t>
            </a:r>
            <a:endParaRPr lang="en-US" sz="2800" baseline="0" dirty="0" smtClean="0"/>
          </a:p>
          <a:p>
            <a:r>
              <a:rPr lang="en-US" sz="2800" dirty="0" smtClean="0"/>
              <a:t>Using the Taxonomy…what is this:</a:t>
            </a:r>
          </a:p>
          <a:p>
            <a:r>
              <a:rPr lang="en-US" sz="2800" dirty="0" err="1" smtClean="0"/>
              <a:t>Publicity?Advertising</a:t>
            </a:r>
            <a:r>
              <a:rPr lang="en-US" sz="2800" dirty="0" smtClean="0"/>
              <a:t>?</a:t>
            </a:r>
          </a:p>
        </p:txBody>
      </p:sp>
      <p:sp>
        <p:nvSpPr>
          <p:cNvPr id="4" name="Slide Number Placeholder 3"/>
          <p:cNvSpPr>
            <a:spLocks noGrp="1"/>
          </p:cNvSpPr>
          <p:nvPr>
            <p:ph type="sldNum" sz="quarter" idx="10"/>
          </p:nvPr>
        </p:nvSpPr>
        <p:spPr/>
        <p:txBody>
          <a:bodyPr/>
          <a:lstStyle/>
          <a:p>
            <a:fld id="{61962D23-4BB7-4A8D-A3FA-FC8C9A230FE6}" type="slidenum">
              <a:rPr lang="en-US" smtClean="0"/>
              <a:pPr/>
              <a:t>53</a:t>
            </a:fld>
            <a:endParaRPr lang="en-US" dirty="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400" dirty="0" smtClean="0"/>
              <a:t>After the event, The New York Times</a:t>
            </a:r>
            <a:r>
              <a:rPr lang="en-US" sz="2400" baseline="0" dirty="0" smtClean="0"/>
              <a:t> publishes a story about the release of Apple’s </a:t>
            </a:r>
            <a:r>
              <a:rPr lang="en-US" sz="2400" baseline="0" dirty="0" err="1" smtClean="0"/>
              <a:t>iPad</a:t>
            </a:r>
            <a:endParaRPr lang="en-US" sz="2400" baseline="0" dirty="0" smtClean="0"/>
          </a:p>
          <a:p>
            <a:r>
              <a:rPr lang="en-US" sz="2400" baseline="0" dirty="0" smtClean="0"/>
              <a:t>The story helps publicize </a:t>
            </a:r>
            <a:r>
              <a:rPr lang="en-US" sz="2400" baseline="0" dirty="0" err="1" smtClean="0"/>
              <a:t>iPad</a:t>
            </a:r>
            <a:r>
              <a:rPr lang="en-US" sz="2400" baseline="0" dirty="0" smtClean="0"/>
              <a:t>, but…it also includes</a:t>
            </a:r>
            <a:r>
              <a:rPr lang="en-US" sz="2400" dirty="0" smtClean="0"/>
              <a:t> comments from people who don’t work for Apple, as well as the reporter’s research on sales, markets, etc.</a:t>
            </a:r>
          </a:p>
          <a:p>
            <a:r>
              <a:rPr lang="en-US" sz="2400" baseline="0" dirty="0" smtClean="0"/>
              <a:t>ASK: Which neighborhood are you in?</a:t>
            </a:r>
          </a:p>
          <a:p>
            <a:r>
              <a:rPr lang="en-US" sz="2400" dirty="0" smtClean="0"/>
              <a:t>          Why does it matter?</a:t>
            </a:r>
            <a:endParaRPr lang="en-US" sz="2400" baseline="0" dirty="0" smtClean="0"/>
          </a:p>
        </p:txBody>
      </p:sp>
      <p:sp>
        <p:nvSpPr>
          <p:cNvPr id="4" name="Slide Number Placeholder 3"/>
          <p:cNvSpPr>
            <a:spLocks noGrp="1"/>
          </p:cNvSpPr>
          <p:nvPr>
            <p:ph type="sldNum" sz="quarter" idx="10"/>
          </p:nvPr>
        </p:nvSpPr>
        <p:spPr/>
        <p:txBody>
          <a:bodyPr/>
          <a:lstStyle/>
          <a:p>
            <a:fld id="{61962D23-4BB7-4A8D-A3FA-FC8C9A230FE6}" type="slidenum">
              <a:rPr lang="en-US" smtClean="0"/>
              <a:pPr/>
              <a:t>54</a:t>
            </a:fld>
            <a:endParaRPr lang="en-US" dirty="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600" dirty="0" smtClean="0"/>
              <a:t>THE BLURRING</a:t>
            </a:r>
            <a:r>
              <a:rPr lang="en-US" sz="1600" baseline="0" dirty="0" smtClean="0"/>
              <a:t> OF THE LINES: PROPAGANDA VS. NEWS:</a:t>
            </a:r>
          </a:p>
          <a:p>
            <a:r>
              <a:rPr lang="en-US" sz="1600" baseline="0" dirty="0" smtClean="0"/>
              <a:t>Armstrong Williams,  a newspaper columnist and the host of</a:t>
            </a:r>
            <a:r>
              <a:rPr lang="en-US" sz="1600" dirty="0" smtClean="0"/>
              <a:t>, a monthly primetime television special syndicated to several TV and radio cable channels  was revealed to have accepted </a:t>
            </a:r>
            <a:r>
              <a:rPr lang="en-US" sz="1600" baseline="0" dirty="0" smtClean="0"/>
              <a:t>$240,000 from the Bush Administration to write nice things about No Child Left Behind,</a:t>
            </a:r>
            <a:r>
              <a:rPr lang="en-US" sz="1600" dirty="0" smtClean="0"/>
              <a:t> an education reform program .</a:t>
            </a:r>
            <a:endParaRPr lang="en-US" sz="1600" baseline="0" dirty="0" smtClean="0"/>
          </a:p>
          <a:p>
            <a:endParaRPr lang="en-US" sz="1600" dirty="0" smtClean="0"/>
          </a:p>
          <a:p>
            <a:r>
              <a:rPr lang="en-US" sz="1600" dirty="0" smtClean="0"/>
              <a:t>Congressional research service: “5 U.S.C. 3107 prohibits the use of appropriated funds to hire publicity experts. Appropriations law “publicity and propaganda” clauses restrict the use of funds for puffery of an agency, purely partisan communications, and covert propaganda.”</a:t>
            </a:r>
          </a:p>
          <a:p>
            <a:r>
              <a:rPr lang="en-US" sz="1600" dirty="0" smtClean="0"/>
              <a:t>ASK: What neighborhood and why?</a:t>
            </a:r>
            <a:endParaRPr lang="en-US" sz="16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55</a:t>
            </a:fld>
            <a:endParaRPr lang="en-US" dirty="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400" dirty="0" smtClean="0"/>
              <a:t>UNBLURRING THE LINES</a:t>
            </a:r>
          </a:p>
          <a:p>
            <a:r>
              <a:rPr lang="en-US" sz="2400" baseline="0" dirty="0" smtClean="0"/>
              <a:t>What’s the neighborhood.</a:t>
            </a:r>
            <a:r>
              <a:rPr lang="en-US" sz="2400" dirty="0" smtClean="0"/>
              <a:t> Stay calm and use the taxonomy: </a:t>
            </a:r>
            <a:endParaRPr lang="en-US" sz="2400" baseline="0" dirty="0" smtClean="0"/>
          </a:p>
          <a:p>
            <a:r>
              <a:rPr lang="en-US" sz="2400" baseline="0" dirty="0" smtClean="0"/>
              <a:t>Ask: Is the message one sided?</a:t>
            </a:r>
          </a:p>
          <a:p>
            <a:r>
              <a:rPr lang="en-US" sz="2400" baseline="0" dirty="0" smtClean="0"/>
              <a:t>        Does it seek to manipulate emotions?</a:t>
            </a:r>
          </a:p>
          <a:p>
            <a:r>
              <a:rPr lang="en-US" sz="2400" baseline="0" dirty="0" smtClean="0"/>
              <a:t>        Is it coming from an independent messenger?</a:t>
            </a:r>
          </a:p>
          <a:p>
            <a:r>
              <a:rPr lang="en-US" sz="2400" dirty="0" smtClean="0"/>
              <a:t>        Is there a political campaign connected to it?</a:t>
            </a:r>
            <a:endParaRPr lang="en-US" sz="2400" baseline="0" dirty="0" smtClean="0"/>
          </a:p>
          <a:p>
            <a:r>
              <a:rPr lang="en-US" sz="2400" baseline="0" dirty="0" smtClean="0"/>
              <a:t>Ask: Why isn’t this Promotion or Advertising?</a:t>
            </a:r>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56</a:t>
            </a:fld>
            <a:endParaRPr lang="en-US" dirty="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fontScale="92500" lnSpcReduction="10000"/>
          </a:bodyPr>
          <a:lstStyle/>
          <a:p>
            <a:r>
              <a:rPr lang="en-US" sz="1800" dirty="0" smtClean="0"/>
              <a:t>The reason we’re pounding that word, Taxonomy, into your heads is this: you know from Lecture 1 the dimensions of the information Tsunami that washes over you every day. It’s tempting to ignore all of it…But you need reliable information to make decisions, take action and make judgments for your family, career and community. So let’s look at information about the Gulf Oil Spill in the major Information Neighborhoods.</a:t>
            </a:r>
          </a:p>
          <a:p>
            <a:r>
              <a:rPr lang="en-US" sz="1800" dirty="0" smtClean="0"/>
              <a:t>This live underwater video of the oil gushing into the gulf was, for a time this summer, one of the most popular</a:t>
            </a:r>
            <a:r>
              <a:rPr lang="en-US" sz="1800" baseline="0" dirty="0" smtClean="0"/>
              <a:t> items on the Internet. BP’s live feed was viewed about 300,000 times per day and more than a million people have watched it via “spill cam” on various </a:t>
            </a:r>
            <a:r>
              <a:rPr lang="en-US" sz="1800" dirty="0" smtClean="0"/>
              <a:t>websites. </a:t>
            </a:r>
            <a:endParaRPr lang="en-US" sz="18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LECTURER:</a:t>
            </a:r>
            <a:r>
              <a:rPr lang="en-US" sz="1800" baseline="0" dirty="0" smtClean="0"/>
              <a:t> CLICK NOW TO LAUNCH APOilSpillClip.wmv VIDEO</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 (1:05 and interruptible after just a few seconds)</a:t>
            </a:r>
          </a:p>
          <a:p>
            <a:endParaRPr lang="en-US" dirty="0" smtClean="0"/>
          </a:p>
        </p:txBody>
      </p:sp>
      <p:sp>
        <p:nvSpPr>
          <p:cNvPr id="4" name="Slide Number Placeholder 3"/>
          <p:cNvSpPr>
            <a:spLocks noGrp="1"/>
          </p:cNvSpPr>
          <p:nvPr>
            <p:ph type="sldNum" sz="quarter" idx="10"/>
          </p:nvPr>
        </p:nvSpPr>
        <p:spPr/>
        <p:txBody>
          <a:bodyPr/>
          <a:lstStyle/>
          <a:p>
            <a:fld id="{61962D23-4BB7-4A8D-A3FA-FC8C9A230FE6}" type="slidenum">
              <a:rPr lang="en-US" smtClean="0"/>
              <a:pPr/>
              <a:t>57</a:t>
            </a:fld>
            <a:endParaRPr lang="en-US" dirty="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NEWS FELLOW: LINK (INSERT) VIDEO TO THIS SLIDE AND SELECT “START AUTOMATICALLY”</a:t>
            </a:r>
          </a:p>
          <a:p>
            <a:endParaRPr lang="en-US" sz="28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2800" baseline="0" dirty="0" smtClean="0"/>
              <a:t>All those millions of viewers…were they getting news?</a:t>
            </a:r>
          </a:p>
          <a:p>
            <a:endParaRPr lang="en-US" dirty="0" smtClean="0"/>
          </a:p>
          <a:p>
            <a:endParaRPr lang="en-US" dirty="0" smtClean="0"/>
          </a:p>
          <a:p>
            <a:endParaRPr lang="en-US" sz="18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58</a:t>
            </a:fld>
            <a:endParaRPr lang="en-US" dirty="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600" dirty="0" smtClean="0"/>
              <a:t>SLIDE: From</a:t>
            </a:r>
            <a:r>
              <a:rPr lang="en-US" sz="1600" baseline="0" dirty="0" smtClean="0"/>
              <a:t> the U.S. White House Website</a:t>
            </a:r>
          </a:p>
          <a:p>
            <a:r>
              <a:rPr lang="en-US" sz="1600" baseline="0" dirty="0" smtClean="0"/>
              <a:t>POINT: WHITE HOUSE, STUNG BY CRITICISM THAT THE PRESIDENT WASN’T DOING MUCH, ADOPTS P.R. TACTICS WITH A FEEL-GOOD EVENT, THANKING THE COAST GUARD FOR ITS RESCUE EFFORTS AFTER THE EXPLOSION AND MONITORING AND MANAGEMENT OF “THE LAREGEST ENVIRONMENTAL CLEANUP EFFORT IN HISTORY.” </a:t>
            </a:r>
          </a:p>
          <a:p>
            <a:endParaRPr lang="en-US" sz="16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LECTURER:</a:t>
            </a:r>
            <a:r>
              <a:rPr lang="en-US" sz="1600" baseline="0" dirty="0" smtClean="0"/>
              <a:t> CLICK NOW TO LAUNCH VIDEO (2:05 and interruptible)</a:t>
            </a:r>
          </a:p>
          <a:p>
            <a:r>
              <a:rPr lang="en-US" sz="1600" dirty="0" smtClean="0"/>
              <a:t>It’s official White</a:t>
            </a:r>
            <a:r>
              <a:rPr lang="en-US" sz="1600" baseline="0" dirty="0" smtClean="0"/>
              <a:t> House video of an Obama event near a clean-up site</a:t>
            </a:r>
            <a:endParaRPr lang="en-US" sz="1600"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59</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News Fellow: Add News Matters slides here.</a:t>
            </a:r>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6</a:t>
            </a:fld>
            <a:endParaRPr lang="en-US" dirty="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NEWS FELLOW: LINK (INSERT) VIDEO TO THIS SLIDE AND SELECT “START AUTOMATICALLY”</a:t>
            </a:r>
          </a:p>
          <a:p>
            <a:endParaRPr lang="en-US" sz="1400" b="1" dirty="0" smtClean="0"/>
          </a:p>
          <a:p>
            <a:r>
              <a:rPr lang="en-US" sz="2000" dirty="0" smtClean="0"/>
              <a:t>Ask: WHICH NEIGHBORHOOD?</a:t>
            </a:r>
          </a:p>
          <a:p>
            <a:r>
              <a:rPr lang="en-US" sz="2000" dirty="0" smtClean="0"/>
              <a:t>        Why? Be specific</a:t>
            </a:r>
          </a:p>
        </p:txBody>
      </p:sp>
      <p:sp>
        <p:nvSpPr>
          <p:cNvPr id="4" name="Slide Number Placeholder 3"/>
          <p:cNvSpPr>
            <a:spLocks noGrp="1"/>
          </p:cNvSpPr>
          <p:nvPr>
            <p:ph type="sldNum" sz="quarter" idx="10"/>
          </p:nvPr>
        </p:nvSpPr>
        <p:spPr/>
        <p:txBody>
          <a:bodyPr/>
          <a:lstStyle/>
          <a:p>
            <a:fld id="{61962D23-4BB7-4A8D-A3FA-FC8C9A230FE6}" type="slidenum">
              <a:rPr lang="en-US" smtClean="0"/>
              <a:pPr/>
              <a:t>60</a:t>
            </a:fld>
            <a:endParaRPr lang="en-US" dirty="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600" b="0" dirty="0" smtClean="0"/>
              <a:t>ANIMATION: 2</a:t>
            </a:r>
            <a:r>
              <a:rPr lang="en-US" sz="1600" b="0" baseline="30000" dirty="0" smtClean="0"/>
              <a:t>ND</a:t>
            </a:r>
            <a:r>
              <a:rPr lang="en-US" sz="1600" b="0" dirty="0" smtClean="0"/>
              <a:t> CLICK BRINGS UP “WHICH NEIGHBORHDOOD?”</a:t>
            </a:r>
          </a:p>
          <a:p>
            <a:r>
              <a:rPr lang="en-US" sz="2400" b="0" dirty="0" smtClean="0"/>
              <a:t>In</a:t>
            </a:r>
            <a:r>
              <a:rPr lang="en-US" sz="2400" b="0" baseline="0" dirty="0" smtClean="0"/>
              <a:t> this chain letter, you are urged to pass along the following:</a:t>
            </a:r>
          </a:p>
          <a:p>
            <a:r>
              <a:rPr lang="en-US" sz="2400" b="0" i="1" baseline="0" dirty="0" smtClean="0"/>
              <a:t>“The British Petroleum oil spill is threatening the entire eastern half of the North American continent with “total destruction,” reports say.”</a:t>
            </a:r>
          </a:p>
          <a:p>
            <a:endParaRPr lang="en-US" sz="2400" b="0" dirty="0" smtClean="0"/>
          </a:p>
          <a:p>
            <a:r>
              <a:rPr lang="en-US" sz="2400" dirty="0" smtClean="0"/>
              <a:t>Ask: WHICH NEIGHBORHOOD?</a:t>
            </a:r>
          </a:p>
          <a:p>
            <a:r>
              <a:rPr lang="en-US" sz="2400" dirty="0" smtClean="0"/>
              <a:t>        Why? Be specific</a:t>
            </a:r>
          </a:p>
        </p:txBody>
      </p:sp>
      <p:sp>
        <p:nvSpPr>
          <p:cNvPr id="4" name="Slide Number Placeholder 3"/>
          <p:cNvSpPr>
            <a:spLocks noGrp="1"/>
          </p:cNvSpPr>
          <p:nvPr>
            <p:ph type="sldNum" sz="quarter" idx="10"/>
          </p:nvPr>
        </p:nvSpPr>
        <p:spPr/>
        <p:txBody>
          <a:bodyPr/>
          <a:lstStyle/>
          <a:p>
            <a:fld id="{61962D23-4BB7-4A8D-A3FA-FC8C9A230FE6}" type="slidenum">
              <a:rPr lang="en-US" smtClean="0"/>
              <a:pPr/>
              <a:t>61</a:t>
            </a:fld>
            <a:endParaRPr lang="en-US" dirty="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600" dirty="0" smtClean="0"/>
              <a:t>ANIMATION: 2</a:t>
            </a:r>
            <a:r>
              <a:rPr lang="en-US" sz="1600" baseline="30000" dirty="0" smtClean="0"/>
              <a:t>ND</a:t>
            </a:r>
            <a:r>
              <a:rPr lang="en-US" sz="1600" dirty="0" smtClean="0"/>
              <a:t> CLICK BRINGS UP “WHICH NEIGHBORHDOOD?”</a:t>
            </a:r>
          </a:p>
          <a:p>
            <a:r>
              <a:rPr lang="en-US" sz="2000" dirty="0" smtClean="0"/>
              <a:t>A sunny day…a white beach…an offshore breeze…a native Louisianan reassuring his neighbors.</a:t>
            </a:r>
          </a:p>
          <a:p>
            <a:endParaRPr lang="en-US" sz="2000" dirty="0" smtClean="0"/>
          </a:p>
          <a:p>
            <a:r>
              <a:rPr lang="en-US" sz="2000" dirty="0" smtClean="0"/>
              <a:t>Ask: What’s the Goal, Method, Practitioner and Outcome</a:t>
            </a:r>
          </a:p>
          <a:p>
            <a:r>
              <a:rPr lang="en-US" sz="2000" dirty="0" smtClean="0"/>
              <a:t> (increase BP’s appeal to consumers, Paid Ad, Built by an ad</a:t>
            </a:r>
            <a:r>
              <a:rPr lang="en-US" sz="2000" baseline="0" dirty="0" smtClean="0"/>
              <a:t> agency, to rescue stock price and/or sales of BP products)</a:t>
            </a:r>
            <a:endParaRPr lang="en-US" sz="2000"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62</a:t>
            </a:fld>
            <a:endParaRPr lang="en-US" dirty="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endParaRPr lang="en-US" sz="18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LECTURER:</a:t>
            </a:r>
            <a:r>
              <a:rPr lang="en-US" sz="1800" baseline="0" dirty="0" smtClean="0"/>
              <a:t> CLICK NOW TO LAUNCH OilScuba.wmv VIDEO (2:04)</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smtClean="0"/>
              <a:t>It’s an AP report on underwater guck</a:t>
            </a:r>
            <a:endParaRPr lang="en-US" sz="1800"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63</a:t>
            </a:fld>
            <a:endParaRPr lang="en-US" dirty="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NEWS FELLOW: LINK (INSERT) VIDEO TO THIS SLIDE AND SELECT “START AUTOMATICALLY”</a:t>
            </a:r>
          </a:p>
          <a:p>
            <a:endParaRPr lang="en-US" sz="1800" b="1" dirty="0" smtClean="0"/>
          </a:p>
          <a:p>
            <a:r>
              <a:rPr lang="en-US" sz="1800" dirty="0" smtClean="0"/>
              <a:t>All Three Methods are in place: V. I. A.</a:t>
            </a:r>
          </a:p>
          <a:p>
            <a:r>
              <a:rPr lang="en-US" sz="1800" dirty="0" smtClean="0"/>
              <a:t>This reporter demonstrates an important News Literacy concept we’ll revisit at greater length later in the semester.</a:t>
            </a:r>
          </a:p>
          <a:p>
            <a:r>
              <a:rPr lang="en-US" sz="1800" dirty="0" smtClean="0"/>
              <a:t>This</a:t>
            </a:r>
            <a:r>
              <a:rPr lang="en-US" sz="1800" baseline="0" dirty="0" smtClean="0"/>
              <a:t> reporter verified his facts in person.</a:t>
            </a:r>
          </a:p>
          <a:p>
            <a:r>
              <a:rPr lang="en-US" sz="1800" baseline="0" dirty="0" smtClean="0"/>
              <a:t>He dove into the oily water himself to see what the local diver was talking about when he described strange “Snot Balls” underwater.</a:t>
            </a:r>
          </a:p>
          <a:p>
            <a:r>
              <a:rPr lang="en-US" sz="1800" baseline="0" dirty="0" smtClean="0"/>
              <a:t>The reporter went and personally looked and touched. That’s the most powerful verification we know of and we call it “Opening. The. Freezer.” </a:t>
            </a:r>
          </a:p>
          <a:p>
            <a:r>
              <a:rPr lang="en-US" sz="1800" baseline="0" dirty="0" smtClean="0"/>
              <a:t>Don’t worry. We’ll explain when we get there…”Open. The Freezer.” Remember that.</a:t>
            </a:r>
            <a:endParaRPr lang="en-US" sz="1800" dirty="0" smtClean="0"/>
          </a:p>
        </p:txBody>
      </p:sp>
      <p:sp>
        <p:nvSpPr>
          <p:cNvPr id="4" name="Slide Number Placeholder 3"/>
          <p:cNvSpPr>
            <a:spLocks noGrp="1"/>
          </p:cNvSpPr>
          <p:nvPr>
            <p:ph type="sldNum" sz="quarter" idx="10"/>
          </p:nvPr>
        </p:nvSpPr>
        <p:spPr/>
        <p:txBody>
          <a:bodyPr/>
          <a:lstStyle/>
          <a:p>
            <a:fld id="{61962D23-4BB7-4A8D-A3FA-FC8C9A230FE6}" type="slidenum">
              <a:rPr lang="en-US" smtClean="0"/>
              <a:pPr/>
              <a:t>64</a:t>
            </a:fld>
            <a:endParaRPr lang="en-US" dirty="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2000" dirty="0" smtClean="0"/>
              <a:t>We’ve just talked about what makes journalism different.</a:t>
            </a:r>
          </a:p>
          <a:p>
            <a:r>
              <a:rPr lang="en-US" sz="2000" dirty="0" smtClean="0"/>
              <a:t> Now let’s address the “Practitioner” category of our Taxonomy of Information Neighborhoods.</a:t>
            </a:r>
          </a:p>
          <a:p>
            <a:r>
              <a:rPr lang="en-US" sz="2000" dirty="0" smtClean="0"/>
              <a:t>Who</a:t>
            </a:r>
            <a:r>
              <a:rPr lang="en-US" sz="2000" baseline="0" dirty="0" smtClean="0"/>
              <a:t> is,</a:t>
            </a:r>
            <a:r>
              <a:rPr lang="en-US" sz="2000" dirty="0" smtClean="0"/>
              <a:t> </a:t>
            </a:r>
            <a:r>
              <a:rPr lang="en-US" sz="2000" baseline="0" dirty="0" smtClean="0"/>
              <a:t>and who is not, a journalist? </a:t>
            </a:r>
          </a:p>
          <a:p>
            <a:r>
              <a:rPr lang="en-US" sz="2000" baseline="0" dirty="0" smtClean="0"/>
              <a:t>And how can we tell?</a:t>
            </a:r>
          </a:p>
          <a:p>
            <a:endParaRPr lang="en-US" sz="2000" baseline="0" dirty="0" smtClean="0"/>
          </a:p>
        </p:txBody>
      </p:sp>
      <p:sp>
        <p:nvSpPr>
          <p:cNvPr id="4" name="Slide Number Placeholder 3"/>
          <p:cNvSpPr>
            <a:spLocks noGrp="1"/>
          </p:cNvSpPr>
          <p:nvPr>
            <p:ph type="sldNum" sz="quarter" idx="10"/>
          </p:nvPr>
        </p:nvSpPr>
        <p:spPr/>
        <p:txBody>
          <a:bodyPr/>
          <a:lstStyle/>
          <a:p>
            <a:fld id="{61962D23-4BB7-4A8D-A3FA-FC8C9A230FE6}" type="slidenum">
              <a:rPr lang="en-US" smtClean="0"/>
              <a:pPr/>
              <a:t>65</a:t>
            </a:fld>
            <a:endParaRPr lang="en-US" dirty="0"/>
          </a:p>
        </p:txBody>
      </p:sp>
      <p:pic>
        <p:nvPicPr>
          <p:cNvPr id="7170" name="Picture 2"/>
          <p:cNvPicPr>
            <a:picLocks noChangeAspect="1" noChangeArrowheads="1"/>
          </p:cNvPicPr>
          <p:nvPr/>
        </p:nvPicPr>
        <p:blipFill>
          <a:blip r:embed="rId3"/>
          <a:srcRect/>
          <a:stretch>
            <a:fillRect/>
          </a:stretch>
        </p:blipFill>
        <p:spPr bwMode="auto">
          <a:xfrm>
            <a:off x="3648207" y="2308683"/>
            <a:ext cx="896322" cy="1386871"/>
          </a:xfrm>
          <a:prstGeom prst="rect">
            <a:avLst/>
          </a:prstGeom>
          <a:noFill/>
          <a:ln w="9525">
            <a:noFill/>
            <a:miter lim="800000"/>
            <a:headEnd/>
            <a:tailEnd/>
          </a:ln>
        </p:spPr>
      </p:pic>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lnSpcReduction="10000"/>
          </a:bodyPr>
          <a:lstStyle/>
          <a:p>
            <a:r>
              <a:rPr lang="en-US" dirty="0" smtClean="0"/>
              <a:t>She went</a:t>
            </a:r>
            <a:r>
              <a:rPr lang="en-US" baseline="0" dirty="0" smtClean="0"/>
              <a:t> to journalism school</a:t>
            </a:r>
          </a:p>
          <a:p>
            <a:r>
              <a:rPr lang="en-US" baseline="0" dirty="0" smtClean="0"/>
              <a:t>She used to do local sports on an Alaskan TV station before she became Mayor of Wasilla, Alaska, then Governor of Alaska, then vice presidential nominee of the Republican Party. Now thought to be running for President, Palin endorses conservative candidates, raises political contributions and in January was hired by Fox News Channel to serve as a political commentator and part-time TV host.</a:t>
            </a:r>
            <a:r>
              <a:rPr lang="en-US" b="1" dirty="0" smtClean="0"/>
              <a:t> </a:t>
            </a:r>
            <a:r>
              <a:rPr lang="en-US" b="0" dirty="0" smtClean="0"/>
              <a:t>Born</a:t>
            </a:r>
            <a:r>
              <a:rPr lang="en-US" b="0" baseline="0" dirty="0" smtClean="0"/>
              <a:t> in 1965,</a:t>
            </a:r>
            <a:endParaRPr lang="en-US" dirty="0" smtClean="0"/>
          </a:p>
          <a:p>
            <a:r>
              <a:rPr lang="en-US" dirty="0" smtClean="0"/>
              <a:t>Palin, 45 (in 2010), "will provide political commentary and analysis'' for Fox News's political and business news programs and will host "periodic episodes of FNC's 'Real American Stories,' a series exploring inspirational real-life tales,'' a company statement said.</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Verifies the material she broadcasts?</a:t>
            </a:r>
          </a:p>
          <a:p>
            <a:r>
              <a:rPr lang="en-US" baseline="0" dirty="0" smtClean="0"/>
              <a:t>Independent of affiliations? </a:t>
            </a:r>
          </a:p>
          <a:p>
            <a:r>
              <a:rPr lang="en-US" baseline="0" dirty="0" smtClean="0"/>
              <a:t>Accountable to whom?</a:t>
            </a:r>
          </a:p>
          <a:p>
            <a:r>
              <a:rPr lang="en-US" baseline="0" dirty="0" smtClean="0"/>
              <a:t>Is she a journalist? Why does it matter?</a:t>
            </a:r>
            <a:endParaRPr lang="en-US" dirty="0" smtClean="0"/>
          </a:p>
        </p:txBody>
      </p:sp>
      <p:sp>
        <p:nvSpPr>
          <p:cNvPr id="4" name="Slide Number Placeholder 3"/>
          <p:cNvSpPr>
            <a:spLocks noGrp="1"/>
          </p:cNvSpPr>
          <p:nvPr>
            <p:ph type="sldNum" sz="quarter" idx="10"/>
          </p:nvPr>
        </p:nvSpPr>
        <p:spPr/>
        <p:txBody>
          <a:bodyPr/>
          <a:lstStyle/>
          <a:p>
            <a:fld id="{61962D23-4BB7-4A8D-A3FA-FC8C9A230FE6}" type="slidenum">
              <a:rPr lang="en-US" smtClean="0"/>
              <a:pPr/>
              <a:t>66</a:t>
            </a:fld>
            <a:endParaRPr lang="en-US" dirty="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George Stephanopoulos (born 1961) is the chief political correspondent for </a:t>
            </a:r>
            <a:r>
              <a:rPr lang="en-US" sz="1200" i="1" kern="1200" dirty="0" smtClean="0">
                <a:solidFill>
                  <a:schemeClr val="tx1"/>
                </a:solidFill>
                <a:latin typeface="+mn-lt"/>
                <a:ea typeface="+mn-ea"/>
                <a:cs typeface="+mn-cs"/>
              </a:rPr>
              <a:t>ABC </a:t>
            </a:r>
            <a:r>
              <a:rPr lang="en-US" sz="1200" kern="1200" dirty="0" smtClean="0">
                <a:solidFill>
                  <a:schemeClr val="tx1"/>
                </a:solidFill>
                <a:latin typeface="+mn-lt"/>
                <a:ea typeface="+mn-ea"/>
                <a:cs typeface="+mn-cs"/>
              </a:rPr>
              <a:t>and a co-anchor of </a:t>
            </a:r>
            <a:r>
              <a:rPr lang="en-US" sz="1200" i="1" kern="1200" dirty="0" smtClean="0">
                <a:solidFill>
                  <a:schemeClr val="tx1"/>
                </a:solidFill>
                <a:latin typeface="+mn-lt"/>
                <a:ea typeface="+mn-ea"/>
                <a:cs typeface="+mn-cs"/>
              </a:rPr>
              <a:t>ABC News</a:t>
            </a:r>
            <a:r>
              <a:rPr lang="en-US" sz="1200" kern="1200" dirty="0" smtClean="0">
                <a:solidFill>
                  <a:schemeClr val="tx1"/>
                </a:solidFill>
                <a:latin typeface="+mn-lt"/>
                <a:ea typeface="+mn-ea"/>
                <a:cs typeface="+mn-cs"/>
              </a:rPr>
              <a:t>'s morning news program, </a:t>
            </a:r>
            <a:r>
              <a:rPr lang="en-US" sz="1200" i="1" kern="1200" dirty="0" smtClean="0">
                <a:solidFill>
                  <a:schemeClr val="tx1"/>
                </a:solidFill>
                <a:latin typeface="+mn-lt"/>
                <a:ea typeface="+mn-ea"/>
                <a:cs typeface="+mn-cs"/>
              </a:rPr>
              <a:t>Good Morning America</a:t>
            </a:r>
            <a:r>
              <a:rPr lang="en-US" sz="1200" kern="1200" dirty="0" smtClean="0">
                <a:solidFill>
                  <a:schemeClr val="tx1"/>
                </a:solidFill>
                <a:latin typeface="+mn-lt"/>
                <a:ea typeface="+mn-ea"/>
                <a:cs typeface="+mn-cs"/>
              </a:rPr>
              <a:t> (</a:t>
            </a:r>
            <a:r>
              <a:rPr lang="en-US" sz="1200" i="1" kern="1200" dirty="0" smtClean="0">
                <a:solidFill>
                  <a:schemeClr val="tx1"/>
                </a:solidFill>
                <a:latin typeface="+mn-lt"/>
                <a:ea typeface="+mn-ea"/>
                <a:cs typeface="+mn-cs"/>
              </a:rPr>
              <a:t>GMA</a:t>
            </a:r>
            <a:r>
              <a:rPr lang="en-US" sz="1200" kern="1200" dirty="0" smtClean="0">
                <a:solidFill>
                  <a:schemeClr val="tx1"/>
                </a:solidFill>
                <a:latin typeface="+mn-lt"/>
                <a:ea typeface="+mn-ea"/>
                <a:cs typeface="+mn-cs"/>
              </a:rPr>
              <a:t>). He is the primary substitute anchor for ABC News's flagship news program, </a:t>
            </a:r>
            <a:r>
              <a:rPr lang="en-US" sz="1200" i="1" kern="1200" dirty="0" smtClean="0">
                <a:solidFill>
                  <a:schemeClr val="tx1"/>
                </a:solidFill>
                <a:latin typeface="+mn-lt"/>
                <a:ea typeface="+mn-ea"/>
                <a:cs typeface="+mn-cs"/>
              </a:rPr>
              <a:t>World News with Diane Sawyer</a:t>
            </a:r>
            <a:r>
              <a:rPr lang="en-US" sz="1200" kern="1200" dirty="0" smtClean="0">
                <a:solidFill>
                  <a:schemeClr val="tx1"/>
                </a:solidFill>
                <a:latin typeface="+mn-lt"/>
                <a:ea typeface="+mn-ea"/>
                <a:cs typeface="+mn-cs"/>
              </a:rPr>
              <a:t>. Prior to joining </a:t>
            </a:r>
            <a:r>
              <a:rPr lang="en-US" sz="1200" i="1" kern="1200" dirty="0" smtClean="0">
                <a:solidFill>
                  <a:schemeClr val="tx1"/>
                </a:solidFill>
                <a:latin typeface="+mn-lt"/>
                <a:ea typeface="+mn-ea"/>
                <a:cs typeface="+mn-cs"/>
              </a:rPr>
              <a:t>ABC News</a:t>
            </a:r>
            <a:r>
              <a:rPr lang="en-US" sz="1200" kern="1200" dirty="0" smtClean="0">
                <a:solidFill>
                  <a:schemeClr val="tx1"/>
                </a:solidFill>
                <a:latin typeface="+mn-lt"/>
                <a:ea typeface="+mn-ea"/>
                <a:cs typeface="+mn-cs"/>
              </a:rPr>
              <a:t>, he was a senior political adviser to the 1992 U.S. presidential campaign of Bill Clinton and later became the White House Communications Director for President Clinton. Before that, Stephanopoulos worked for a series of Democratic notables including Congressman Ed </a:t>
            </a:r>
            <a:r>
              <a:rPr lang="en-US" sz="1200" kern="1200" dirty="0" err="1" smtClean="0">
                <a:solidFill>
                  <a:schemeClr val="tx1"/>
                </a:solidFill>
                <a:latin typeface="+mn-lt"/>
                <a:ea typeface="+mn-ea"/>
                <a:cs typeface="+mn-cs"/>
              </a:rPr>
              <a:t>Feighan</a:t>
            </a:r>
            <a:r>
              <a:rPr lang="en-US" sz="1200" kern="1200" dirty="0" smtClean="0">
                <a:solidFill>
                  <a:schemeClr val="tx1"/>
                </a:solidFill>
                <a:latin typeface="+mn-lt"/>
                <a:ea typeface="+mn-ea"/>
                <a:cs typeface="+mn-cs"/>
              </a:rPr>
              <a:t> from Ohio, the Michael Dukakis 1988 U.S. presidential campaign and Dick Gephardt, U.S. House of Representatives Majority Leader. He graduated with a degree in political science from Columbia, where he was a radio sportscaster.</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Verifies the material he broadcasts?</a:t>
            </a:r>
          </a:p>
          <a:p>
            <a:r>
              <a:rPr lang="en-US" baseline="0" dirty="0" smtClean="0"/>
              <a:t>Independent of affiliations? (ASK: Once a politician, always a partisan?)</a:t>
            </a:r>
          </a:p>
          <a:p>
            <a:r>
              <a:rPr lang="en-US" baseline="0" dirty="0" smtClean="0"/>
              <a:t>Accountable to whom?</a:t>
            </a:r>
          </a:p>
          <a:p>
            <a:r>
              <a:rPr lang="en-US" baseline="0" dirty="0" smtClean="0"/>
              <a:t>Is he a journalist? Why does it matter?</a:t>
            </a:r>
            <a:endParaRPr lang="en-US" dirty="0" smtClean="0"/>
          </a:p>
        </p:txBody>
      </p:sp>
      <p:sp>
        <p:nvSpPr>
          <p:cNvPr id="4" name="Slide Number Placeholder 3"/>
          <p:cNvSpPr>
            <a:spLocks noGrp="1"/>
          </p:cNvSpPr>
          <p:nvPr>
            <p:ph type="sldNum" sz="quarter" idx="10"/>
          </p:nvPr>
        </p:nvSpPr>
        <p:spPr/>
        <p:txBody>
          <a:bodyPr/>
          <a:lstStyle/>
          <a:p>
            <a:fld id="{61962D23-4BB7-4A8D-A3FA-FC8C9A230FE6}" type="slidenum">
              <a:rPr lang="en-US" smtClean="0"/>
              <a:pPr/>
              <a:t>67</a:t>
            </a:fld>
            <a:endParaRPr lang="en-US" dirty="0"/>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Julian Paul </a:t>
            </a:r>
            <a:r>
              <a:rPr lang="en-US" sz="1200" kern="1200" dirty="0" err="1" smtClean="0">
                <a:solidFill>
                  <a:schemeClr val="tx1"/>
                </a:solidFill>
                <a:latin typeface="+mn-lt"/>
                <a:ea typeface="+mn-ea"/>
                <a:cs typeface="+mn-cs"/>
              </a:rPr>
              <a:t>Assange</a:t>
            </a:r>
            <a:r>
              <a:rPr lang="en-US" sz="1200" kern="1200" dirty="0" smtClean="0">
                <a:solidFill>
                  <a:schemeClr val="tx1"/>
                </a:solidFill>
                <a:latin typeface="+mn-lt"/>
                <a:ea typeface="+mn-ea"/>
                <a:cs typeface="+mn-cs"/>
              </a:rPr>
              <a:t> born 1971 is the Editor  in chief and spokesperson for </a:t>
            </a:r>
            <a:r>
              <a:rPr lang="en-US" sz="1200" kern="1200" dirty="0" err="1" smtClean="0">
                <a:solidFill>
                  <a:schemeClr val="tx1"/>
                </a:solidFill>
                <a:latin typeface="+mn-lt"/>
                <a:ea typeface="+mn-ea"/>
                <a:cs typeface="+mn-cs"/>
              </a:rPr>
              <a:t>WikiLeaks</a:t>
            </a:r>
            <a:r>
              <a:rPr lang="en-US" sz="1200" kern="1200" dirty="0" smtClean="0">
                <a:solidFill>
                  <a:schemeClr val="tx1"/>
                </a:solidFill>
                <a:latin typeface="+mn-lt"/>
                <a:ea typeface="+mn-ea"/>
                <a:cs typeface="+mn-cs"/>
              </a:rPr>
              <a:t>, the whistleblower website.  </a:t>
            </a:r>
            <a:r>
              <a:rPr lang="en-US" sz="1200" kern="1200" dirty="0" err="1" smtClean="0">
                <a:solidFill>
                  <a:schemeClr val="tx1"/>
                </a:solidFill>
                <a:latin typeface="+mn-lt"/>
                <a:ea typeface="+mn-ea"/>
                <a:cs typeface="+mn-cs"/>
              </a:rPr>
              <a:t>Assange</a:t>
            </a:r>
            <a:r>
              <a:rPr lang="en-US" sz="1200" kern="1200" dirty="0" smtClean="0">
                <a:solidFill>
                  <a:schemeClr val="tx1"/>
                </a:solidFill>
                <a:latin typeface="+mn-lt"/>
                <a:ea typeface="+mn-ea"/>
                <a:cs typeface="+mn-cs"/>
              </a:rPr>
              <a:t>, an Australian, was a physics and mathematics student, a hacker and a computer programmer, before taking on his current role. </a:t>
            </a:r>
            <a:r>
              <a:rPr lang="en-US" sz="1200" kern="1200" dirty="0" err="1" smtClean="0">
                <a:solidFill>
                  <a:schemeClr val="tx1"/>
                </a:solidFill>
                <a:latin typeface="+mn-lt"/>
                <a:ea typeface="+mn-ea"/>
                <a:cs typeface="+mn-cs"/>
              </a:rPr>
              <a:t>Wikileaks</a:t>
            </a:r>
            <a:r>
              <a:rPr lang="en-US" sz="1200" kern="1200" dirty="0" smtClean="0">
                <a:solidFill>
                  <a:schemeClr val="tx1"/>
                </a:solidFill>
                <a:latin typeface="+mn-lt"/>
                <a:ea typeface="+mn-ea"/>
                <a:cs typeface="+mn-cs"/>
              </a:rPr>
              <a:t> was founded in 2006. Like all others working for the site, </a:t>
            </a:r>
            <a:r>
              <a:rPr lang="en-US" sz="1200" kern="1200" dirty="0" err="1" smtClean="0">
                <a:solidFill>
                  <a:schemeClr val="tx1"/>
                </a:solidFill>
                <a:latin typeface="+mn-lt"/>
                <a:ea typeface="+mn-ea"/>
                <a:cs typeface="+mn-cs"/>
              </a:rPr>
              <a:t>Assange</a:t>
            </a:r>
            <a:r>
              <a:rPr lang="en-US" sz="1200" kern="1200" dirty="0" smtClean="0">
                <a:solidFill>
                  <a:schemeClr val="tx1"/>
                </a:solidFill>
                <a:latin typeface="+mn-lt"/>
                <a:ea typeface="+mn-ea"/>
                <a:cs typeface="+mn-cs"/>
              </a:rPr>
              <a:t> says he is an unpaid volunteer. </a:t>
            </a:r>
            <a:r>
              <a:rPr lang="en-US" sz="1200" kern="1200" dirty="0" err="1" smtClean="0">
                <a:solidFill>
                  <a:schemeClr val="tx1"/>
                </a:solidFill>
                <a:latin typeface="+mn-lt"/>
                <a:ea typeface="+mn-ea"/>
                <a:cs typeface="+mn-cs"/>
              </a:rPr>
              <a:t>Assange</a:t>
            </a:r>
            <a:r>
              <a:rPr lang="en-US" sz="1200" kern="1200" dirty="0" smtClean="0">
                <a:solidFill>
                  <a:schemeClr val="tx1"/>
                </a:solidFill>
                <a:latin typeface="+mn-lt"/>
                <a:ea typeface="+mn-ea"/>
                <a:cs typeface="+mn-cs"/>
              </a:rPr>
              <a:t> was the winner of the 2009 Amnesty International Media Award (New Media), awarded for exposing extrajudicial assassinations in Kenya. </a:t>
            </a:r>
            <a:r>
              <a:rPr lang="en-US" sz="1200" kern="1200" dirty="0" err="1" smtClean="0">
                <a:solidFill>
                  <a:schemeClr val="tx1"/>
                </a:solidFill>
                <a:latin typeface="+mn-lt"/>
                <a:ea typeface="+mn-ea"/>
                <a:cs typeface="+mn-cs"/>
              </a:rPr>
              <a:t>Assange</a:t>
            </a:r>
            <a:r>
              <a:rPr lang="en-US" sz="1200" kern="1200" dirty="0" smtClean="0">
                <a:solidFill>
                  <a:schemeClr val="tx1"/>
                </a:solidFill>
                <a:latin typeface="+mn-lt"/>
                <a:ea typeface="+mn-ea"/>
                <a:cs typeface="+mn-cs"/>
              </a:rPr>
              <a:t> says that </a:t>
            </a:r>
            <a:r>
              <a:rPr lang="en-US" sz="1200" kern="1200" dirty="0" err="1" smtClean="0">
                <a:solidFill>
                  <a:schemeClr val="tx1"/>
                </a:solidFill>
                <a:latin typeface="+mn-lt"/>
                <a:ea typeface="+mn-ea"/>
                <a:cs typeface="+mn-cs"/>
              </a:rPr>
              <a:t>Wikileaks</a:t>
            </a:r>
            <a:r>
              <a:rPr lang="en-US" sz="1200" kern="1200" dirty="0" smtClean="0">
                <a:solidFill>
                  <a:schemeClr val="tx1"/>
                </a:solidFill>
                <a:latin typeface="+mn-lt"/>
                <a:ea typeface="+mn-ea"/>
                <a:cs typeface="+mn-cs"/>
              </a:rPr>
              <a:t> has released more classified documents than the rest of the world press combined</a:t>
            </a:r>
            <a:r>
              <a:rPr lang="en-US" sz="1200" i="1" kern="1200" dirty="0" smtClean="0">
                <a:solidFill>
                  <a:schemeClr val="tx1"/>
                </a:solidFill>
                <a:latin typeface="+mn-lt"/>
                <a:ea typeface="+mn-ea"/>
                <a:cs typeface="+mn-cs"/>
              </a:rPr>
              <a:t>: "That's not something I say as a way of saying how successful we are – rather, that shows you the parlous state of the rest of the media. How is it that a team of five people has managed to release to the public more suppressed information, at that level, than the rest of the world press combined? It's disgraceful.”</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Verifies the material he broadcasts?</a:t>
            </a:r>
          </a:p>
          <a:p>
            <a:r>
              <a:rPr lang="en-US" baseline="0" dirty="0" smtClean="0"/>
              <a:t>Independent of affiliations? </a:t>
            </a:r>
          </a:p>
          <a:p>
            <a:r>
              <a:rPr lang="en-US" baseline="0" dirty="0" smtClean="0"/>
              <a:t>Accountable to whom?</a:t>
            </a:r>
          </a:p>
          <a:p>
            <a:r>
              <a:rPr lang="en-US" baseline="0" dirty="0" smtClean="0"/>
              <a:t>Is he a journalist? Why does it matter?</a:t>
            </a: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68</a:t>
            </a:fld>
            <a:endParaRPr lang="en-US" dirty="0"/>
          </a:p>
        </p:txBody>
      </p:sp>
      <p:pic>
        <p:nvPicPr>
          <p:cNvPr id="8194" name="Picture 2"/>
          <p:cNvPicPr>
            <a:picLocks noChangeAspect="1" noChangeArrowheads="1"/>
          </p:cNvPicPr>
          <p:nvPr/>
        </p:nvPicPr>
        <p:blipFill>
          <a:blip r:embed="rId3"/>
          <a:srcRect/>
          <a:stretch>
            <a:fillRect/>
          </a:stretch>
        </p:blipFill>
        <p:spPr bwMode="auto">
          <a:xfrm>
            <a:off x="2616367" y="3321189"/>
            <a:ext cx="1722105" cy="2664600"/>
          </a:xfrm>
          <a:prstGeom prst="rect">
            <a:avLst/>
          </a:prstGeom>
          <a:noFill/>
          <a:ln w="9525">
            <a:noFill/>
            <a:miter lim="800000"/>
            <a:headEnd/>
            <a:tailEnd/>
          </a:ln>
        </p:spPr>
      </p:pic>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Glenn Lee Beck (born February 10, 1964) hosts the Glenn Beck Program, a nationally syndicated conservative talk-radio show, The Glenn Beck Show on Fox News Channel, and author of six New York Times best-selling books, five of which debuted at #1. Beck’s Fox program has captured as many as 3 million viewers at its peak. Currently said to be less than half that. Supporters call him a defender of the Constitution and defender of traditional conservative values.</a:t>
            </a:r>
          </a:p>
          <a:p>
            <a:r>
              <a:rPr lang="en-US" sz="1200" kern="1200" dirty="0" smtClean="0">
                <a:solidFill>
                  <a:schemeClr val="tx1"/>
                </a:solidFill>
                <a:latin typeface="+mn-lt"/>
                <a:ea typeface="+mn-ea"/>
                <a:cs typeface="+mn-cs"/>
              </a:rPr>
              <a:t>Critics say he is a dangerous peddler of conspiracy theories whose rhetoric may spur his listeners to violent action.</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Verifies the material he broadcasts?</a:t>
            </a:r>
          </a:p>
          <a:p>
            <a:r>
              <a:rPr lang="en-US" baseline="0" dirty="0" smtClean="0"/>
              <a:t>Independent of affiliations? </a:t>
            </a:r>
          </a:p>
          <a:p>
            <a:r>
              <a:rPr lang="en-US" baseline="0" dirty="0" smtClean="0"/>
              <a:t>Accountable to whom?</a:t>
            </a:r>
          </a:p>
          <a:p>
            <a:r>
              <a:rPr lang="en-US" baseline="0" dirty="0" smtClean="0"/>
              <a:t>Is he a journalist? Why does it matter?</a:t>
            </a: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69</a:t>
            </a:fld>
            <a:endParaRPr lang="en-US" dirty="0"/>
          </a:p>
        </p:txBody>
      </p:sp>
      <p:pic>
        <p:nvPicPr>
          <p:cNvPr id="8194" name="Picture 2"/>
          <p:cNvPicPr>
            <a:picLocks noChangeAspect="1" noChangeArrowheads="1"/>
          </p:cNvPicPr>
          <p:nvPr/>
        </p:nvPicPr>
        <p:blipFill>
          <a:blip r:embed="rId3"/>
          <a:srcRect/>
          <a:stretch>
            <a:fillRect/>
          </a:stretch>
        </p:blipFill>
        <p:spPr bwMode="auto">
          <a:xfrm>
            <a:off x="2616367" y="3321189"/>
            <a:ext cx="1722105" cy="2664600"/>
          </a:xfrm>
          <a:prstGeom prst="rect">
            <a:avLst/>
          </a:prstGeom>
          <a:noFill/>
          <a:ln w="9525">
            <a:noFill/>
            <a:miter lim="800000"/>
            <a:headEnd/>
            <a:tailEnd/>
          </a:ln>
        </p:spPr>
      </p:pic>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dirty="0" smtClean="0"/>
              <a:t>News Fellow: Add News Matters slides here.</a:t>
            </a:r>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7</a:t>
            </a:fld>
            <a:endParaRPr lang="en-US" dirty="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Arianna Huffington (born 1950) is a Greek-American author (12 books on topics from Picasso to American politics) who co-founded the progressive news website The Huffington Post. A popular conservative commentator and syndicated columnist in the mid-1990s, she championed Newt Gingrich’s Contract With America and ran “Resignation,” a website devoted to demanding Bill Clinton’s resignation from the Presidency.</a:t>
            </a:r>
          </a:p>
          <a:p>
            <a:r>
              <a:rPr lang="en-US" sz="1200" kern="1200" dirty="0" smtClean="0">
                <a:solidFill>
                  <a:schemeClr val="tx1"/>
                </a:solidFill>
                <a:latin typeface="+mn-lt"/>
                <a:ea typeface="+mn-ea"/>
                <a:cs typeface="+mn-cs"/>
              </a:rPr>
              <a:t> she is the ex-wife of former Republican California congressman Michael Huffington. In 2003, she ran as an independent candidate for Governor in California.</a:t>
            </a:r>
          </a:p>
          <a:p>
            <a:r>
              <a:rPr lang="en-US" sz="1200" kern="1200" dirty="0" smtClean="0">
                <a:solidFill>
                  <a:schemeClr val="tx1"/>
                </a:solidFill>
                <a:latin typeface="+mn-lt"/>
                <a:ea typeface="+mn-ea"/>
                <a:cs typeface="+mn-cs"/>
              </a:rPr>
              <a:t>Launched in 2005 as an alternative to conservative websites like the Drudge Report, Huffington Post offers coverage of politics, media, business, entertainment, living, style, the green movement, world news, and comedy, and has news, blogs, and original content.</a:t>
            </a:r>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Verifies material before publication?</a:t>
            </a:r>
          </a:p>
          <a:p>
            <a:r>
              <a:rPr lang="en-US" baseline="0" dirty="0" smtClean="0"/>
              <a:t>Independent of affiliations? </a:t>
            </a:r>
          </a:p>
          <a:p>
            <a:r>
              <a:rPr lang="en-US" baseline="0" dirty="0" smtClean="0"/>
              <a:t>Accountable to whom?</a:t>
            </a:r>
          </a:p>
          <a:p>
            <a:r>
              <a:rPr lang="en-US" baseline="0" dirty="0" smtClean="0"/>
              <a:t>Is she a journalist? Why does it matter?</a:t>
            </a: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70</a:t>
            </a:fld>
            <a:endParaRPr lang="en-US" dirty="0"/>
          </a:p>
        </p:txBody>
      </p:sp>
      <p:pic>
        <p:nvPicPr>
          <p:cNvPr id="8194" name="Picture 2"/>
          <p:cNvPicPr>
            <a:picLocks noChangeAspect="1" noChangeArrowheads="1"/>
          </p:cNvPicPr>
          <p:nvPr/>
        </p:nvPicPr>
        <p:blipFill>
          <a:blip r:embed="rId3"/>
          <a:srcRect/>
          <a:stretch>
            <a:fillRect/>
          </a:stretch>
        </p:blipFill>
        <p:spPr bwMode="auto">
          <a:xfrm>
            <a:off x="2616367" y="3321189"/>
            <a:ext cx="1722105" cy="2664600"/>
          </a:xfrm>
          <a:prstGeom prst="rect">
            <a:avLst/>
          </a:prstGeom>
          <a:noFill/>
          <a:ln w="9525">
            <a:noFill/>
            <a:miter lim="800000"/>
            <a:headEnd/>
            <a:tailEnd/>
          </a:ln>
        </p:spPr>
      </p:pic>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dirty="0" smtClean="0"/>
              <a:t>So…what about</a:t>
            </a:r>
            <a:r>
              <a:rPr lang="en-US" baseline="0" dirty="0" smtClean="0"/>
              <a:t> this? Is it or isn’t it?</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LECTURER:</a:t>
            </a:r>
            <a:r>
              <a:rPr lang="en-US" baseline="0" dirty="0" smtClean="0"/>
              <a:t> CLICK NOW TO LAUNCH Gays in the Military Daily Show segment VIDEO (3:08)</a:t>
            </a:r>
            <a:endParaRPr lang="en-US"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71</a:t>
            </a:fld>
            <a:endParaRPr lang="en-US" dirty="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dirty="0" smtClean="0"/>
              <a:t>NEWS FELLOW: LINK (INSERT) VIDEO TO THIS SLIDE AND SELECT “START AUTOMATICALLY”</a:t>
            </a: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72</a:t>
            </a:fld>
            <a:endParaRPr lang="en-US" dirty="0"/>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dirty="0" smtClean="0"/>
              <a:t>daily show gays military</a:t>
            </a:r>
          </a:p>
          <a:p>
            <a:endParaRPr lang="en-US" dirty="0" smtClean="0"/>
          </a:p>
          <a:p>
            <a:r>
              <a:rPr lang="en-US" dirty="0" smtClean="0"/>
              <a:t>Like a news show…Jon Stewart has newsmake</a:t>
            </a:r>
            <a:r>
              <a:rPr lang="en-US" baseline="0" dirty="0" smtClean="0"/>
              <a:t>r guests who talk about news</a:t>
            </a:r>
          </a:p>
          <a:p>
            <a:r>
              <a:rPr lang="en-US" baseline="0" dirty="0" smtClean="0"/>
              <a:t>ASK: Why isn’t this a News Show?</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LECTURER:</a:t>
            </a:r>
            <a:r>
              <a:rPr lang="en-US" baseline="0" dirty="0" smtClean="0"/>
              <a:t> CLICK NOW TO LAUNCH Gore’s egregious up-sucking VIDEO (3:33)</a:t>
            </a:r>
            <a:endParaRPr lang="en-US"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73</a:t>
            </a:fld>
            <a:endParaRPr lang="en-US" dirty="0"/>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smtClean="0"/>
              <a:t>NEWS FELLOW: LINK (INSERT) VIDEO TO THIS SLIDE AND SELECT “START AUTOMATICALLY”</a:t>
            </a: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74</a:t>
            </a:fld>
            <a:endParaRPr lang="en-US" dirty="0"/>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dirty="0" smtClean="0"/>
              <a:t>SLIDE: AL</a:t>
            </a:r>
            <a:r>
              <a:rPr lang="en-US" baseline="0" dirty="0" smtClean="0"/>
              <a:t> GORE ON THE DAILY SHOW</a:t>
            </a:r>
          </a:p>
          <a:p>
            <a:r>
              <a:rPr lang="en-US" baseline="0" dirty="0" smtClean="0"/>
              <a:t>POINT: Gore plugs the Daily Show as the best place to cut through the noise</a:t>
            </a:r>
          </a:p>
          <a:p>
            <a:endParaRPr lang="en-US" baseline="0" dirty="0" smtClean="0"/>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LECTURER:</a:t>
            </a:r>
            <a:r>
              <a:rPr lang="en-US" baseline="0" dirty="0" smtClean="0"/>
              <a:t> CLICK NOW TO LAUNCH VIDEO (TIME CODE)</a:t>
            </a:r>
            <a:endParaRPr lang="en-US"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75</a:t>
            </a:fld>
            <a:endParaRPr lang="en-US" dirty="0"/>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dirty="0" smtClean="0"/>
              <a:t>Re-ask:</a:t>
            </a:r>
            <a:r>
              <a:rPr lang="en-US" baseline="0" dirty="0" smtClean="0"/>
              <a:t> Is Jon Stewart a Journalist?</a:t>
            </a:r>
          </a:p>
          <a:p>
            <a:r>
              <a:rPr lang="en-US" baseline="0" dirty="0" smtClean="0"/>
              <a:t>            Is the Daily Show Journalism?</a:t>
            </a: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76</a:t>
            </a:fld>
            <a:endParaRPr lang="en-US" dirty="0"/>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dirty="0" smtClean="0"/>
              <a:t>Th</a:t>
            </a:r>
            <a:r>
              <a:rPr lang="en-US" baseline="0" dirty="0" smtClean="0"/>
              <a:t>e Bedrock commitment of a journalist is to Seek Truth </a:t>
            </a:r>
            <a:r>
              <a:rPr lang="en-US" u="sng" baseline="0" dirty="0" smtClean="0"/>
              <a:t>and</a:t>
            </a:r>
            <a:r>
              <a:rPr lang="en-US" baseline="0" dirty="0" smtClean="0"/>
              <a:t> Report it.</a:t>
            </a:r>
          </a:p>
          <a:p>
            <a:r>
              <a:rPr lang="en-US" baseline="0" dirty="0" smtClean="0"/>
              <a:t>You will see many examples this semester of people who wish to wear the mantle of journalism, but refuse to submit to the collar that restricts journalists from some parts of life everyone else takes for granted, like political activism, public expressions of opinions, etc.</a:t>
            </a:r>
          </a:p>
          <a:p>
            <a:endParaRPr lang="en-US" baseline="0" dirty="0" smtClean="0"/>
          </a:p>
          <a:p>
            <a:r>
              <a:rPr lang="en-US" baseline="0" dirty="0" smtClean="0"/>
              <a:t>Here are the key components of the code of ethics that binds journalists:</a:t>
            </a:r>
          </a:p>
          <a:p>
            <a:pPr>
              <a:buFont typeface="Wingdings" pitchFamily="2" charset="2"/>
              <a:buChar char="§"/>
            </a:pPr>
            <a:r>
              <a:rPr lang="en-US" baseline="0" dirty="0" smtClean="0"/>
              <a:t> Journalists seek the truth and should be honest, fair and courageous in gathering, reporting and interpreting information. </a:t>
            </a:r>
          </a:p>
        </p:txBody>
      </p:sp>
      <p:sp>
        <p:nvSpPr>
          <p:cNvPr id="4" name="Slide Number Placeholder 3"/>
          <p:cNvSpPr>
            <a:spLocks noGrp="1"/>
          </p:cNvSpPr>
          <p:nvPr>
            <p:ph type="sldNum" sz="quarter" idx="10"/>
          </p:nvPr>
        </p:nvSpPr>
        <p:spPr/>
        <p:txBody>
          <a:bodyPr/>
          <a:lstStyle/>
          <a:p>
            <a:fld id="{61962D23-4BB7-4A8D-A3FA-FC8C9A230FE6}" type="slidenum">
              <a:rPr lang="en-US" smtClean="0"/>
              <a:pPr/>
              <a:t>77</a:t>
            </a:fld>
            <a:endParaRPr lang="en-US" dirty="0"/>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pPr>
              <a:buFont typeface="Wingdings" pitchFamily="2" charset="2"/>
              <a:buChar char="§"/>
            </a:pPr>
            <a:r>
              <a:rPr lang="en-US" baseline="0" dirty="0" smtClean="0"/>
              <a:t> Journalists should be free of obligation to any interest other than the public’s right to know. </a:t>
            </a:r>
          </a:p>
          <a:p>
            <a:pPr>
              <a:buFont typeface="Wingdings" pitchFamily="2" charset="2"/>
              <a:buChar char="§"/>
            </a:pPr>
            <a:r>
              <a:rPr lang="en-US" baseline="0" dirty="0" smtClean="0"/>
              <a:t> Journalists are accountable to their readers, listeners, viewers and each other.</a:t>
            </a:r>
          </a:p>
          <a:p>
            <a:pPr>
              <a:buFont typeface="Wingdings" pitchFamily="2" charset="2"/>
              <a:buChar char="§"/>
            </a:pPr>
            <a:r>
              <a:rPr lang="en-US" baseline="0" dirty="0" smtClean="0"/>
              <a:t>Journalism is a discipline of verification, not the mere recording of one point of view or another.</a:t>
            </a:r>
            <a:endParaRPr lang="en-US" dirty="0" smtClean="0"/>
          </a:p>
          <a:p>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78</a:t>
            </a:fld>
            <a:endParaRPr lang="en-US" dirty="0"/>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dirty="0" smtClean="0"/>
              <a:t>ANIMATION: EACH CLICK BRINGS UP THE NEXT WORD. LAST</a:t>
            </a:r>
            <a:r>
              <a:rPr lang="en-US" baseline="0" dirty="0" smtClean="0"/>
              <a:t> CLICK BRING UP MNEMONIC</a:t>
            </a:r>
          </a:p>
          <a:p>
            <a:r>
              <a:rPr lang="en-US" dirty="0" smtClean="0"/>
              <a:t>Here’s one</a:t>
            </a:r>
            <a:r>
              <a:rPr lang="en-US" baseline="0" dirty="0" smtClean="0"/>
              <a:t> way to remember it while you’re reading the Times this week: “VIA”</a:t>
            </a:r>
          </a:p>
          <a:p>
            <a:endParaRPr lang="en-US" dirty="0" smtClean="0"/>
          </a:p>
          <a:p>
            <a:r>
              <a:rPr lang="en-US" dirty="0" smtClean="0"/>
              <a:t>--</a:t>
            </a:r>
            <a:r>
              <a:rPr lang="en-US" baseline="0" dirty="0" smtClean="0"/>
              <a:t>Verification: evidence that establishes or confirms the accuracy or truth of something.</a:t>
            </a:r>
          </a:p>
          <a:p>
            <a:r>
              <a:rPr lang="en-US" baseline="0" dirty="0" smtClean="0"/>
              <a:t>--Independence: freedom from the control, influence, or support of interested parties.</a:t>
            </a:r>
          </a:p>
          <a:p>
            <a:r>
              <a:rPr lang="en-US" baseline="0" dirty="0" smtClean="0"/>
              <a:t>--Accountability: Responsible or answerable for your work.</a:t>
            </a: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79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Animation: Image and text</a:t>
            </a:r>
            <a:r>
              <a:rPr lang="en-US" baseline="0" dirty="0" smtClean="0"/>
              <a:t> </a:t>
            </a:r>
            <a:r>
              <a:rPr lang="en-US" dirty="0" smtClean="0"/>
              <a:t>fade in together</a:t>
            </a:r>
          </a:p>
          <a:p>
            <a:r>
              <a:rPr lang="en-US" dirty="0" smtClean="0"/>
              <a:t/>
            </a:r>
            <a:br>
              <a:rPr lang="en-US" dirty="0" smtClean="0"/>
            </a:br>
            <a:r>
              <a:rPr lang="en-US" dirty="0" smtClean="0"/>
              <a:t>SLIDE:</a:t>
            </a:r>
            <a:r>
              <a:rPr lang="en-US" baseline="0" dirty="0" smtClean="0"/>
              <a:t> Communicating Science Promo</a:t>
            </a: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8</a:t>
            </a:fld>
            <a:endParaRPr lang="en-US" dirty="0"/>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r>
              <a:rPr lang="en-US" dirty="0" smtClean="0"/>
              <a:t>--</a:t>
            </a:r>
            <a:r>
              <a:rPr lang="en-US" baseline="0" dirty="0" smtClean="0"/>
              <a:t>Verification: evidence that establishes or confirms the accuracy or truth of something.</a:t>
            </a:r>
          </a:p>
          <a:p>
            <a:r>
              <a:rPr lang="en-US" baseline="0" dirty="0" smtClean="0"/>
              <a:t>--Independence: freedom from the control, influence, or support of interested parties.</a:t>
            </a:r>
          </a:p>
          <a:p>
            <a:r>
              <a:rPr lang="en-US" baseline="0" dirty="0" smtClean="0"/>
              <a:t>--Accountability: Responsible or answerable for your work.</a:t>
            </a:r>
            <a:endParaRPr lang="en-US" dirty="0"/>
          </a:p>
        </p:txBody>
      </p:sp>
      <p:sp>
        <p:nvSpPr>
          <p:cNvPr id="4" name="Slide Number Placeholder 3"/>
          <p:cNvSpPr>
            <a:spLocks noGrp="1"/>
          </p:cNvSpPr>
          <p:nvPr>
            <p:ph type="sldNum" sz="quarter" idx="10"/>
          </p:nvPr>
        </p:nvSpPr>
        <p:spPr/>
        <p:txBody>
          <a:bodyPr/>
          <a:lstStyle/>
          <a:p>
            <a:fld id="{61962D23-4BB7-4A8D-A3FA-FC8C9A230FE6}" type="slidenum">
              <a:rPr lang="en-US" smtClean="0"/>
              <a:pPr/>
              <a:t>80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9350" y="696913"/>
            <a:ext cx="4656138" cy="3494087"/>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1962D23-4BB7-4A8D-A3FA-FC8C9A230FE6}"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2"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2"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273052"/>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3E80C1-1253-4B97-B1F6-3F710BDC9B3F}" type="datetimeFigureOut">
              <a:rPr lang="en-US" smtClean="0"/>
              <a:pPr/>
              <a:t>9/17/2010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B22635-625F-47D8-A08C-3EF108358B1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3E80C1-1253-4B97-B1F6-3F710BDC9B3F}" type="datetimeFigureOut">
              <a:rPr lang="en-US" smtClean="0"/>
              <a:pPr/>
              <a:t>9/17/2010</a:t>
            </a:fld>
            <a:endParaRPr lang="en-US" dirty="0"/>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CB22635-625F-47D8-A08C-3EF108358B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0.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7.xml"/><Relationship Id="rId5" Type="http://schemas.openxmlformats.org/officeDocument/2006/relationships/image" Target="../media/image32.jpeg"/><Relationship Id="rId4"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33.jpe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35.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7.xml"/><Relationship Id="rId4" Type="http://schemas.openxmlformats.org/officeDocument/2006/relationships/image" Target="../media/image38.jpeg"/></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7.xml"/><Relationship Id="rId4" Type="http://schemas.openxmlformats.org/officeDocument/2006/relationships/image" Target="../media/image41.jpeg"/></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3.xml"/><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43.jpeg"/></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6.xml"/><Relationship Id="rId1" Type="http://schemas.openxmlformats.org/officeDocument/2006/relationships/slideLayout" Target="../slideLayouts/slideLayout7.xml"/><Relationship Id="rId4" Type="http://schemas.openxmlformats.org/officeDocument/2006/relationships/image" Target="../media/image45.jpeg"/></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8.xml"/><Relationship Id="rId1" Type="http://schemas.openxmlformats.org/officeDocument/2006/relationships/slideLayout" Target="../slideLayouts/slideLayout7.xml"/><Relationship Id="rId5" Type="http://schemas.openxmlformats.org/officeDocument/2006/relationships/image" Target="../media/image47.jpeg"/><Relationship Id="rId4" Type="http://schemas.openxmlformats.org/officeDocument/2006/relationships/image" Target="../media/image46.jpeg"/></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9.xml"/><Relationship Id="rId1" Type="http://schemas.openxmlformats.org/officeDocument/2006/relationships/slideLayout" Target="../slideLayouts/slideLayout7.xml"/><Relationship Id="rId5" Type="http://schemas.openxmlformats.org/officeDocument/2006/relationships/image" Target="../media/image49.png"/><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3.jpeg"/><Relationship Id="rId2" Type="http://schemas.openxmlformats.org/officeDocument/2006/relationships/notesSlide" Target="../notesSlides/notesSlide50.xml"/><Relationship Id="rId1" Type="http://schemas.openxmlformats.org/officeDocument/2006/relationships/slideLayout" Target="../slideLayouts/slideLayout7.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1.xml"/><Relationship Id="rId1" Type="http://schemas.openxmlformats.org/officeDocument/2006/relationships/slideLayout" Target="../slideLayouts/slideLayout7.xml"/><Relationship Id="rId5" Type="http://schemas.openxmlformats.org/officeDocument/2006/relationships/image" Target="../media/image55.jpeg"/><Relationship Id="rId4" Type="http://schemas.openxmlformats.org/officeDocument/2006/relationships/image" Target="../media/image54.jpeg"/></Relationships>
</file>

<file path=ppt/slides/_rels/slide5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3.xml"/><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5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4.xml"/><Relationship Id="rId1" Type="http://schemas.openxmlformats.org/officeDocument/2006/relationships/slideLayout" Target="../slideLayouts/slideLayout7.xml"/><Relationship Id="rId5" Type="http://schemas.openxmlformats.org/officeDocument/2006/relationships/image" Target="../media/image57.jpeg"/><Relationship Id="rId4" Type="http://schemas.openxmlformats.org/officeDocument/2006/relationships/image" Target="../media/image56.jpeg"/></Relationships>
</file>

<file path=ppt/slides/_rels/slide5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5.xml"/><Relationship Id="rId1" Type="http://schemas.openxmlformats.org/officeDocument/2006/relationships/slideLayout" Target="../slideLayouts/slideLayout7.xml"/><Relationship Id="rId5" Type="http://schemas.openxmlformats.org/officeDocument/2006/relationships/image" Target="../media/image59.jpeg"/><Relationship Id="rId4" Type="http://schemas.openxmlformats.org/officeDocument/2006/relationships/image" Target="../media/image58.jpeg"/></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6.xml"/><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0.png"/></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5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9.xml"/><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0.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1.xml"/><Relationship Id="rId1" Type="http://schemas.openxmlformats.org/officeDocument/2006/relationships/slideLayout" Target="../slideLayouts/slideLayout7.xml"/><Relationship Id="rId5" Type="http://schemas.openxmlformats.org/officeDocument/2006/relationships/image" Target="../media/image65.jpeg"/><Relationship Id="rId4" Type="http://schemas.openxmlformats.org/officeDocument/2006/relationships/image" Target="../media/image64.jpeg"/></Relationships>
</file>

<file path=ppt/slides/_rels/slide6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2.xml"/><Relationship Id="rId1" Type="http://schemas.openxmlformats.org/officeDocument/2006/relationships/slideLayout" Target="../slideLayouts/slideLayout7.xml"/><Relationship Id="rId4" Type="http://schemas.openxmlformats.org/officeDocument/2006/relationships/image" Target="../media/image66.jpeg"/></Relationships>
</file>

<file path=ppt/slides/_rels/slide6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3.xml"/><Relationship Id="rId1" Type="http://schemas.openxmlformats.org/officeDocument/2006/relationships/slideLayout" Target="../slideLayouts/slideLayout7.xml"/><Relationship Id="rId4" Type="http://schemas.openxmlformats.org/officeDocument/2006/relationships/image" Target="../media/image67.png"/></Relationships>
</file>

<file path=ppt/slides/_rels/slide6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71.png"/><Relationship Id="rId2" Type="http://schemas.openxmlformats.org/officeDocument/2006/relationships/notesSlide" Target="../notesSlides/notesSlide65.xml"/><Relationship Id="rId1" Type="http://schemas.openxmlformats.org/officeDocument/2006/relationships/slideLayout" Target="../slideLayouts/slideLayout7.xml"/><Relationship Id="rId6" Type="http://schemas.openxmlformats.org/officeDocument/2006/relationships/image" Target="../media/image70.jpeg"/><Relationship Id="rId5" Type="http://schemas.openxmlformats.org/officeDocument/2006/relationships/image" Target="../media/image69.png"/><Relationship Id="rId4" Type="http://schemas.openxmlformats.org/officeDocument/2006/relationships/image" Target="../media/image68.png"/></Relationships>
</file>

<file path=ppt/slides/_rels/slide6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6.xml"/><Relationship Id="rId1" Type="http://schemas.openxmlformats.org/officeDocument/2006/relationships/slideLayout" Target="../slideLayouts/slideLayout7.xml"/><Relationship Id="rId4" Type="http://schemas.openxmlformats.org/officeDocument/2006/relationships/image" Target="../media/image70.jpeg"/></Relationships>
</file>

<file path=ppt/slides/_rels/slide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7.xml"/><Relationship Id="rId1" Type="http://schemas.openxmlformats.org/officeDocument/2006/relationships/slideLayout" Target="../slideLayouts/slideLayout7.xml"/><Relationship Id="rId4" Type="http://schemas.openxmlformats.org/officeDocument/2006/relationships/image" Target="../media/image73.png"/></Relationships>
</file>

<file path=ppt/slides/_rels/slide6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8.xml"/><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6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9.xml"/><Relationship Id="rId1" Type="http://schemas.openxmlformats.org/officeDocument/2006/relationships/slideLayout" Target="../slideLayouts/slideLayout7.xml"/><Relationship Id="rId4" Type="http://schemas.openxmlformats.org/officeDocument/2006/relationships/image" Target="../media/image71.pn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7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0.xml"/><Relationship Id="rId1" Type="http://schemas.openxmlformats.org/officeDocument/2006/relationships/slideLayout" Target="../slideLayouts/slideLayout7.xml"/><Relationship Id="rId4" Type="http://schemas.openxmlformats.org/officeDocument/2006/relationships/image" Target="../media/image74.png"/></Relationships>
</file>

<file path=ppt/slides/_rels/slide7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1.xml"/><Relationship Id="rId1" Type="http://schemas.openxmlformats.org/officeDocument/2006/relationships/slideLayout" Target="../slideLayouts/slideLayout7.xml"/><Relationship Id="rId4" Type="http://schemas.openxmlformats.org/officeDocument/2006/relationships/image" Target="../media/image75.jpeg"/></Relationships>
</file>

<file path=ppt/slides/_rels/slide7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3.xml"/><Relationship Id="rId1" Type="http://schemas.openxmlformats.org/officeDocument/2006/relationships/slideLayout" Target="../slideLayouts/slideLayout7.xml"/><Relationship Id="rId4" Type="http://schemas.openxmlformats.org/officeDocument/2006/relationships/image" Target="../media/image76.jpeg"/></Relationships>
</file>

<file path=ppt/slides/_rels/slide7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7.xml"/><Relationship Id="rId1" Type="http://schemas.openxmlformats.org/officeDocument/2006/relationships/video" Target="file:///C:\Documents%20and%20Settings\jgiuffo\Desktop\Lecture_3%20Spring_10\Daily_Show_Gore.wmv" TargetMode="External"/><Relationship Id="rId5" Type="http://schemas.openxmlformats.org/officeDocument/2006/relationships/image" Target="../media/image77.png"/><Relationship Id="rId4" Type="http://schemas.openxmlformats.org/officeDocument/2006/relationships/image" Target="../media/image1.jpe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7.xml"/><Relationship Id="rId1" Type="http://schemas.openxmlformats.org/officeDocument/2006/relationships/video" Target="file:///C:\Documents%20and%20Settings\jgiuffo\Desktop\Lecture_3%20Spring_10\Daily_Show_Gore.wmv" TargetMode="External"/><Relationship Id="rId5" Type="http://schemas.openxmlformats.org/officeDocument/2006/relationships/image" Target="../media/image77.png"/><Relationship Id="rId4" Type="http://schemas.openxmlformats.org/officeDocument/2006/relationships/image" Target="../media/image7.jpeg"/></Relationships>
</file>

<file path=ppt/slides/_rels/slide7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7.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8.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8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533400"/>
            <a:ext cx="9144000" cy="1905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Revision Suggestions:</a:t>
            </a:r>
            <a:endPar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5" name="Title 1"/>
          <p:cNvSpPr txBox="1">
            <a:spLocks/>
          </p:cNvSpPr>
          <p:nvPr/>
        </p:nvSpPr>
        <p:spPr>
          <a:xfrm>
            <a:off x="0" y="42672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Who is a Journalist?</a:t>
            </a:r>
          </a:p>
        </p:txBody>
      </p:sp>
      <p:sp>
        <p:nvSpPr>
          <p:cNvPr id="6" name="Title 1"/>
          <p:cNvSpPr txBox="1">
            <a:spLocks/>
          </p:cNvSpPr>
          <p:nvPr/>
        </p:nvSpPr>
        <p:spPr>
          <a:xfrm>
            <a:off x="0" y="32766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What is Journalism?</a:t>
            </a:r>
          </a:p>
        </p:txBody>
      </p:sp>
      <p:sp>
        <p:nvSpPr>
          <p:cNvPr id="7" name="Title 1"/>
          <p:cNvSpPr txBox="1">
            <a:spLocks/>
          </p:cNvSpPr>
          <p:nvPr/>
        </p:nvSpPr>
        <p:spPr>
          <a:xfrm>
            <a:off x="0" y="609600"/>
            <a:ext cx="9144000" cy="2590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Know Your Neighborhood:</a:t>
            </a:r>
          </a:p>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What Makes News Different? </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How Is News Different?</a:t>
            </a:r>
          </a:p>
        </p:txBody>
      </p:sp>
      <p:sp>
        <p:nvSpPr>
          <p:cNvPr id="7" name="Title 1"/>
          <p:cNvSpPr txBox="1">
            <a:spLocks/>
          </p:cNvSpPr>
          <p:nvPr/>
        </p:nvSpPr>
        <p:spPr>
          <a:xfrm>
            <a:off x="0" y="6096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 a classification system</a:t>
            </a:r>
          </a:p>
        </p:txBody>
      </p:sp>
      <p:pic>
        <p:nvPicPr>
          <p:cNvPr id="9" name="Picture 8" descr="taxonomy (for dean) blank copy.jpg"/>
          <p:cNvPicPr>
            <a:picLocks noChangeAspect="1"/>
          </p:cNvPicPr>
          <p:nvPr/>
        </p:nvPicPr>
        <p:blipFill>
          <a:blip r:embed="rId4" cstate="print"/>
          <a:stretch>
            <a:fillRect/>
          </a:stretch>
        </p:blipFill>
        <p:spPr>
          <a:xfrm>
            <a:off x="1447800" y="1371602"/>
            <a:ext cx="6200776" cy="4509655"/>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0668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 Starts with Definitions</a:t>
            </a:r>
          </a:p>
        </p:txBody>
      </p:sp>
      <p:sp>
        <p:nvSpPr>
          <p:cNvPr id="8" name="Title 1"/>
          <p:cNvSpPr txBox="1">
            <a:spLocks/>
          </p:cNvSpPr>
          <p:nvPr/>
        </p:nvSpPr>
        <p:spPr>
          <a:xfrm>
            <a:off x="0" y="13716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Promotion</a:t>
            </a:r>
          </a:p>
        </p:txBody>
      </p:sp>
      <p:sp>
        <p:nvSpPr>
          <p:cNvPr id="9" name="Title 1"/>
          <p:cNvSpPr txBox="1">
            <a:spLocks/>
          </p:cNvSpPr>
          <p:nvPr/>
        </p:nvSpPr>
        <p:spPr>
          <a:xfrm>
            <a:off x="0" y="2438400"/>
            <a:ext cx="4953000" cy="4191000"/>
          </a:xfrm>
          <a:prstGeom prst="rect">
            <a:avLst/>
          </a:prstGeom>
          <a:effectLst>
            <a:glow rad="139700">
              <a:schemeClr val="accent1">
                <a:satMod val="175000"/>
                <a:alpha val="40000"/>
              </a:schemeClr>
            </a:glow>
          </a:effectLst>
        </p:spPr>
        <p:txBody>
          <a:bodyPr>
            <a:normAutofit fontScale="92500" lnSpcReduction="20000"/>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the marketing of goods, services and personalities designed to increase their appeal to consumers</a:t>
            </a:r>
          </a:p>
        </p:txBody>
      </p:sp>
      <p:pic>
        <p:nvPicPr>
          <p:cNvPr id="7" name="Picture 6" descr="Nazi_propaganda.jpg"/>
          <p:cNvPicPr>
            <a:picLocks noChangeAspect="1"/>
          </p:cNvPicPr>
          <p:nvPr/>
        </p:nvPicPr>
        <p:blipFill>
          <a:blip r:embed="rId4" cstate="print"/>
          <a:stretch>
            <a:fillRect/>
          </a:stretch>
        </p:blipFill>
        <p:spPr>
          <a:xfrm>
            <a:off x="5257801" y="2485809"/>
            <a:ext cx="3451091" cy="368639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04800"/>
            <a:ext cx="9144000" cy="1295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 Promotion</a:t>
            </a:r>
          </a:p>
        </p:txBody>
      </p:sp>
      <p:sp>
        <p:nvSpPr>
          <p:cNvPr id="8" name="Title 1"/>
          <p:cNvSpPr txBox="1">
            <a:spLocks/>
          </p:cNvSpPr>
          <p:nvPr/>
        </p:nvSpPr>
        <p:spPr>
          <a:xfrm>
            <a:off x="0" y="10668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 Subset: Publicity</a:t>
            </a:r>
          </a:p>
        </p:txBody>
      </p:sp>
      <p:sp>
        <p:nvSpPr>
          <p:cNvPr id="9" name="Title 1"/>
          <p:cNvSpPr txBox="1">
            <a:spLocks/>
          </p:cNvSpPr>
          <p:nvPr/>
        </p:nvSpPr>
        <p:spPr>
          <a:xfrm>
            <a:off x="4419600" y="1905000"/>
            <a:ext cx="4495800" cy="31242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measures, process or business of securing public notice. Information designed to enhance an image. </a:t>
            </a:r>
          </a:p>
        </p:txBody>
      </p:sp>
      <p:pic>
        <p:nvPicPr>
          <p:cNvPr id="7" name="Picture 6" descr="Nazi_propaganda.jpg"/>
          <p:cNvPicPr>
            <a:picLocks noChangeAspect="1"/>
          </p:cNvPicPr>
          <p:nvPr/>
        </p:nvPicPr>
        <p:blipFill>
          <a:blip r:embed="rId4" cstate="print"/>
          <a:stretch>
            <a:fillRect/>
          </a:stretch>
        </p:blipFill>
        <p:spPr>
          <a:xfrm>
            <a:off x="228600" y="2362202"/>
            <a:ext cx="4086469" cy="2710483"/>
          </a:xfrm>
          <a:prstGeom prst="rect">
            <a:avLst/>
          </a:prstGeom>
          <a:ln>
            <a:noFill/>
          </a:ln>
          <a:effectLst>
            <a:outerShdw blurRad="292100" dist="139700" dir="2700000" algn="tl" rotWithShape="0">
              <a:srgbClr val="333333">
                <a:alpha val="65000"/>
              </a:srgbClr>
            </a:outerShdw>
          </a:effectLst>
        </p:spPr>
      </p:pic>
      <p:pic>
        <p:nvPicPr>
          <p:cNvPr id="10" name="Picture 9" descr="Katrina_Satellite.bmp"/>
          <p:cNvPicPr>
            <a:picLocks noChangeAspect="1"/>
          </p:cNvPicPr>
          <p:nvPr/>
        </p:nvPicPr>
        <p:blipFill>
          <a:blip r:embed="rId5" cstate="print"/>
          <a:stretch>
            <a:fillRect/>
          </a:stretch>
        </p:blipFill>
        <p:spPr>
          <a:xfrm>
            <a:off x="533402" y="4800600"/>
            <a:ext cx="5723177" cy="19050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30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par>
                                <p:cTn id="12" presetID="10" presetClass="entr" presetSubtype="0" fill="hold" nodeType="withEffect">
                                  <p:stCondLst>
                                    <p:cond delay="100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2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04800"/>
            <a:ext cx="9144000" cy="1295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 Promotion</a:t>
            </a:r>
          </a:p>
        </p:txBody>
      </p:sp>
      <p:sp>
        <p:nvSpPr>
          <p:cNvPr id="8" name="Title 1"/>
          <p:cNvSpPr txBox="1">
            <a:spLocks/>
          </p:cNvSpPr>
          <p:nvPr/>
        </p:nvSpPr>
        <p:spPr>
          <a:xfrm>
            <a:off x="0" y="10668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 Subset: Advertising</a:t>
            </a:r>
          </a:p>
        </p:txBody>
      </p:sp>
      <p:sp>
        <p:nvSpPr>
          <p:cNvPr id="9" name="Title 1"/>
          <p:cNvSpPr txBox="1">
            <a:spLocks/>
          </p:cNvSpPr>
          <p:nvPr/>
        </p:nvSpPr>
        <p:spPr>
          <a:xfrm>
            <a:off x="1447800" y="3276600"/>
            <a:ext cx="6705600" cy="22860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Attracting  attention by paying to have advertisements place on billboards, in newspapers and broadcasts or on websites.</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a:t>
            </a:r>
          </a:p>
        </p:txBody>
      </p:sp>
      <p:pic>
        <p:nvPicPr>
          <p:cNvPr id="1026" name="Picture 2"/>
          <p:cNvPicPr>
            <a:picLocks noChangeAspect="1" noChangeArrowheads="1"/>
          </p:cNvPicPr>
          <p:nvPr/>
        </p:nvPicPr>
        <p:blipFill>
          <a:blip r:embed="rId4" cstate="print"/>
          <a:srcRect/>
          <a:stretch>
            <a:fillRect/>
          </a:stretch>
        </p:blipFill>
        <p:spPr bwMode="auto">
          <a:xfrm>
            <a:off x="0" y="2097900"/>
            <a:ext cx="9144000" cy="887104"/>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1371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a:t>
            </a: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 Propaganda</a:t>
            </a:r>
            <a:endPar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8" name="Title 1"/>
          <p:cNvSpPr txBox="1">
            <a:spLocks/>
          </p:cNvSpPr>
          <p:nvPr/>
        </p:nvSpPr>
        <p:spPr>
          <a:xfrm>
            <a:off x="3276600" y="1066800"/>
            <a:ext cx="5715000" cy="10668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9" name="Title 1"/>
          <p:cNvSpPr txBox="1">
            <a:spLocks/>
          </p:cNvSpPr>
          <p:nvPr/>
        </p:nvSpPr>
        <p:spPr>
          <a:xfrm>
            <a:off x="3886200" y="2438400"/>
            <a:ext cx="5257800" cy="4419600"/>
          </a:xfrm>
          <a:prstGeom prst="rect">
            <a:avLst/>
          </a:prstGeom>
          <a:effectLst>
            <a:glow rad="139700">
              <a:schemeClr val="accent1">
                <a:satMod val="175000"/>
                <a:alpha val="40000"/>
              </a:schemeClr>
            </a:glow>
          </a:effectLst>
        </p:spPr>
        <p:txBody>
          <a:bodyPr>
            <a:normAutofit fontScale="77500" lnSpcReduction="20000"/>
          </a:bodyPr>
          <a:lstStyle/>
          <a:p>
            <a:pPr lvl="0" algn="ctr">
              <a:spcBef>
                <a:spcPct val="0"/>
              </a:spcBef>
            </a:pPr>
            <a:r>
              <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Information, ideas or rumors deliberately spread widely to help or harm a person, group, movement, </a:t>
            </a:r>
          </a:p>
          <a:p>
            <a:pPr lvl="0" algn="ctr">
              <a:spcBef>
                <a:spcPct val="0"/>
              </a:spcBef>
            </a:pPr>
            <a:r>
              <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Institution or nation. </a:t>
            </a:r>
          </a:p>
          <a:p>
            <a:pPr lvl="0" algn="ctr">
              <a:spcBef>
                <a:spcPct val="0"/>
              </a:spcBef>
            </a:pPr>
            <a:r>
              <a:rPr lang="en-US" sz="44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It is often biased or misleading, in order to promote an ideology or political point of view.</a:t>
            </a:r>
          </a:p>
        </p:txBody>
      </p:sp>
      <p:pic>
        <p:nvPicPr>
          <p:cNvPr id="7" name="Picture 6" descr="Nazi_propaganda.jpg"/>
          <p:cNvPicPr>
            <a:picLocks noChangeAspect="1"/>
          </p:cNvPicPr>
          <p:nvPr/>
        </p:nvPicPr>
        <p:blipFill>
          <a:blip r:embed="rId4" cstate="print"/>
          <a:stretch>
            <a:fillRect/>
          </a:stretch>
        </p:blipFill>
        <p:spPr>
          <a:xfrm>
            <a:off x="76202" y="1752600"/>
            <a:ext cx="3458196" cy="448056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100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1371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 Entertainment</a:t>
            </a:r>
          </a:p>
        </p:txBody>
      </p:sp>
      <p:sp>
        <p:nvSpPr>
          <p:cNvPr id="8" name="Title 1"/>
          <p:cNvSpPr txBox="1">
            <a:spLocks/>
          </p:cNvSpPr>
          <p:nvPr/>
        </p:nvSpPr>
        <p:spPr>
          <a:xfrm>
            <a:off x="0" y="4572000"/>
            <a:ext cx="9144000" cy="12954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9" name="Title 1"/>
          <p:cNvSpPr txBox="1">
            <a:spLocks/>
          </p:cNvSpPr>
          <p:nvPr/>
        </p:nvSpPr>
        <p:spPr>
          <a:xfrm>
            <a:off x="0" y="5105400"/>
            <a:ext cx="9144000" cy="1371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5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Something affording pleasure, diversion, or amusement, often a performance of some kind. </a:t>
            </a:r>
          </a:p>
        </p:txBody>
      </p:sp>
      <p:pic>
        <p:nvPicPr>
          <p:cNvPr id="2" name="Picture 2"/>
          <p:cNvPicPr>
            <a:picLocks noChangeAspect="1" noChangeArrowheads="1"/>
          </p:cNvPicPr>
          <p:nvPr/>
        </p:nvPicPr>
        <p:blipFill>
          <a:blip r:embed="rId4" cstate="print"/>
          <a:srcRect/>
          <a:stretch>
            <a:fillRect/>
          </a:stretch>
        </p:blipFill>
        <p:spPr bwMode="auto">
          <a:xfrm>
            <a:off x="914400" y="1219200"/>
            <a:ext cx="3316107" cy="3941064"/>
          </a:xfrm>
          <a:prstGeom prst="rect">
            <a:avLst/>
          </a:prstGeom>
          <a:noFill/>
          <a:ln w="9525">
            <a:noFill/>
            <a:miter lim="800000"/>
            <a:headEnd/>
            <a:tailEnd/>
          </a:ln>
        </p:spPr>
      </p:pic>
      <p:pic>
        <p:nvPicPr>
          <p:cNvPr id="10" name="Picture 3"/>
          <p:cNvPicPr>
            <a:picLocks noChangeAspect="1" noChangeArrowheads="1"/>
          </p:cNvPicPr>
          <p:nvPr/>
        </p:nvPicPr>
        <p:blipFill>
          <a:blip r:embed="rId5" cstate="print"/>
          <a:srcRect/>
          <a:stretch>
            <a:fillRect/>
          </a:stretch>
        </p:blipFill>
        <p:spPr bwMode="auto">
          <a:xfrm>
            <a:off x="5179493" y="1219200"/>
            <a:ext cx="2669107" cy="3941064"/>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100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par>
                                <p:cTn id="11" presetID="10"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2000"/>
                                        <p:tgtEl>
                                          <p:spTgt spid="2"/>
                                        </p:tgtEl>
                                      </p:cBhvr>
                                    </p:animEffect>
                                  </p:childTnLst>
                                </p:cTn>
                              </p:par>
                            </p:childTnLst>
                          </p:cTn>
                        </p:par>
                        <p:par>
                          <p:cTn id="14" fill="hold">
                            <p:stCondLst>
                              <p:cond delay="3000"/>
                            </p:stCondLst>
                            <p:childTnLst>
                              <p:par>
                                <p:cTn id="15" presetID="10" presetClass="entr" presetSubtype="0"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par>
                          <p:cTn id="18" fill="hold">
                            <p:stCondLst>
                              <p:cond delay="5000"/>
                            </p:stCondLst>
                            <p:childTnLst>
                              <p:par>
                                <p:cTn id="19" presetID="35" presetClass="path" presetSubtype="0" accel="50000" decel="50000" fill="hold" nodeType="afterEffect">
                                  <p:stCondLst>
                                    <p:cond delay="0"/>
                                  </p:stCondLst>
                                  <p:childTnLst>
                                    <p:animMotion origin="layout" path="M 0 0  L -0.25 0  E" pathEditMode="relative" ptsTypes="">
                                      <p:cBhvr>
                                        <p:cTn id="20" dur="2000" fill="hold"/>
                                        <p:tgtEl>
                                          <p:spTgt spid="10"/>
                                        </p:tgtEl>
                                        <p:attrNameLst>
                                          <p:attrName>ppt_x</p:attrName>
                                          <p:attrName>ppt_y</p:attrName>
                                        </p:attrNameLst>
                                      </p:cBhvr>
                                    </p:animMotion>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1447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 Raw Information</a:t>
            </a:r>
          </a:p>
        </p:txBody>
      </p:sp>
      <p:sp>
        <p:nvSpPr>
          <p:cNvPr id="8" name="Title 1"/>
          <p:cNvSpPr txBox="1">
            <a:spLocks/>
          </p:cNvSpPr>
          <p:nvPr/>
        </p:nvSpPr>
        <p:spPr>
          <a:xfrm>
            <a:off x="0" y="1219200"/>
            <a:ext cx="9144000" cy="15240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9" name="Title 1"/>
          <p:cNvSpPr txBox="1">
            <a:spLocks/>
          </p:cNvSpPr>
          <p:nvPr/>
        </p:nvSpPr>
        <p:spPr>
          <a:xfrm>
            <a:off x="4267200" y="1676400"/>
            <a:ext cx="4876800" cy="4343400"/>
          </a:xfrm>
          <a:prstGeom prst="rect">
            <a:avLst/>
          </a:prstGeom>
          <a:effectLst>
            <a:glow rad="139700">
              <a:schemeClr val="accent1">
                <a:satMod val="175000"/>
                <a:alpha val="40000"/>
              </a:schemeClr>
            </a:glow>
          </a:effectLst>
        </p:spPr>
        <p:txBody>
          <a:bodyPr>
            <a:normAutofit fontScale="85000" lnSpcReduction="10000"/>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Information that has yet to be examined or verified. It is unfiltered information that bypasses traditional gatekeepers and mediators.</a:t>
            </a:r>
          </a:p>
        </p:txBody>
      </p:sp>
      <p:pic>
        <p:nvPicPr>
          <p:cNvPr id="2050" name="Picture 2"/>
          <p:cNvPicPr>
            <a:picLocks noChangeAspect="1" noChangeArrowheads="1"/>
          </p:cNvPicPr>
          <p:nvPr/>
        </p:nvPicPr>
        <p:blipFill>
          <a:blip r:embed="rId4" cstate="print"/>
          <a:srcRect l="27777" t="20833" r="27778" b="48611"/>
          <a:stretch>
            <a:fillRect/>
          </a:stretch>
        </p:blipFill>
        <p:spPr bwMode="auto">
          <a:xfrm>
            <a:off x="381002" y="1859280"/>
            <a:ext cx="3823855" cy="2103120"/>
          </a:xfrm>
          <a:prstGeom prst="rect">
            <a:avLst/>
          </a:prstGeom>
          <a:noFill/>
          <a:ln w="9525">
            <a:noFill/>
            <a:miter lim="800000"/>
            <a:headEnd/>
            <a:tailEnd/>
          </a:ln>
        </p:spPr>
      </p:pic>
      <p:grpSp>
        <p:nvGrpSpPr>
          <p:cNvPr id="11" name="Group 10"/>
          <p:cNvGrpSpPr/>
          <p:nvPr/>
        </p:nvGrpSpPr>
        <p:grpSpPr>
          <a:xfrm>
            <a:off x="76200" y="3886200"/>
            <a:ext cx="4419600" cy="2819400"/>
            <a:chOff x="76200" y="3886200"/>
            <a:chExt cx="4419600" cy="2819400"/>
          </a:xfrm>
        </p:grpSpPr>
        <p:pic>
          <p:nvPicPr>
            <p:cNvPr id="2051" name="Picture 3"/>
            <p:cNvPicPr>
              <a:picLocks noChangeAspect="1" noChangeArrowheads="1"/>
            </p:cNvPicPr>
            <p:nvPr/>
          </p:nvPicPr>
          <p:blipFill>
            <a:blip r:embed="rId5" cstate="print"/>
            <a:srcRect l="12500" t="22656" r="51250" b="48438"/>
            <a:stretch>
              <a:fillRect/>
            </a:stretch>
          </p:blipFill>
          <p:spPr bwMode="auto">
            <a:xfrm>
              <a:off x="76200" y="3886200"/>
              <a:ext cx="4419600" cy="2819400"/>
            </a:xfrm>
            <a:prstGeom prst="rect">
              <a:avLst/>
            </a:prstGeom>
            <a:noFill/>
            <a:ln w="9525">
              <a:noFill/>
              <a:miter lim="800000"/>
              <a:headEnd/>
              <a:tailEnd/>
            </a:ln>
          </p:spPr>
        </p:pic>
        <p:sp>
          <p:nvSpPr>
            <p:cNvPr id="10" name="Rectangle 9"/>
            <p:cNvSpPr/>
            <p:nvPr/>
          </p:nvSpPr>
          <p:spPr>
            <a:xfrm>
              <a:off x="990600" y="4191000"/>
              <a:ext cx="3505200" cy="533400"/>
            </a:xfrm>
            <a:prstGeom prst="rect">
              <a:avLst/>
            </a:prstGeom>
            <a:solidFill>
              <a:srgbClr val="FFFF00">
                <a:alpha val="2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100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par>
                          <p:cTn id="11" fill="hold">
                            <p:stCondLst>
                              <p:cond delay="3000"/>
                            </p:stCondLst>
                            <p:childTnLst>
                              <p:par>
                                <p:cTn id="12" presetID="10" presetClass="entr" presetSubtype="0" fill="hold" nodeType="after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2000"/>
                                        <p:tgtEl>
                                          <p:spTgt spid="2050"/>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533400"/>
            <a:ext cx="9144000" cy="1447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What is News?</a:t>
            </a:r>
          </a:p>
        </p:txBody>
      </p:sp>
      <p:sp>
        <p:nvSpPr>
          <p:cNvPr id="8" name="Title 1"/>
          <p:cNvSpPr txBox="1">
            <a:spLocks/>
          </p:cNvSpPr>
          <p:nvPr/>
        </p:nvSpPr>
        <p:spPr>
          <a:xfrm>
            <a:off x="0" y="1676400"/>
            <a:ext cx="4876800" cy="50292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Information of some public interest that is shared and subject to a journalistic process of verification. </a:t>
            </a:r>
          </a:p>
        </p:txBody>
      </p:sp>
      <p:pic>
        <p:nvPicPr>
          <p:cNvPr id="5" name="Picture 4" descr="Nazi_propaganda.jpg"/>
          <p:cNvPicPr>
            <a:picLocks noChangeAspect="1"/>
          </p:cNvPicPr>
          <p:nvPr/>
        </p:nvPicPr>
        <p:blipFill>
          <a:blip r:embed="rId4" cstate="print"/>
          <a:stretch>
            <a:fillRect/>
          </a:stretch>
        </p:blipFill>
        <p:spPr>
          <a:xfrm>
            <a:off x="5029202" y="2514600"/>
            <a:ext cx="3879671" cy="301752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nodeType="withEffect">
                                  <p:stCondLst>
                                    <p:cond delay="10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How Is News Different?</a:t>
            </a:r>
          </a:p>
        </p:txBody>
      </p:sp>
      <p:sp>
        <p:nvSpPr>
          <p:cNvPr id="7" name="Title 1"/>
          <p:cNvSpPr txBox="1">
            <a:spLocks/>
          </p:cNvSpPr>
          <p:nvPr/>
        </p:nvSpPr>
        <p:spPr>
          <a:xfrm>
            <a:off x="0" y="6096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 = Clarity about differences among similar things</a:t>
            </a:r>
          </a:p>
        </p:txBody>
      </p:sp>
      <p:pic>
        <p:nvPicPr>
          <p:cNvPr id="10" name="Picture 9" descr="taxonomy (for dean) blank copy.jpg"/>
          <p:cNvPicPr>
            <a:picLocks noChangeAspect="1"/>
          </p:cNvPicPr>
          <p:nvPr/>
        </p:nvPicPr>
        <p:blipFill>
          <a:blip r:embed="rId4" cstate="print"/>
          <a:stretch>
            <a:fillRect/>
          </a:stretch>
        </p:blipFill>
        <p:spPr>
          <a:xfrm>
            <a:off x="1447800" y="1371602"/>
            <a:ext cx="6200776" cy="4509655"/>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533400"/>
            <a:ext cx="9144000" cy="19050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Can You Trust The Daily Show</a:t>
            </a:r>
          </a:p>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to Give You the News?</a:t>
            </a:r>
          </a:p>
        </p:txBody>
      </p:sp>
      <p:pic>
        <p:nvPicPr>
          <p:cNvPr id="7" name="Picture 6" descr="Katrina_Satellite.bmp"/>
          <p:cNvPicPr>
            <a:picLocks noChangeAspect="1"/>
          </p:cNvPicPr>
          <p:nvPr/>
        </p:nvPicPr>
        <p:blipFill>
          <a:blip r:embed="rId4" cstate="print"/>
          <a:stretch>
            <a:fillRect/>
          </a:stretch>
        </p:blipFill>
        <p:spPr>
          <a:xfrm>
            <a:off x="2590800" y="2438400"/>
            <a:ext cx="3962400" cy="3962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How Is News Different?</a:t>
            </a:r>
          </a:p>
        </p:txBody>
      </p:sp>
      <p:sp>
        <p:nvSpPr>
          <p:cNvPr id="7" name="Title 1"/>
          <p:cNvSpPr txBox="1">
            <a:spLocks/>
          </p:cNvSpPr>
          <p:nvPr/>
        </p:nvSpPr>
        <p:spPr>
          <a:xfrm>
            <a:off x="0" y="6096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 = Clarity about differences among similar things</a:t>
            </a:r>
          </a:p>
        </p:txBody>
      </p:sp>
      <p:pic>
        <p:nvPicPr>
          <p:cNvPr id="10" name="Picture 9" descr="Goals-Only, Pt2.bmp.jpg"/>
          <p:cNvPicPr>
            <a:picLocks noChangeAspect="1"/>
          </p:cNvPicPr>
          <p:nvPr/>
        </p:nvPicPr>
        <p:blipFill>
          <a:blip r:embed="rId4" cstate="print"/>
          <a:stretch>
            <a:fillRect/>
          </a:stretch>
        </p:blipFill>
        <p:spPr>
          <a:xfrm>
            <a:off x="1190626" y="1295400"/>
            <a:ext cx="6153150" cy="4572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5334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What Methods Make Journalism Different?</a:t>
            </a:r>
          </a:p>
        </p:txBody>
      </p:sp>
      <p:sp>
        <p:nvSpPr>
          <p:cNvPr id="8" name="Title 1"/>
          <p:cNvSpPr txBox="1">
            <a:spLocks/>
          </p:cNvSpPr>
          <p:nvPr/>
        </p:nvSpPr>
        <p:spPr>
          <a:xfrm>
            <a:off x="0" y="20574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Verification</a:t>
            </a:r>
          </a:p>
        </p:txBody>
      </p:sp>
      <p:sp>
        <p:nvSpPr>
          <p:cNvPr id="9" name="Title 1"/>
          <p:cNvSpPr txBox="1">
            <a:spLocks/>
          </p:cNvSpPr>
          <p:nvPr/>
        </p:nvSpPr>
        <p:spPr>
          <a:xfrm>
            <a:off x="0" y="33528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Independence</a:t>
            </a:r>
          </a:p>
        </p:txBody>
      </p:sp>
      <p:sp>
        <p:nvSpPr>
          <p:cNvPr id="10" name="Title 1"/>
          <p:cNvSpPr txBox="1">
            <a:spLocks/>
          </p:cNvSpPr>
          <p:nvPr/>
        </p:nvSpPr>
        <p:spPr>
          <a:xfrm>
            <a:off x="0" y="4572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Accountability</a:t>
            </a:r>
          </a:p>
        </p:txBody>
      </p:sp>
      <p:sp>
        <p:nvSpPr>
          <p:cNvPr id="7" name="Title 1"/>
          <p:cNvSpPr txBox="1">
            <a:spLocks/>
          </p:cNvSpPr>
          <p:nvPr/>
        </p:nvSpPr>
        <p:spPr>
          <a:xfrm>
            <a:off x="0" y="58674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2400" b="1"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(Mnemonic device: “Via”)</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5334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What Makes News Different?</a:t>
            </a:r>
          </a:p>
        </p:txBody>
      </p:sp>
      <p:sp>
        <p:nvSpPr>
          <p:cNvPr id="8" name="Title 1"/>
          <p:cNvSpPr txBox="1">
            <a:spLocks/>
          </p:cNvSpPr>
          <p:nvPr/>
        </p:nvSpPr>
        <p:spPr>
          <a:xfrm>
            <a:off x="0" y="14478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Verification</a:t>
            </a:r>
          </a:p>
        </p:txBody>
      </p:sp>
      <p:sp>
        <p:nvSpPr>
          <p:cNvPr id="9" name="Title 1"/>
          <p:cNvSpPr txBox="1">
            <a:spLocks/>
          </p:cNvSpPr>
          <p:nvPr/>
        </p:nvSpPr>
        <p:spPr>
          <a:xfrm>
            <a:off x="0" y="2971800"/>
            <a:ext cx="9144000" cy="18288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Process that establishes or confirms the accuracy or truth of something</a:t>
            </a:r>
          </a:p>
        </p:txBody>
      </p:sp>
      <p:sp>
        <p:nvSpPr>
          <p:cNvPr id="10" name="Title 1"/>
          <p:cNvSpPr txBox="1">
            <a:spLocks/>
          </p:cNvSpPr>
          <p:nvPr/>
        </p:nvSpPr>
        <p:spPr>
          <a:xfrm>
            <a:off x="0" y="4572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2000"/>
                            </p:stCondLst>
                            <p:childTnLst>
                              <p:par>
                                <p:cTn id="18" presetID="10" presetClass="entr" presetSubtype="0" fill="hold" grpId="0" nodeType="afterEffect" nodePh="1">
                                  <p:stCondLst>
                                    <p:cond delay="500"/>
                                  </p:stCondLst>
                                  <p:endCondLst>
                                    <p:cond evt="begin" delay="0">
                                      <p:tn val="18"/>
                                    </p:cond>
                                  </p:end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1447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Verification</a:t>
            </a:r>
          </a:p>
        </p:txBody>
      </p:sp>
      <p:pic>
        <p:nvPicPr>
          <p:cNvPr id="5" name="Picture 4" descr="Nazi_propaganda.jpg"/>
          <p:cNvPicPr>
            <a:picLocks noChangeAspect="1"/>
          </p:cNvPicPr>
          <p:nvPr/>
        </p:nvPicPr>
        <p:blipFill>
          <a:blip r:embed="rId4" cstate="print"/>
          <a:stretch>
            <a:fillRect/>
          </a:stretch>
        </p:blipFill>
        <p:spPr>
          <a:xfrm>
            <a:off x="533402" y="1524002"/>
            <a:ext cx="8224167" cy="638337"/>
          </a:xfrm>
          <a:prstGeom prst="rect">
            <a:avLst/>
          </a:prstGeom>
          <a:ln>
            <a:noFill/>
          </a:ln>
          <a:effectLst>
            <a:outerShdw blurRad="292100" dist="139700" dir="2700000" algn="tl" rotWithShape="0">
              <a:srgbClr val="333333">
                <a:alpha val="65000"/>
              </a:srgbClr>
            </a:outerShdw>
          </a:effectLst>
        </p:spPr>
      </p:pic>
      <p:pic>
        <p:nvPicPr>
          <p:cNvPr id="7" name="Picture 6" descr="Nazi_propaganda.jpg"/>
          <p:cNvPicPr>
            <a:picLocks noChangeAspect="1"/>
          </p:cNvPicPr>
          <p:nvPr/>
        </p:nvPicPr>
        <p:blipFill>
          <a:blip r:embed="rId5" cstate="print"/>
          <a:stretch>
            <a:fillRect/>
          </a:stretch>
        </p:blipFill>
        <p:spPr>
          <a:xfrm>
            <a:off x="457201" y="2438400"/>
            <a:ext cx="4030003" cy="2971800"/>
          </a:xfrm>
          <a:prstGeom prst="rect">
            <a:avLst/>
          </a:prstGeom>
          <a:ln>
            <a:noFill/>
          </a:ln>
          <a:effectLst>
            <a:outerShdw blurRad="292100" dist="139700" dir="2700000" algn="tl" rotWithShape="0">
              <a:srgbClr val="333333">
                <a:alpha val="65000"/>
              </a:srgbClr>
            </a:outerShdw>
          </a:effectLst>
        </p:spPr>
      </p:pic>
      <p:pic>
        <p:nvPicPr>
          <p:cNvPr id="9" name="Picture 8" descr="Nazi_propaganda.jpg"/>
          <p:cNvPicPr>
            <a:picLocks noChangeAspect="1"/>
          </p:cNvPicPr>
          <p:nvPr/>
        </p:nvPicPr>
        <p:blipFill>
          <a:blip r:embed="rId6" cstate="print"/>
          <a:stretch>
            <a:fillRect/>
          </a:stretch>
        </p:blipFill>
        <p:spPr>
          <a:xfrm>
            <a:off x="3505202" y="2590800"/>
            <a:ext cx="5359079" cy="914400"/>
          </a:xfrm>
          <a:prstGeom prst="rect">
            <a:avLst/>
          </a:prstGeom>
          <a:ln>
            <a:noFill/>
          </a:ln>
          <a:effectLst>
            <a:outerShdw blurRad="292100" dist="139700" dir="2700000" algn="tl" rotWithShape="0">
              <a:srgbClr val="333333">
                <a:alpha val="65000"/>
              </a:srgbClr>
            </a:outerShdw>
          </a:effectLst>
        </p:spPr>
      </p:pic>
      <p:pic>
        <p:nvPicPr>
          <p:cNvPr id="10" name="Picture 9" descr="Nazi_propaganda.jpg"/>
          <p:cNvPicPr>
            <a:picLocks noChangeAspect="1"/>
          </p:cNvPicPr>
          <p:nvPr/>
        </p:nvPicPr>
        <p:blipFill>
          <a:blip r:embed="rId7" cstate="print"/>
          <a:stretch>
            <a:fillRect/>
          </a:stretch>
        </p:blipFill>
        <p:spPr>
          <a:xfrm>
            <a:off x="593045" y="5299392"/>
            <a:ext cx="8093755" cy="102520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nodeType="withEffect">
                                  <p:stCondLst>
                                    <p:cond delay="10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childTnLst>
                          </p:cTn>
                        </p:par>
                        <p:par>
                          <p:cTn id="11" fill="hold">
                            <p:stCondLst>
                              <p:cond delay="3000"/>
                            </p:stCondLst>
                            <p:childTnLst>
                              <p:par>
                                <p:cTn id="12" presetID="10"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2000"/>
                                        <p:tgtEl>
                                          <p:spTgt spid="9"/>
                                        </p:tgtEl>
                                      </p:cBhvr>
                                    </p:animEffect>
                                  </p:childTnLst>
                                </p:cTn>
                              </p:par>
                            </p:childTnLst>
                          </p:cTn>
                        </p:par>
                        <p:par>
                          <p:cTn id="15" fill="hold">
                            <p:stCondLst>
                              <p:cond delay="500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5334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What Makes News Different?</a:t>
            </a:r>
          </a:p>
        </p:txBody>
      </p:sp>
      <p:sp>
        <p:nvSpPr>
          <p:cNvPr id="8" name="Title 1"/>
          <p:cNvSpPr txBox="1">
            <a:spLocks/>
          </p:cNvSpPr>
          <p:nvPr/>
        </p:nvSpPr>
        <p:spPr>
          <a:xfrm>
            <a:off x="0" y="14478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Independence</a:t>
            </a:r>
          </a:p>
        </p:txBody>
      </p:sp>
      <p:sp>
        <p:nvSpPr>
          <p:cNvPr id="9" name="Title 1"/>
          <p:cNvSpPr txBox="1">
            <a:spLocks/>
          </p:cNvSpPr>
          <p:nvPr/>
        </p:nvSpPr>
        <p:spPr>
          <a:xfrm>
            <a:off x="0" y="2743200"/>
            <a:ext cx="9144000" cy="16764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4000" dirty="0" smtClean="0">
                <a:solidFill>
                  <a:schemeClr val="bg1"/>
                </a:solidFill>
                <a:latin typeface="Franklin Gothic No.2" pitchFamily="34" charset="0"/>
                <a:ea typeface="+mj-ea"/>
                <a:cs typeface="+mj-cs"/>
              </a:rPr>
              <a:t>Freedom from the control, influence, or support of interested parties, coupled with a conscious effort to set aside any preexisting beliefs and a system of checks and balances.</a:t>
            </a:r>
          </a:p>
        </p:txBody>
      </p:sp>
      <p:sp>
        <p:nvSpPr>
          <p:cNvPr id="10" name="Title 1"/>
          <p:cNvSpPr txBox="1">
            <a:spLocks/>
          </p:cNvSpPr>
          <p:nvPr/>
        </p:nvSpPr>
        <p:spPr>
          <a:xfrm>
            <a:off x="0" y="4572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2000"/>
                            </p:stCondLst>
                            <p:childTnLst>
                              <p:par>
                                <p:cTn id="18" presetID="10" presetClass="entr" presetSubtype="0" fill="hold" grpId="0" nodeType="afterEffect" nodePh="1">
                                  <p:stCondLst>
                                    <p:cond delay="500"/>
                                  </p:stCondLst>
                                  <p:endCondLst>
                                    <p:cond evt="begin" delay="0">
                                      <p:tn val="18"/>
                                    </p:cond>
                                  </p:end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04800"/>
            <a:ext cx="9144000" cy="1447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Independence</a:t>
            </a:r>
          </a:p>
        </p:txBody>
      </p:sp>
      <p:sp>
        <p:nvSpPr>
          <p:cNvPr id="8" name="Title 1"/>
          <p:cNvSpPr txBox="1">
            <a:spLocks/>
          </p:cNvSpPr>
          <p:nvPr/>
        </p:nvSpPr>
        <p:spPr>
          <a:xfrm>
            <a:off x="5181600" y="1981200"/>
            <a:ext cx="3429000" cy="3048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Journalists must not have a relationship to their subjects. </a:t>
            </a:r>
          </a:p>
        </p:txBody>
      </p:sp>
      <p:pic>
        <p:nvPicPr>
          <p:cNvPr id="7" name="Picture 6" descr="IMG_0012.jpg"/>
          <p:cNvPicPr>
            <a:picLocks noChangeAspect="1"/>
          </p:cNvPicPr>
          <p:nvPr/>
        </p:nvPicPr>
        <p:blipFill>
          <a:blip r:embed="rId4" cstate="print"/>
          <a:srcRect r="7368" b="7778"/>
          <a:stretch>
            <a:fillRect/>
          </a:stretch>
        </p:blipFill>
        <p:spPr>
          <a:xfrm>
            <a:off x="304800" y="533400"/>
            <a:ext cx="4635949" cy="6324600"/>
          </a:xfrm>
          <a:prstGeom prst="rect">
            <a:avLst/>
          </a:prstGeom>
        </p:spPr>
      </p:pic>
      <p:pic>
        <p:nvPicPr>
          <p:cNvPr id="9" name="Picture 8" descr="IMG_0012.jpg"/>
          <p:cNvPicPr>
            <a:picLocks noChangeAspect="1"/>
          </p:cNvPicPr>
          <p:nvPr/>
        </p:nvPicPr>
        <p:blipFill>
          <a:blip r:embed="rId5" cstate="print"/>
          <a:srcRect t="10000" r="45187" b="78889"/>
          <a:stretch>
            <a:fillRect/>
          </a:stretch>
        </p:blipFill>
        <p:spPr>
          <a:xfrm>
            <a:off x="304800" y="3886201"/>
            <a:ext cx="8458200" cy="23495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2000"/>
                            </p:stCondLst>
                            <p:childTnLst>
                              <p:par>
                                <p:cTn id="18" presetID="26" presetClass="emph" presetSubtype="0" fill="hold" nodeType="afterEffect">
                                  <p:stCondLst>
                                    <p:cond delay="0"/>
                                  </p:stCondLst>
                                  <p:childTnLst>
                                    <p:animEffect transition="out" filter="fade">
                                      <p:cBhvr>
                                        <p:cTn id="19" dur="500" tmFilter="0, 0; .2, .5; .8, .5; 1, 0"/>
                                        <p:tgtEl>
                                          <p:spTgt spid="9"/>
                                        </p:tgtEl>
                                      </p:cBhvr>
                                    </p:animEffect>
                                    <p:animScale>
                                      <p:cBhvr>
                                        <p:cTn id="20" dur="250" autoRev="1" fill="hold"/>
                                        <p:tgtEl>
                                          <p:spTgt spid="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5334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What Makes News Different?</a:t>
            </a:r>
          </a:p>
        </p:txBody>
      </p:sp>
      <p:sp>
        <p:nvSpPr>
          <p:cNvPr id="8" name="Title 1"/>
          <p:cNvSpPr txBox="1">
            <a:spLocks/>
          </p:cNvSpPr>
          <p:nvPr/>
        </p:nvSpPr>
        <p:spPr>
          <a:xfrm>
            <a:off x="0" y="14478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Accountability</a:t>
            </a:r>
          </a:p>
        </p:txBody>
      </p:sp>
      <p:sp>
        <p:nvSpPr>
          <p:cNvPr id="9" name="Title 1"/>
          <p:cNvSpPr txBox="1">
            <a:spLocks/>
          </p:cNvSpPr>
          <p:nvPr/>
        </p:nvSpPr>
        <p:spPr>
          <a:xfrm>
            <a:off x="0" y="2971800"/>
            <a:ext cx="9144000" cy="2362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Responsible or answerable </a:t>
            </a: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for your work. </a:t>
            </a:r>
          </a:p>
        </p:txBody>
      </p:sp>
      <p:sp>
        <p:nvSpPr>
          <p:cNvPr id="10" name="Title 1"/>
          <p:cNvSpPr txBox="1">
            <a:spLocks/>
          </p:cNvSpPr>
          <p:nvPr/>
        </p:nvSpPr>
        <p:spPr>
          <a:xfrm>
            <a:off x="0" y="4572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100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2000"/>
                            </p:stCondLst>
                            <p:childTnLst>
                              <p:par>
                                <p:cTn id="18" presetID="10" presetClass="entr" presetSubtype="0" fill="hold" grpId="0" nodeType="afterEffect" nodePh="1">
                                  <p:stCondLst>
                                    <p:cond delay="500"/>
                                  </p:stCondLst>
                                  <p:endCondLst>
                                    <p:cond evt="begin" delay="0">
                                      <p:tn val="18"/>
                                    </p:cond>
                                  </p:endCondLst>
                                  <p:childTnLst>
                                    <p:set>
                                      <p:cBhvr>
                                        <p:cTn id="19" dur="1" fill="hold">
                                          <p:stCondLst>
                                            <p:cond delay="0"/>
                                          </p:stCondLst>
                                        </p:cTn>
                                        <p:tgtEl>
                                          <p:spTgt spid="10"/>
                                        </p:tgtEl>
                                        <p:attrNameLst>
                                          <p:attrName>style.visibility</p:attrName>
                                        </p:attrNameLst>
                                      </p:cBhvr>
                                      <p:to>
                                        <p:strVal val="visible"/>
                                      </p:to>
                                    </p:set>
                                    <p:animEffect transition="in" filter="fade">
                                      <p:cBhvr>
                                        <p:cTn id="2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1447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Accountability</a:t>
            </a:r>
          </a:p>
        </p:txBody>
      </p:sp>
      <p:sp>
        <p:nvSpPr>
          <p:cNvPr id="8" name="Title 1"/>
          <p:cNvSpPr txBox="1">
            <a:spLocks/>
          </p:cNvSpPr>
          <p:nvPr/>
        </p:nvSpPr>
        <p:spPr>
          <a:xfrm>
            <a:off x="0" y="5029200"/>
            <a:ext cx="9144000" cy="5181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Corrections are one way journalists are accountable for their work. </a:t>
            </a:r>
          </a:p>
        </p:txBody>
      </p:sp>
      <p:pic>
        <p:nvPicPr>
          <p:cNvPr id="7" name="Picture 6" descr="Nazi_propaganda.jpg"/>
          <p:cNvPicPr>
            <a:picLocks noChangeAspect="1"/>
          </p:cNvPicPr>
          <p:nvPr/>
        </p:nvPicPr>
        <p:blipFill>
          <a:blip r:embed="rId4" cstate="print"/>
          <a:stretch>
            <a:fillRect/>
          </a:stretch>
        </p:blipFill>
        <p:spPr>
          <a:xfrm>
            <a:off x="1600202" y="1524000"/>
            <a:ext cx="5800964" cy="35814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Which Neighborhood?:</a:t>
            </a:r>
          </a:p>
        </p:txBody>
      </p:sp>
      <p:sp>
        <p:nvSpPr>
          <p:cNvPr id="5" name="Title 1"/>
          <p:cNvSpPr txBox="1">
            <a:spLocks/>
          </p:cNvSpPr>
          <p:nvPr/>
        </p:nvSpPr>
        <p:spPr>
          <a:xfrm>
            <a:off x="4953000" y="1981200"/>
            <a:ext cx="4038600" cy="4267200"/>
          </a:xfrm>
          <a:prstGeom prst="rect">
            <a:avLst/>
          </a:prstGeom>
          <a:effectLst>
            <a:glow rad="139700">
              <a:schemeClr val="accent1">
                <a:satMod val="175000"/>
                <a:alpha val="40000"/>
              </a:schemeClr>
            </a:glow>
          </a:effectLst>
        </p:spPr>
        <p:txBody>
          <a:bodyPr>
            <a:normAutofit/>
          </a:bodyPr>
          <a:lstStyle/>
          <a:p>
            <a:pPr lvl="0">
              <a:spcBef>
                <a:spcPct val="0"/>
              </a:spcBef>
            </a:pPr>
            <a:endPar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8" name="Picture 7" descr="Katrina_Satellite.bmp"/>
          <p:cNvPicPr>
            <a:picLocks noChangeAspect="1"/>
          </p:cNvPicPr>
          <p:nvPr/>
        </p:nvPicPr>
        <p:blipFill>
          <a:blip r:embed="rId4" cstate="print"/>
          <a:stretch>
            <a:fillRect/>
          </a:stretch>
        </p:blipFill>
        <p:spPr>
          <a:xfrm>
            <a:off x="1371600" y="2057402"/>
            <a:ext cx="5881128" cy="4157349"/>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4953000" y="2514600"/>
            <a:ext cx="3352800" cy="914400"/>
          </a:xfrm>
          <a:prstGeom prst="rect">
            <a:avLst/>
          </a:prstGeom>
          <a:effectLst>
            <a:glow rad="139700">
              <a:schemeClr val="accent1">
                <a:satMod val="175000"/>
                <a:alpha val="40000"/>
              </a:schemeClr>
            </a:glow>
          </a:effectLst>
        </p:spPr>
        <p:txBody>
          <a:bodyPr>
            <a:normAutofit/>
          </a:bodyPr>
          <a:lstStyle/>
          <a:p>
            <a:pPr lvl="0">
              <a:spcBef>
                <a:spcPct val="0"/>
              </a:spcBef>
            </a:pPr>
            <a:endPar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9" name="Title 1"/>
          <p:cNvSpPr txBox="1">
            <a:spLocks/>
          </p:cNvSpPr>
          <p:nvPr/>
        </p:nvSpPr>
        <p:spPr>
          <a:xfrm>
            <a:off x="4953000" y="2971800"/>
            <a:ext cx="4191000" cy="1981200"/>
          </a:xfrm>
          <a:prstGeom prst="rect">
            <a:avLst/>
          </a:prstGeom>
          <a:effectLst>
            <a:glow rad="139700">
              <a:schemeClr val="accent1">
                <a:satMod val="175000"/>
                <a:alpha val="40000"/>
              </a:schemeClr>
            </a:glow>
          </a:effectLst>
        </p:spPr>
        <p:txBody>
          <a:bodyPr>
            <a:normAutofit/>
          </a:bodyPr>
          <a:lstStyle/>
          <a:p>
            <a:pPr lvl="0">
              <a:spcBef>
                <a:spcPct val="0"/>
              </a:spcBef>
            </a:pPr>
            <a:endPar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10" name="Title 1"/>
          <p:cNvSpPr txBox="1">
            <a:spLocks/>
          </p:cNvSpPr>
          <p:nvPr/>
        </p:nvSpPr>
        <p:spPr>
          <a:xfrm>
            <a:off x="4953000" y="4876800"/>
            <a:ext cx="4191000" cy="1219200"/>
          </a:xfrm>
          <a:prstGeom prst="rect">
            <a:avLst/>
          </a:prstGeom>
          <a:effectLst>
            <a:glow rad="139700">
              <a:schemeClr val="accent1">
                <a:satMod val="175000"/>
                <a:alpha val="40000"/>
              </a:schemeClr>
            </a:glow>
          </a:effectLst>
        </p:spPr>
        <p:txBody>
          <a:bodyPr>
            <a:normAutofit/>
          </a:bodyPr>
          <a:lstStyle/>
          <a:p>
            <a:pPr lvl="0">
              <a:spcBef>
                <a:spcPct val="0"/>
              </a:spcBef>
            </a:pPr>
            <a:endPar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11" name="Title 1"/>
          <p:cNvSpPr txBox="1">
            <a:spLocks/>
          </p:cNvSpPr>
          <p:nvPr/>
        </p:nvSpPr>
        <p:spPr>
          <a:xfrm>
            <a:off x="4953000" y="5638800"/>
            <a:ext cx="4191000" cy="1143000"/>
          </a:xfrm>
          <a:prstGeom prst="rect">
            <a:avLst/>
          </a:prstGeom>
          <a:effectLst>
            <a:glow rad="139700">
              <a:schemeClr val="accent1">
                <a:satMod val="175000"/>
                <a:alpha val="40000"/>
              </a:schemeClr>
            </a:glow>
          </a:effectLst>
        </p:spPr>
        <p:txBody>
          <a:bodyPr>
            <a:normAutofit/>
          </a:bodyPr>
          <a:lstStyle/>
          <a:p>
            <a:pPr lvl="0">
              <a:spcBef>
                <a:spcPct val="0"/>
              </a:spcBef>
            </a:pPr>
            <a:endPar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nodePh="1">
                                  <p:stCondLst>
                                    <p:cond delay="0"/>
                                  </p:stCondLst>
                                  <p:endCondLst>
                                    <p:cond evt="begin" delay="0">
                                      <p:tn val="14"/>
                                    </p:cond>
                                  </p:end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nodePh="1">
                                  <p:stCondLst>
                                    <p:cond delay="0"/>
                                  </p:stCondLst>
                                  <p:endCondLst>
                                    <p:cond evt="begin" delay="0">
                                      <p:tn val="19"/>
                                    </p:cond>
                                  </p:end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nodePh="1">
                                  <p:stCondLst>
                                    <p:cond delay="0"/>
                                  </p:stCondLst>
                                  <p:endCondLst>
                                    <p:cond evt="begin" delay="0">
                                      <p:tn val="24"/>
                                    </p:cond>
                                  </p:endCondLst>
                                  <p:childTnLst>
                                    <p:set>
                                      <p:cBhvr>
                                        <p:cTn id="25" dur="1" fill="hold">
                                          <p:stCondLst>
                                            <p:cond delay="0"/>
                                          </p:stCondLst>
                                        </p:cTn>
                                        <p:tgtEl>
                                          <p:spTgt spid="10"/>
                                        </p:tgtEl>
                                        <p:attrNameLst>
                                          <p:attrName>style.visibility</p:attrName>
                                        </p:attrNameLst>
                                      </p:cBhvr>
                                      <p:to>
                                        <p:strVal val="visible"/>
                                      </p:to>
                                    </p:set>
                                    <p:animEffect transition="in" filter="fade">
                                      <p:cBhvr>
                                        <p:cTn id="26" dur="2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nodePh="1">
                                  <p:stCondLst>
                                    <p:cond delay="0"/>
                                  </p:stCondLst>
                                  <p:endCondLst>
                                    <p:cond evt="begin" delay="0">
                                      <p:tn val="29"/>
                                    </p:cond>
                                  </p:end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6" name="Picture 5" descr="Picture1.jpg"/>
          <p:cNvPicPr>
            <a:picLocks noChangeAspect="1"/>
          </p:cNvPicPr>
          <p:nvPr/>
        </p:nvPicPr>
        <p:blipFill>
          <a:blip r:embed="rId4" cstate="print"/>
          <a:stretch>
            <a:fillRect/>
          </a:stretch>
        </p:blipFill>
        <p:spPr>
          <a:xfrm>
            <a:off x="4744" y="0"/>
            <a:ext cx="9134515" cy="6858000"/>
          </a:xfrm>
          <a:prstGeom prst="rect">
            <a:avLst/>
          </a:prstGeom>
        </p:spPr>
      </p:pic>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5" name="Picture 4" descr="li.png"/>
          <p:cNvPicPr>
            <a:picLocks noChangeAspect="1"/>
          </p:cNvPicPr>
          <p:nvPr/>
        </p:nvPicPr>
        <p:blipFill>
          <a:blip r:embed="rId4" cstate="print"/>
          <a:stretch>
            <a:fillRect/>
          </a:stretch>
        </p:blipFill>
        <p:spPr>
          <a:xfrm>
            <a:off x="3355" y="42899"/>
            <a:ext cx="9137295" cy="6772205"/>
          </a:xfrm>
          <a:prstGeom prst="rect">
            <a:avLst/>
          </a:prstGeom>
        </p:spPr>
      </p:pic>
    </p:spTree>
  </p:cSld>
  <p:clrMapOvr>
    <a:masterClrMapping/>
  </p:clrMapOvr>
  <p:transition>
    <p:fade thruBlk="1"/>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extBox 5"/>
          <p:cNvSpPr txBox="1"/>
          <p:nvPr/>
        </p:nvSpPr>
        <p:spPr>
          <a:xfrm>
            <a:off x="3505200" y="2819400"/>
            <a:ext cx="2581284" cy="369332"/>
          </a:xfrm>
          <a:prstGeom prst="rect">
            <a:avLst/>
          </a:prstGeom>
          <a:noFill/>
        </p:spPr>
        <p:txBody>
          <a:bodyPr wrap="none" rtlCol="0">
            <a:spAutoFit/>
          </a:bodyPr>
          <a:lstStyle/>
          <a:p>
            <a:r>
              <a:rPr lang="en-US" b="1" dirty="0" smtClean="0">
                <a:solidFill>
                  <a:schemeClr val="bg1"/>
                </a:solidFill>
              </a:rPr>
              <a:t>KGUN_Tucson_VNR.wmv</a:t>
            </a:r>
          </a:p>
        </p:txBody>
      </p:sp>
    </p:spTree>
  </p:cSld>
  <p:clrMapOvr>
    <a:masterClrMapping/>
  </p:clrMapOvr>
  <p:transition>
    <p:fade thruBlk="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pic>
        <p:nvPicPr>
          <p:cNvPr id="9" name="Picture 8" descr="Katrina_Satellite.bmp"/>
          <p:cNvPicPr>
            <a:picLocks noChangeAspect="1"/>
          </p:cNvPicPr>
          <p:nvPr/>
        </p:nvPicPr>
        <p:blipFill>
          <a:blip r:embed="rId4" cstate="print"/>
          <a:stretch>
            <a:fillRect/>
          </a:stretch>
        </p:blipFill>
        <p:spPr>
          <a:xfrm>
            <a:off x="304802" y="2590800"/>
            <a:ext cx="2899185" cy="3352800"/>
          </a:xfrm>
          <a:prstGeom prst="rect">
            <a:avLst/>
          </a:prstGeom>
          <a:ln>
            <a:noFill/>
          </a:ln>
          <a:effectLst>
            <a:outerShdw blurRad="292100" dist="139700" dir="2700000" algn="tl" rotWithShape="0">
              <a:srgbClr val="333333">
                <a:alpha val="65000"/>
              </a:srgbClr>
            </a:outerShdw>
          </a:effectLst>
        </p:spPr>
      </p:pic>
      <p:sp>
        <p:nvSpPr>
          <p:cNvPr id="5" name="Title 1"/>
          <p:cNvSpPr txBox="1">
            <a:spLocks/>
          </p:cNvSpPr>
          <p:nvPr/>
        </p:nvSpPr>
        <p:spPr>
          <a:xfrm>
            <a:off x="0" y="5334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“Tech Expert” Robin Raskin on Her Role in VNRs</a:t>
            </a:r>
          </a:p>
        </p:txBody>
      </p:sp>
      <p:sp>
        <p:nvSpPr>
          <p:cNvPr id="6" name="Title 1"/>
          <p:cNvSpPr txBox="1">
            <a:spLocks/>
          </p:cNvSpPr>
          <p:nvPr/>
        </p:nvSpPr>
        <p:spPr>
          <a:xfrm>
            <a:off x="3276600" y="2362200"/>
            <a:ext cx="5867400" cy="45720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 actually joked with my colleagues that, ‘Hey,  </a:t>
            </a:r>
          </a:p>
          <a:p>
            <a:pPr lvl="0" algn="ctr">
              <a:spcBef>
                <a:spcPct val="0"/>
              </a:spcBef>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I’m off to go do Whore TV.” </a:t>
            </a:r>
          </a:p>
          <a:p>
            <a:pPr lvl="0" algn="ctr">
              <a:spcBef>
                <a:spcPct val="0"/>
              </a:spcBef>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 was fully aware that that’s what it was.” </a:t>
            </a:r>
          </a:p>
          <a:p>
            <a:pPr lvl="0" algn="ctr">
              <a:spcBef>
                <a:spcPct val="0"/>
              </a:spcBef>
            </a:pPr>
            <a:endPar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a:p>
            <a:pPr lvl="0" algn="ctr">
              <a:spcBef>
                <a:spcPct val="0"/>
              </a:spcBef>
            </a:pPr>
            <a:r>
              <a:rPr lang="en-US" sz="2400" b="1"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-Excerpted from “True Enough,” </a:t>
            </a:r>
          </a:p>
          <a:p>
            <a:pPr lvl="0" algn="ctr">
              <a:spcBef>
                <a:spcPct val="0"/>
              </a:spcBef>
            </a:pPr>
            <a:r>
              <a:rPr lang="en-US" sz="2400" b="1"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by journalist Farhad Manjoo</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5" name="Title 1"/>
          <p:cNvSpPr txBox="1">
            <a:spLocks/>
          </p:cNvSpPr>
          <p:nvPr/>
        </p:nvSpPr>
        <p:spPr>
          <a:xfrm>
            <a:off x="0" y="3048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 is Challenged  On the Web</a:t>
            </a:r>
          </a:p>
          <a:p>
            <a:pPr lvl="0" algn="ctr">
              <a:spcBef>
                <a:spcPct val="0"/>
              </a:spcBef>
            </a:pPr>
            <a:endPar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6" name="Title 1"/>
          <p:cNvSpPr txBox="1">
            <a:spLocks/>
          </p:cNvSpPr>
          <p:nvPr/>
        </p:nvSpPr>
        <p:spPr>
          <a:xfrm>
            <a:off x="0" y="5943600"/>
            <a:ext cx="9144000" cy="13716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Which Neighborhood is it?</a:t>
            </a:r>
          </a:p>
        </p:txBody>
      </p:sp>
      <p:pic>
        <p:nvPicPr>
          <p:cNvPr id="2050" name="Picture 2"/>
          <p:cNvPicPr>
            <a:picLocks noChangeAspect="1" noChangeArrowheads="1"/>
          </p:cNvPicPr>
          <p:nvPr/>
        </p:nvPicPr>
        <p:blipFill>
          <a:blip r:embed="rId4" cstate="print"/>
          <a:srcRect l="8602" t="17025" r="10394" b="5018"/>
          <a:stretch>
            <a:fillRect/>
          </a:stretch>
        </p:blipFill>
        <p:spPr bwMode="auto">
          <a:xfrm>
            <a:off x="1392621" y="914400"/>
            <a:ext cx="6532179" cy="50292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050"/>
                                        </p:tgtEl>
                                        <p:attrNameLst>
                                          <p:attrName>style.visibility</p:attrName>
                                        </p:attrNameLst>
                                      </p:cBhvr>
                                      <p:to>
                                        <p:strVal val="visible"/>
                                      </p:to>
                                    </p:set>
                                    <p:animEffect transition="in" filter="fade">
                                      <p:cBhvr>
                                        <p:cTn id="15"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First Rule of News Literacy</a:t>
            </a:r>
          </a:p>
        </p:txBody>
      </p:sp>
      <p:sp>
        <p:nvSpPr>
          <p:cNvPr id="8" name="Title 1"/>
          <p:cNvSpPr txBox="1">
            <a:spLocks/>
          </p:cNvSpPr>
          <p:nvPr/>
        </p:nvSpPr>
        <p:spPr>
          <a:xfrm>
            <a:off x="0" y="19812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Know</a:t>
            </a:r>
          </a:p>
        </p:txBody>
      </p:sp>
      <p:sp>
        <p:nvSpPr>
          <p:cNvPr id="9" name="Title 1"/>
          <p:cNvSpPr txBox="1">
            <a:spLocks/>
          </p:cNvSpPr>
          <p:nvPr/>
        </p:nvSpPr>
        <p:spPr>
          <a:xfrm>
            <a:off x="0" y="28956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Your</a:t>
            </a:r>
          </a:p>
        </p:txBody>
      </p:sp>
      <p:sp>
        <p:nvSpPr>
          <p:cNvPr id="10" name="Title 1"/>
          <p:cNvSpPr txBox="1">
            <a:spLocks/>
          </p:cNvSpPr>
          <p:nvPr/>
        </p:nvSpPr>
        <p:spPr>
          <a:xfrm>
            <a:off x="0" y="37338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Neighborhood</a:t>
            </a:r>
          </a:p>
        </p:txBody>
      </p:sp>
      <p:sp>
        <p:nvSpPr>
          <p:cNvPr id="7" name="Title 1"/>
          <p:cNvSpPr txBox="1">
            <a:spLocks/>
          </p:cNvSpPr>
          <p:nvPr/>
        </p:nvSpPr>
        <p:spPr>
          <a:xfrm>
            <a:off x="0" y="54864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It’s Easy to Get Lost</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2000"/>
                            </p:stCondLst>
                            <p:childTnLst>
                              <p:par>
                                <p:cTn id="9" presetID="10" presetClass="entr" presetSubtype="0" fill="hold" grpId="0" nodeType="after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par>
                          <p:cTn id="12" fill="hold">
                            <p:stCondLst>
                              <p:cond delay="3500"/>
                            </p:stCondLst>
                            <p:childTnLst>
                              <p:par>
                                <p:cTn id="13" presetID="10" presetClass="entr" presetSubtype="0" fill="hold" grpId="0" nodeType="afterEffect">
                                  <p:stCondLst>
                                    <p:cond delay="50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1000"/>
                                        <p:tgtEl>
                                          <p:spTgt spid="10"/>
                                        </p:tgtEl>
                                      </p:cBhvr>
                                    </p:animEffect>
                                  </p:childTnLst>
                                </p:cTn>
                              </p:par>
                            </p:childTnLst>
                          </p:cTn>
                        </p:par>
                        <p:par>
                          <p:cTn id="16" fill="hold">
                            <p:stCondLst>
                              <p:cond delay="5000"/>
                            </p:stCondLst>
                            <p:childTnLst>
                              <p:par>
                                <p:cTn id="17" presetID="10" presetClass="entr" presetSubtype="0" fill="hold" grpId="0" nodeType="afterEffect">
                                  <p:stCondLst>
                                    <p:cond delay="5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2057400"/>
            <a:ext cx="9144000" cy="22479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Entertainment</a:t>
            </a:r>
          </a:p>
        </p:txBody>
      </p:sp>
    </p:spTree>
  </p:cSld>
  <p:clrMapOvr>
    <a:masterClrMapping/>
  </p:clrMapOvr>
  <p:transition>
    <p:fade thruBlk="1"/>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533400"/>
            <a:ext cx="9144000" cy="1676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Entertainment</a:t>
            </a:r>
          </a:p>
        </p:txBody>
      </p:sp>
      <p:sp>
        <p:nvSpPr>
          <p:cNvPr id="5" name="Title 1"/>
          <p:cNvSpPr txBox="1">
            <a:spLocks/>
          </p:cNvSpPr>
          <p:nvPr/>
        </p:nvSpPr>
        <p:spPr>
          <a:xfrm>
            <a:off x="0" y="59436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ABC’s ‘The Path to 9-11’</a:t>
            </a:r>
          </a:p>
        </p:txBody>
      </p:sp>
      <p:pic>
        <p:nvPicPr>
          <p:cNvPr id="7" name="Picture 6" descr="Katrina_Satellite.bmp"/>
          <p:cNvPicPr>
            <a:picLocks noChangeAspect="1"/>
          </p:cNvPicPr>
          <p:nvPr/>
        </p:nvPicPr>
        <p:blipFill>
          <a:blip r:embed="rId4" cstate="print"/>
          <a:stretch>
            <a:fillRect/>
          </a:stretch>
        </p:blipFill>
        <p:spPr>
          <a:xfrm>
            <a:off x="1432037" y="2133600"/>
            <a:ext cx="6279931" cy="364236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extBox 5"/>
          <p:cNvSpPr txBox="1"/>
          <p:nvPr/>
        </p:nvSpPr>
        <p:spPr>
          <a:xfrm>
            <a:off x="3657600" y="1905000"/>
            <a:ext cx="1991058" cy="369332"/>
          </a:xfrm>
          <a:prstGeom prst="rect">
            <a:avLst/>
          </a:prstGeom>
          <a:noFill/>
        </p:spPr>
        <p:txBody>
          <a:bodyPr wrap="none" rtlCol="0">
            <a:spAutoFit/>
          </a:bodyPr>
          <a:lstStyle/>
          <a:p>
            <a:r>
              <a:rPr lang="en-US" b="1" dirty="0" smtClean="0">
                <a:solidFill>
                  <a:schemeClr val="bg1"/>
                </a:solidFill>
              </a:rPr>
              <a:t>Path_to_9-11.wmv</a:t>
            </a:r>
            <a:endParaRPr lang="en-US" b="1"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5" name="Title 1"/>
          <p:cNvSpPr txBox="1">
            <a:spLocks/>
          </p:cNvSpPr>
          <p:nvPr/>
        </p:nvSpPr>
        <p:spPr>
          <a:xfrm>
            <a:off x="0" y="5867400"/>
            <a:ext cx="9144000" cy="1143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ABC’s Disclaimer for ‘The Path to 9/11’</a:t>
            </a:r>
          </a:p>
        </p:txBody>
      </p:sp>
      <p:pic>
        <p:nvPicPr>
          <p:cNvPr id="7" name="Picture 6" descr="Katrina_Satellite.bmp"/>
          <p:cNvPicPr>
            <a:picLocks noChangeAspect="1"/>
          </p:cNvPicPr>
          <p:nvPr/>
        </p:nvPicPr>
        <p:blipFill>
          <a:blip r:embed="rId4" cstate="print"/>
          <a:stretch>
            <a:fillRect/>
          </a:stretch>
        </p:blipFill>
        <p:spPr>
          <a:xfrm>
            <a:off x="1828803" y="2161789"/>
            <a:ext cx="5410199" cy="3629413"/>
          </a:xfrm>
          <a:prstGeom prst="rect">
            <a:avLst/>
          </a:prstGeom>
        </p:spPr>
      </p:pic>
      <p:sp>
        <p:nvSpPr>
          <p:cNvPr id="6"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Entertainment</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762000"/>
            <a:ext cx="9144000" cy="5410200"/>
          </a:xfrm>
          <a:prstGeom prst="rect">
            <a:avLst/>
          </a:prstGeom>
          <a:effectLst>
            <a:glow rad="139700">
              <a:schemeClr val="accent1">
                <a:satMod val="175000"/>
                <a:alpha val="40000"/>
              </a:schemeClr>
            </a:glow>
          </a:effectLst>
        </p:spPr>
        <p:txBody>
          <a:bodyPr>
            <a:normAutofit fontScale="85000" lnSpcReduction="20000"/>
          </a:bodyPr>
          <a:lstStyle/>
          <a:p>
            <a:pPr lvl="0" algn="ctr">
              <a:spcBef>
                <a:spcPct val="0"/>
              </a:spcBef>
            </a:pPr>
            <a:r>
              <a:rPr lang="en-US" sz="52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Un-Blurring the Lines: </a:t>
            </a:r>
          </a:p>
          <a:p>
            <a:pPr lvl="0" algn="ctr">
              <a:spcBef>
                <a:spcPct val="0"/>
              </a:spcBef>
            </a:pPr>
            <a:r>
              <a:rPr lang="en-US" sz="52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Entertainment</a:t>
            </a:r>
            <a:endParaRPr lang="en-US" sz="5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a:p>
            <a:pPr lvl="0" algn="ctr">
              <a:spcBef>
                <a:spcPct val="0"/>
              </a:spcBef>
            </a:pPr>
            <a:endPar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‘Based on Fact’</a:t>
            </a: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‘Inspired By a True Story’</a:t>
            </a:r>
          </a:p>
          <a:p>
            <a:pPr lvl="0" algn="ctr">
              <a:spcBef>
                <a:spcPct val="0"/>
              </a:spcBef>
            </a:pPr>
            <a:endPar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a:p>
            <a:pPr lvl="0" algn="ctr">
              <a:spcBef>
                <a:spcPct val="0"/>
              </a:spcBef>
            </a:pP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If it has actors, if it has the word ‘drama’ in its description, if it is produced by the entertainment division – it’s not news, it’s </a:t>
            </a:r>
            <a:r>
              <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entertainment</a:t>
            </a:r>
            <a:r>
              <a:rPr lang="en-US" sz="4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Where does entertainment news fit?</a:t>
            </a:r>
          </a:p>
        </p:txBody>
      </p:sp>
      <p:sp>
        <p:nvSpPr>
          <p:cNvPr id="5" name="Title 1"/>
          <p:cNvSpPr txBox="1">
            <a:spLocks/>
          </p:cNvSpPr>
          <p:nvPr/>
        </p:nvSpPr>
        <p:spPr>
          <a:xfrm>
            <a:off x="0" y="60198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TMZ News?</a:t>
            </a:r>
          </a:p>
        </p:txBody>
      </p:sp>
      <p:pic>
        <p:nvPicPr>
          <p:cNvPr id="1026" name="Picture 2"/>
          <p:cNvPicPr>
            <a:picLocks noChangeAspect="1" noChangeArrowheads="1"/>
          </p:cNvPicPr>
          <p:nvPr/>
        </p:nvPicPr>
        <p:blipFill>
          <a:blip r:embed="rId4" cstate="print"/>
          <a:srcRect l="11250" t="15625" r="12500" b="7813"/>
          <a:stretch>
            <a:fillRect/>
          </a:stretch>
        </p:blipFill>
        <p:spPr bwMode="auto">
          <a:xfrm>
            <a:off x="2057400" y="1905000"/>
            <a:ext cx="5236341" cy="420624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5" name="Rectangle 4"/>
          <p:cNvSpPr/>
          <p:nvPr/>
        </p:nvSpPr>
        <p:spPr>
          <a:xfrm>
            <a:off x="3780761" y="3244334"/>
            <a:ext cx="1445909" cy="369332"/>
          </a:xfrm>
          <a:prstGeom prst="rect">
            <a:avLst/>
          </a:prstGeom>
        </p:spPr>
        <p:txBody>
          <a:bodyPr wrap="none">
            <a:spAutoFit/>
          </a:bodyPr>
          <a:lstStyle/>
          <a:p>
            <a:r>
              <a:rPr lang="en-US" dirty="0" err="1" smtClean="0">
                <a:solidFill>
                  <a:schemeClr val="bg1"/>
                </a:solidFill>
              </a:rPr>
              <a:t>lisecede.wmv</a:t>
            </a:r>
            <a:endParaRPr lang="en-US"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Rectangle 5"/>
          <p:cNvSpPr/>
          <p:nvPr/>
        </p:nvSpPr>
        <p:spPr>
          <a:xfrm>
            <a:off x="2057400" y="2514600"/>
            <a:ext cx="4572000" cy="369332"/>
          </a:xfrm>
          <a:prstGeom prst="rect">
            <a:avLst/>
          </a:prstGeom>
        </p:spPr>
        <p:txBody>
          <a:bodyPr>
            <a:spAutoFit/>
          </a:bodyPr>
          <a:lstStyle/>
          <a:p>
            <a:pPr lvl="0" algn="ctr">
              <a:spcBef>
                <a:spcPct val="0"/>
              </a:spcBef>
            </a:pPr>
            <a:r>
              <a:rPr lang="en-US"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snooki.wmv</a:t>
            </a:r>
          </a:p>
        </p:txBody>
      </p:sp>
    </p:spTree>
  </p:cSld>
  <p:clrMapOvr>
    <a:masterClrMapping/>
  </p:clrMapOvr>
  <p:transition>
    <p:fade thruBlk="1"/>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Promotion</a:t>
            </a:r>
          </a:p>
        </p:txBody>
      </p:sp>
      <p:sp>
        <p:nvSpPr>
          <p:cNvPr id="5" name="Title 1"/>
          <p:cNvSpPr txBox="1">
            <a:spLocks/>
          </p:cNvSpPr>
          <p:nvPr/>
        </p:nvSpPr>
        <p:spPr>
          <a:xfrm>
            <a:off x="3581400" y="2362200"/>
            <a:ext cx="5562600" cy="4648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a cover story selected</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for its news value?</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Or…</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it a way of </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promoting a film?</a:t>
            </a:r>
          </a:p>
          <a:p>
            <a:pPr lvl="0" algn="ctr">
              <a:spcBef>
                <a:spcPct val="0"/>
              </a:spcBef>
            </a:pP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9" name="Picture 8" descr="Katrina_Satellite.bmp"/>
          <p:cNvPicPr>
            <a:picLocks noChangeAspect="1"/>
          </p:cNvPicPr>
          <p:nvPr/>
        </p:nvPicPr>
        <p:blipFill>
          <a:blip r:embed="rId4" cstate="print"/>
          <a:stretch>
            <a:fillRect/>
          </a:stretch>
        </p:blipFill>
        <p:spPr>
          <a:xfrm>
            <a:off x="589188" y="2057402"/>
            <a:ext cx="3241227" cy="435539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“Exclusives” </a:t>
            </a:r>
          </a:p>
        </p:txBody>
      </p:sp>
      <p:sp>
        <p:nvSpPr>
          <p:cNvPr id="5" name="Title 1"/>
          <p:cNvSpPr txBox="1">
            <a:spLocks/>
          </p:cNvSpPr>
          <p:nvPr/>
        </p:nvSpPr>
        <p:spPr>
          <a:xfrm>
            <a:off x="3581400" y="2743200"/>
            <a:ext cx="5562600" cy="4648200"/>
          </a:xfrm>
          <a:prstGeom prst="rect">
            <a:avLst/>
          </a:prstGeom>
          <a:effectLst>
            <a:glow rad="139700">
              <a:schemeClr val="accent1">
                <a:satMod val="175000"/>
                <a:alpha val="40000"/>
              </a:schemeClr>
            </a:glow>
          </a:effectLst>
        </p:spPr>
        <p:txBody>
          <a:bodyPr>
            <a:normAutofit/>
          </a:bodyPr>
          <a:lstStyle/>
          <a:p>
            <a:pPr lvl="0">
              <a:spcBef>
                <a:spcPct val="0"/>
              </a:spcBef>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When a famous person chooses one outlet to tell a high-demand story, what happens to verification and independence?</a:t>
            </a:r>
          </a:p>
          <a:p>
            <a:pPr lvl="0" algn="ctr">
              <a:spcBef>
                <a:spcPct val="0"/>
              </a:spcBef>
            </a:pPr>
            <a:endPar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2050" name="Picture 2"/>
          <p:cNvPicPr>
            <a:picLocks noChangeAspect="1" noChangeArrowheads="1"/>
          </p:cNvPicPr>
          <p:nvPr/>
        </p:nvPicPr>
        <p:blipFill>
          <a:blip r:embed="rId4" cstate="print"/>
          <a:srcRect/>
          <a:stretch>
            <a:fillRect/>
          </a:stretch>
        </p:blipFill>
        <p:spPr bwMode="auto">
          <a:xfrm rot="21145701">
            <a:off x="476672" y="2312559"/>
            <a:ext cx="2978493" cy="3962399"/>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Un-Blurring the Lines:</a:t>
            </a:r>
          </a:p>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or Advertising?</a:t>
            </a:r>
          </a:p>
        </p:txBody>
      </p:sp>
      <p:sp>
        <p:nvSpPr>
          <p:cNvPr id="5" name="Title 1"/>
          <p:cNvSpPr txBox="1">
            <a:spLocks/>
          </p:cNvSpPr>
          <p:nvPr/>
        </p:nvSpPr>
        <p:spPr>
          <a:xfrm>
            <a:off x="4953000" y="1981200"/>
            <a:ext cx="4038600" cy="4267200"/>
          </a:xfrm>
          <a:prstGeom prst="rect">
            <a:avLst/>
          </a:prstGeom>
          <a:effectLst>
            <a:glow rad="139700">
              <a:schemeClr val="accent1">
                <a:satMod val="175000"/>
                <a:alpha val="40000"/>
              </a:schemeClr>
            </a:glow>
          </a:effectLst>
        </p:spPr>
        <p:txBody>
          <a:bodyPr>
            <a:normAutofit/>
          </a:bodyPr>
          <a:lstStyle/>
          <a:p>
            <a:pPr lvl="0">
              <a:spcBef>
                <a:spcPct val="0"/>
              </a:spcBef>
            </a:pPr>
            <a:r>
              <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How to Spot VNRs:</a:t>
            </a:r>
          </a:p>
        </p:txBody>
      </p:sp>
      <p:pic>
        <p:nvPicPr>
          <p:cNvPr id="8" name="Picture 7" descr="Katrina_Satellite.bmp"/>
          <p:cNvPicPr>
            <a:picLocks noChangeAspect="1"/>
          </p:cNvPicPr>
          <p:nvPr/>
        </p:nvPicPr>
        <p:blipFill>
          <a:blip r:embed="rId4" cstate="print"/>
          <a:stretch>
            <a:fillRect/>
          </a:stretch>
        </p:blipFill>
        <p:spPr>
          <a:xfrm>
            <a:off x="305221" y="2243451"/>
            <a:ext cx="4342979" cy="3070036"/>
          </a:xfrm>
          <a:prstGeom prst="rect">
            <a:avLst/>
          </a:prstGeom>
          <a:ln>
            <a:noFill/>
          </a:ln>
          <a:effectLst>
            <a:outerShdw blurRad="292100" dist="139700" dir="2700000" algn="tl" rotWithShape="0">
              <a:srgbClr val="333333">
                <a:alpha val="65000"/>
              </a:srgbClr>
            </a:outerShdw>
          </a:effectLst>
        </p:spPr>
      </p:pic>
      <p:sp>
        <p:nvSpPr>
          <p:cNvPr id="7" name="Title 1"/>
          <p:cNvSpPr txBox="1">
            <a:spLocks/>
          </p:cNvSpPr>
          <p:nvPr/>
        </p:nvSpPr>
        <p:spPr>
          <a:xfrm>
            <a:off x="4953000" y="2514600"/>
            <a:ext cx="3352800" cy="914400"/>
          </a:xfrm>
          <a:prstGeom prst="rect">
            <a:avLst/>
          </a:prstGeom>
          <a:effectLst>
            <a:glow rad="139700">
              <a:schemeClr val="accent1">
                <a:satMod val="175000"/>
                <a:alpha val="40000"/>
              </a:schemeClr>
            </a:glow>
          </a:effectLst>
        </p:spPr>
        <p:txBody>
          <a:bodyPr>
            <a:normAutofit/>
          </a:bodyPr>
          <a:lstStyle/>
          <a:p>
            <a:pPr lvl="0">
              <a:spcBef>
                <a:spcPct val="0"/>
              </a:spcBef>
            </a:pPr>
            <a:r>
              <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Look for Sign Offs </a:t>
            </a:r>
          </a:p>
        </p:txBody>
      </p:sp>
      <p:sp>
        <p:nvSpPr>
          <p:cNvPr id="9" name="Title 1"/>
          <p:cNvSpPr txBox="1">
            <a:spLocks/>
          </p:cNvSpPr>
          <p:nvPr/>
        </p:nvSpPr>
        <p:spPr>
          <a:xfrm>
            <a:off x="4953000" y="2971800"/>
            <a:ext cx="4191000" cy="1981200"/>
          </a:xfrm>
          <a:prstGeom prst="rect">
            <a:avLst/>
          </a:prstGeom>
          <a:effectLst>
            <a:glow rad="139700">
              <a:schemeClr val="accent1">
                <a:satMod val="175000"/>
                <a:alpha val="40000"/>
              </a:schemeClr>
            </a:glow>
          </a:effectLst>
        </p:spPr>
        <p:txBody>
          <a:bodyPr>
            <a:normAutofit/>
          </a:bodyPr>
          <a:lstStyle/>
          <a:p>
            <a:pPr lvl="0">
              <a:spcBef>
                <a:spcPct val="0"/>
              </a:spcBef>
            </a:pPr>
            <a:r>
              <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Look for credentials of experts – are they Accountable and Independent? </a:t>
            </a:r>
          </a:p>
        </p:txBody>
      </p:sp>
      <p:sp>
        <p:nvSpPr>
          <p:cNvPr id="10" name="Title 1"/>
          <p:cNvSpPr txBox="1">
            <a:spLocks/>
          </p:cNvSpPr>
          <p:nvPr/>
        </p:nvSpPr>
        <p:spPr>
          <a:xfrm>
            <a:off x="4953000" y="4724400"/>
            <a:ext cx="4191000" cy="1219200"/>
          </a:xfrm>
          <a:prstGeom prst="rect">
            <a:avLst/>
          </a:prstGeom>
          <a:effectLst>
            <a:glow rad="139700">
              <a:schemeClr val="accent1">
                <a:satMod val="175000"/>
                <a:alpha val="40000"/>
              </a:schemeClr>
            </a:glow>
          </a:effectLst>
        </p:spPr>
        <p:txBody>
          <a:bodyPr>
            <a:normAutofit/>
          </a:bodyPr>
          <a:lstStyle/>
          <a:p>
            <a:pPr lvl="0">
              <a:spcBef>
                <a:spcPct val="0"/>
              </a:spcBef>
            </a:pPr>
            <a:r>
              <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Look for multiple sources supplying evidence</a:t>
            </a:r>
          </a:p>
        </p:txBody>
      </p:sp>
      <p:sp>
        <p:nvSpPr>
          <p:cNvPr id="11" name="Title 1"/>
          <p:cNvSpPr txBox="1">
            <a:spLocks/>
          </p:cNvSpPr>
          <p:nvPr/>
        </p:nvSpPr>
        <p:spPr>
          <a:xfrm>
            <a:off x="4953000" y="5638800"/>
            <a:ext cx="4191000" cy="1143000"/>
          </a:xfrm>
          <a:prstGeom prst="rect">
            <a:avLst/>
          </a:prstGeom>
          <a:effectLst>
            <a:glow rad="139700">
              <a:schemeClr val="accent1">
                <a:satMod val="175000"/>
                <a:alpha val="40000"/>
              </a:schemeClr>
            </a:glow>
          </a:effectLst>
        </p:spPr>
        <p:txBody>
          <a:bodyPr>
            <a:normAutofit/>
          </a:bodyPr>
          <a:lstStyle/>
          <a:p>
            <a:pPr lvl="0">
              <a:spcBef>
                <a:spcPct val="0"/>
              </a:spcBef>
            </a:pPr>
            <a:r>
              <a:rPr lang="en-US" sz="28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Look for verified information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2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20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P spid="10" grpId="0"/>
      <p:bldP spid="1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or Promotion?</a:t>
            </a:r>
          </a:p>
        </p:txBody>
      </p:sp>
      <p:sp>
        <p:nvSpPr>
          <p:cNvPr id="5" name="Title 1"/>
          <p:cNvSpPr txBox="1">
            <a:spLocks/>
          </p:cNvSpPr>
          <p:nvPr/>
        </p:nvSpPr>
        <p:spPr>
          <a:xfrm>
            <a:off x="0" y="5943600"/>
            <a:ext cx="9144000" cy="762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NFL’s Preferred Form of Football News</a:t>
            </a:r>
          </a:p>
        </p:txBody>
      </p:sp>
      <p:pic>
        <p:nvPicPr>
          <p:cNvPr id="7" name="Picture 6" descr="Katrina_Satellite.bmp"/>
          <p:cNvPicPr>
            <a:picLocks noChangeAspect="1"/>
          </p:cNvPicPr>
          <p:nvPr/>
        </p:nvPicPr>
        <p:blipFill>
          <a:blip r:embed="rId4" cstate="print"/>
          <a:stretch>
            <a:fillRect/>
          </a:stretch>
        </p:blipFill>
        <p:spPr>
          <a:xfrm>
            <a:off x="2163311" y="2092224"/>
            <a:ext cx="4817383" cy="3622776"/>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News or Promotion?</a:t>
            </a:r>
          </a:p>
        </p:txBody>
      </p:sp>
      <p:sp>
        <p:nvSpPr>
          <p:cNvPr id="5" name="Title 1"/>
          <p:cNvSpPr txBox="1">
            <a:spLocks/>
          </p:cNvSpPr>
          <p:nvPr/>
        </p:nvSpPr>
        <p:spPr>
          <a:xfrm>
            <a:off x="3581400" y="2806516"/>
            <a:ext cx="4953000" cy="3335990"/>
          </a:xfrm>
          <a:prstGeom prst="rect">
            <a:avLst/>
          </a:prstGeom>
          <a:effectLst>
            <a:glow rad="139700">
              <a:schemeClr val="accent1">
                <a:satMod val="175000"/>
                <a:alpha val="40000"/>
              </a:schemeClr>
            </a:glow>
          </a:effectLst>
        </p:spPr>
        <p:txBody>
          <a:bodyPr>
            <a:noAutofit/>
          </a:bodyPr>
          <a:lstStyle/>
          <a:p>
            <a:pPr lvl="0">
              <a:spcBef>
                <a:spcPct val="0"/>
              </a:spcBef>
            </a:pPr>
            <a:r>
              <a:rPr lang="en-US" sz="2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“The nation’s richest and most powerful sports league has launched a behind-the-scenes effort to seize greater control over what fans see, read, and hear . . .”</a:t>
            </a:r>
          </a:p>
        </p:txBody>
      </p:sp>
      <p:pic>
        <p:nvPicPr>
          <p:cNvPr id="7" name="Picture 6" descr="Katrina_Satellite.bmp"/>
          <p:cNvPicPr>
            <a:picLocks noChangeAspect="1"/>
          </p:cNvPicPr>
          <p:nvPr/>
        </p:nvPicPr>
        <p:blipFill>
          <a:blip r:embed="rId4" cstate="print"/>
          <a:stretch>
            <a:fillRect/>
          </a:stretch>
        </p:blipFill>
        <p:spPr>
          <a:xfrm>
            <a:off x="420418" y="1524000"/>
            <a:ext cx="2322785" cy="4953000"/>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Promotion</a:t>
            </a:r>
          </a:p>
        </p:txBody>
      </p:sp>
      <p:sp>
        <p:nvSpPr>
          <p:cNvPr id="5" name="Title 1"/>
          <p:cNvSpPr txBox="1">
            <a:spLocks/>
          </p:cNvSpPr>
          <p:nvPr/>
        </p:nvSpPr>
        <p:spPr>
          <a:xfrm>
            <a:off x="0" y="6019800"/>
            <a:ext cx="9144000" cy="990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This </a:t>
            </a:r>
            <a:r>
              <a:rPr lang="en-US" sz="36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Today Show </a:t>
            </a: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Segment News?</a:t>
            </a:r>
          </a:p>
        </p:txBody>
      </p:sp>
      <p:pic>
        <p:nvPicPr>
          <p:cNvPr id="9" name="Picture 8" descr="Katrina_Satellite.bmp"/>
          <p:cNvPicPr>
            <a:picLocks noChangeAspect="1"/>
          </p:cNvPicPr>
          <p:nvPr/>
        </p:nvPicPr>
        <p:blipFill>
          <a:blip r:embed="rId4" cstate="print"/>
          <a:stretch>
            <a:fillRect/>
          </a:stretch>
        </p:blipFill>
        <p:spPr>
          <a:xfrm>
            <a:off x="2203443" y="2276561"/>
            <a:ext cx="4889519" cy="3489305"/>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Rectangle 5"/>
          <p:cNvSpPr/>
          <p:nvPr/>
        </p:nvSpPr>
        <p:spPr>
          <a:xfrm>
            <a:off x="2057400" y="2514600"/>
            <a:ext cx="4572000" cy="369332"/>
          </a:xfrm>
          <a:prstGeom prst="rect">
            <a:avLst/>
          </a:prstGeom>
        </p:spPr>
        <p:txBody>
          <a:bodyPr>
            <a:spAutoFit/>
          </a:bodyPr>
          <a:lstStyle/>
          <a:p>
            <a:pPr lvl="0" algn="ctr">
              <a:spcBef>
                <a:spcPct val="0"/>
              </a:spcBef>
            </a:pPr>
            <a:r>
              <a:rPr lang="en-US"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Today Dan Brown.wmv</a:t>
            </a:r>
          </a:p>
        </p:txBody>
      </p:sp>
    </p:spTree>
  </p:cSld>
  <p:clrMapOvr>
    <a:masterClrMapping/>
  </p:clrMapOvr>
  <p:transition>
    <p:fade thruBlk="1"/>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Promotion</a:t>
            </a:r>
          </a:p>
        </p:txBody>
      </p:sp>
      <p:sp>
        <p:nvSpPr>
          <p:cNvPr id="5" name="Title 1"/>
          <p:cNvSpPr txBox="1">
            <a:spLocks/>
          </p:cNvSpPr>
          <p:nvPr/>
        </p:nvSpPr>
        <p:spPr>
          <a:xfrm>
            <a:off x="0" y="57912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4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 .some bloggers have posted information from Wal-Mart, at times word for word, without revealing where it came from.”</a:t>
            </a:r>
          </a:p>
        </p:txBody>
      </p:sp>
      <p:grpSp>
        <p:nvGrpSpPr>
          <p:cNvPr id="9" name="Group 8"/>
          <p:cNvGrpSpPr/>
          <p:nvPr/>
        </p:nvGrpSpPr>
        <p:grpSpPr>
          <a:xfrm>
            <a:off x="1295400" y="2126877"/>
            <a:ext cx="6725477" cy="3588125"/>
            <a:chOff x="1295400" y="1981200"/>
            <a:chExt cx="6725477" cy="3588125"/>
          </a:xfrm>
        </p:grpSpPr>
        <p:pic>
          <p:nvPicPr>
            <p:cNvPr id="7" name="Picture 6" descr="Katrina_Satellite.bmp"/>
            <p:cNvPicPr>
              <a:picLocks noChangeAspect="1"/>
            </p:cNvPicPr>
            <p:nvPr/>
          </p:nvPicPr>
          <p:blipFill>
            <a:blip r:embed="rId4" cstate="print"/>
            <a:stretch>
              <a:fillRect/>
            </a:stretch>
          </p:blipFill>
          <p:spPr>
            <a:xfrm>
              <a:off x="3962400" y="1981200"/>
              <a:ext cx="4058477" cy="3588125"/>
            </a:xfrm>
            <a:prstGeom prst="rect">
              <a:avLst/>
            </a:prstGeom>
          </p:spPr>
        </p:pic>
        <p:pic>
          <p:nvPicPr>
            <p:cNvPr id="8" name="Picture 7" descr="Katrina_Satellite.bmp"/>
            <p:cNvPicPr>
              <a:picLocks noChangeAspect="1"/>
            </p:cNvPicPr>
            <p:nvPr/>
          </p:nvPicPr>
          <p:blipFill>
            <a:blip r:embed="rId5" cstate="print"/>
            <a:stretch>
              <a:fillRect/>
            </a:stretch>
          </p:blipFill>
          <p:spPr>
            <a:xfrm>
              <a:off x="1295400" y="1981200"/>
              <a:ext cx="2649979" cy="3588125"/>
            </a:xfrm>
            <a:prstGeom prst="rect">
              <a:avLst/>
            </a:prstGeom>
          </p:spPr>
        </p:pic>
      </p:gr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9" name="Title 1"/>
          <p:cNvSpPr txBox="1">
            <a:spLocks/>
          </p:cNvSpPr>
          <p:nvPr/>
        </p:nvSpPr>
        <p:spPr>
          <a:xfrm>
            <a:off x="304800" y="5562600"/>
            <a:ext cx="8610600" cy="1371600"/>
          </a:xfrm>
          <a:prstGeom prst="rect">
            <a:avLst/>
          </a:prstGeom>
          <a:effectLst>
            <a:glow rad="139700">
              <a:schemeClr val="accent1">
                <a:satMod val="175000"/>
                <a:alpha val="40000"/>
              </a:schemeClr>
            </a:glow>
          </a:effectLst>
        </p:spPr>
        <p:txBody>
          <a:bodyPr>
            <a:normAutofit fontScale="92500" lnSpcReduction="10000"/>
          </a:bodyPr>
          <a:lstStyle/>
          <a:p>
            <a:pPr lvl="0" algn="ctr">
              <a:spcBef>
                <a:spcPct val="0"/>
              </a:spcBef>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Taxonomy helps sort News from Promotion</a:t>
            </a:r>
          </a:p>
          <a:p>
            <a:pPr lvl="0" algn="ctr">
              <a:spcBef>
                <a:spcPct val="0"/>
              </a:spcBef>
            </a:pPr>
            <a:r>
              <a:rPr lang="en-US" sz="32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Reliable bloggers give their name, credentials and affiliations</a:t>
            </a:r>
          </a:p>
        </p:txBody>
      </p:sp>
      <p:sp>
        <p:nvSpPr>
          <p:cNvPr id="6" name="Title 1"/>
          <p:cNvSpPr txBox="1">
            <a:spLocks/>
          </p:cNvSpPr>
          <p:nvPr/>
        </p:nvSpPr>
        <p:spPr>
          <a:xfrm>
            <a:off x="0" y="381000"/>
            <a:ext cx="9144000" cy="1676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Un-Blurring the Lines Online</a:t>
            </a:r>
          </a:p>
        </p:txBody>
      </p:sp>
      <p:sp>
        <p:nvSpPr>
          <p:cNvPr id="8" name="Title 1"/>
          <p:cNvSpPr txBox="1">
            <a:spLocks/>
          </p:cNvSpPr>
          <p:nvPr/>
        </p:nvSpPr>
        <p:spPr>
          <a:xfrm>
            <a:off x="76200" y="5715000"/>
            <a:ext cx="3048000" cy="10668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2050" name="Picture 2"/>
          <p:cNvPicPr>
            <a:picLocks noChangeAspect="1" noChangeArrowheads="1"/>
          </p:cNvPicPr>
          <p:nvPr/>
        </p:nvPicPr>
        <p:blipFill>
          <a:blip r:embed="rId4" cstate="print"/>
          <a:srcRect/>
          <a:stretch>
            <a:fillRect/>
          </a:stretch>
        </p:blipFill>
        <p:spPr bwMode="auto">
          <a:xfrm>
            <a:off x="3200400" y="1600200"/>
            <a:ext cx="1981200" cy="1981200"/>
          </a:xfrm>
          <a:prstGeom prst="rect">
            <a:avLst/>
          </a:prstGeom>
          <a:noFill/>
          <a:ln w="9525">
            <a:noFill/>
            <a:miter lim="800000"/>
            <a:headEnd/>
            <a:tailEnd/>
          </a:ln>
        </p:spPr>
      </p:pic>
      <p:pic>
        <p:nvPicPr>
          <p:cNvPr id="2051" name="Picture 3"/>
          <p:cNvPicPr>
            <a:picLocks noChangeAspect="1" noChangeArrowheads="1"/>
          </p:cNvPicPr>
          <p:nvPr/>
        </p:nvPicPr>
        <p:blipFill>
          <a:blip r:embed="rId5" cstate="print"/>
          <a:srcRect/>
          <a:stretch>
            <a:fillRect/>
          </a:stretch>
        </p:blipFill>
        <p:spPr bwMode="auto">
          <a:xfrm>
            <a:off x="3048003" y="3733800"/>
            <a:ext cx="2466975" cy="164166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7" name="Title 1"/>
          <p:cNvSpPr txBox="1">
            <a:spLocks/>
          </p:cNvSpPr>
          <p:nvPr/>
        </p:nvSpPr>
        <p:spPr>
          <a:xfrm>
            <a:off x="0" y="5943600"/>
            <a:ext cx="9144000" cy="838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a typeface="+mj-ea"/>
              <a:cs typeface="+mj-cs"/>
            </a:endParaRPr>
          </a:p>
        </p:txBody>
      </p:sp>
      <p:sp>
        <p:nvSpPr>
          <p:cNvPr id="11" name="Title 1"/>
          <p:cNvSpPr txBox="1">
            <a:spLocks/>
          </p:cNvSpPr>
          <p:nvPr/>
        </p:nvSpPr>
        <p:spPr>
          <a:xfrm>
            <a:off x="0" y="4572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Medium" pitchFamily="34" charset="0"/>
            </a:endParaRPr>
          </a:p>
        </p:txBody>
      </p:sp>
      <p:pic>
        <p:nvPicPr>
          <p:cNvPr id="8" name="Picture 7" descr="McCainPrisoner1967.jpg"/>
          <p:cNvPicPr>
            <a:picLocks noChangeAspect="1"/>
          </p:cNvPicPr>
          <p:nvPr/>
        </p:nvPicPr>
        <p:blipFill>
          <a:blip r:embed="rId4" cstate="print"/>
          <a:stretch>
            <a:fillRect/>
          </a:stretch>
        </p:blipFill>
        <p:spPr>
          <a:xfrm>
            <a:off x="762000" y="1371600"/>
            <a:ext cx="2182803" cy="3166761"/>
          </a:xfrm>
          <a:prstGeom prst="rect">
            <a:avLst/>
          </a:prstGeom>
          <a:ln>
            <a:noFill/>
          </a:ln>
          <a:effectLst>
            <a:outerShdw blurRad="292100" dist="139700" dir="2700000" algn="tl" rotWithShape="0">
              <a:srgbClr val="333333">
                <a:alpha val="65000"/>
              </a:srgbClr>
            </a:outerShdw>
          </a:effectLst>
        </p:spPr>
      </p:pic>
      <p:pic>
        <p:nvPicPr>
          <p:cNvPr id="10" name="Picture 9" descr="mccain-speaking-blur.jpg"/>
          <p:cNvPicPr>
            <a:picLocks noChangeAspect="1"/>
          </p:cNvPicPr>
          <p:nvPr/>
        </p:nvPicPr>
        <p:blipFill>
          <a:blip r:embed="rId5" cstate="print"/>
          <a:stretch>
            <a:fillRect/>
          </a:stretch>
        </p:blipFill>
        <p:spPr>
          <a:xfrm>
            <a:off x="3733800" y="1422400"/>
            <a:ext cx="4610100" cy="3073400"/>
          </a:xfrm>
          <a:prstGeom prst="rect">
            <a:avLst/>
          </a:prstGeom>
          <a:ln>
            <a:noFill/>
          </a:ln>
          <a:effectLst>
            <a:outerShdw blurRad="292100" dist="139700" dir="2700000" algn="tl" rotWithShape="0">
              <a:srgbClr val="333333">
                <a:alpha val="65000"/>
              </a:srgbClr>
            </a:outerShdw>
          </a:effectLst>
        </p:spPr>
      </p:pic>
      <p:sp>
        <p:nvSpPr>
          <p:cNvPr id="12" name="TextBox 11"/>
          <p:cNvSpPr txBox="1"/>
          <p:nvPr/>
        </p:nvSpPr>
        <p:spPr>
          <a:xfrm>
            <a:off x="914400" y="5599093"/>
            <a:ext cx="7620000" cy="954107"/>
          </a:xfrm>
          <a:prstGeom prst="rect">
            <a:avLst/>
          </a:prstGeom>
          <a:solidFill>
            <a:schemeClr val="bg1"/>
          </a:solidFill>
        </p:spPr>
        <p:txBody>
          <a:bodyPr wrap="square" rtlCol="0">
            <a:spAutoFit/>
          </a:bodyPr>
          <a:lstStyle/>
          <a:p>
            <a:r>
              <a:rPr lang="en-US" sz="2800" i="1" dirty="0" smtClean="0"/>
              <a:t>“The thing I missed most was information…free uncensored, undistorted, abundant information.”</a:t>
            </a:r>
            <a:endParaRPr lang="en-US" sz="2800" i="1" dirty="0"/>
          </a:p>
        </p:txBody>
      </p:sp>
      <p:sp>
        <p:nvSpPr>
          <p:cNvPr id="13" name="TextBox 12"/>
          <p:cNvSpPr txBox="1"/>
          <p:nvPr/>
        </p:nvSpPr>
        <p:spPr>
          <a:xfrm>
            <a:off x="228600" y="4876801"/>
            <a:ext cx="8534400" cy="584775"/>
          </a:xfrm>
          <a:prstGeom prst="rect">
            <a:avLst/>
          </a:prstGeom>
          <a:solidFill>
            <a:schemeClr val="bg1"/>
          </a:solidFill>
        </p:spPr>
        <p:txBody>
          <a:bodyPr wrap="square" rtlCol="0">
            <a:spAutoFit/>
          </a:bodyPr>
          <a:lstStyle/>
          <a:p>
            <a:r>
              <a:rPr lang="en-US" sz="3200" dirty="0" smtClean="0"/>
              <a:t>During five and a half years as a prisoner of war…</a:t>
            </a:r>
            <a:endParaRPr lang="en-US" sz="3200" dirty="0"/>
          </a:p>
        </p:txBody>
      </p:sp>
      <p:sp>
        <p:nvSpPr>
          <p:cNvPr id="9" name="Title 1"/>
          <p:cNvSpPr txBox="1">
            <a:spLocks/>
          </p:cNvSpPr>
          <p:nvPr/>
        </p:nvSpPr>
        <p:spPr>
          <a:xfrm>
            <a:off x="0" y="304800"/>
            <a:ext cx="9144000" cy="1295400"/>
          </a:xfrm>
          <a:prstGeom prst="rect">
            <a:avLst/>
          </a:prstGeom>
          <a:effectLst>
            <a:glow rad="139700">
              <a:schemeClr val="accent1">
                <a:satMod val="175000"/>
                <a:alpha val="40000"/>
              </a:schemeClr>
            </a:glow>
          </a:effectLst>
        </p:spPr>
        <p:txBody>
          <a:bodyPr>
            <a:normAutofit fontScale="85000" lnSpcReduction="10000"/>
          </a:bodyPr>
          <a:lstStyle/>
          <a:p>
            <a:pPr algn="ctr" fontAlgn="auto">
              <a:spcAft>
                <a:spcPts val="0"/>
              </a:spcAft>
              <a:defRPr/>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Power of Information, </a:t>
            </a:r>
            <a:r>
              <a:rPr lang="en-US" sz="54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Redux</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9" presetClass="entr" presetSubtype="0" fill="hold" nodeType="afterEffect">
                                  <p:stCondLst>
                                    <p:cond delay="1000"/>
                                  </p:stCondLst>
                                  <p:childTnLst>
                                    <p:set>
                                      <p:cBhvr>
                                        <p:cTn id="10" dur="1" fill="hold">
                                          <p:stCondLst>
                                            <p:cond delay="0"/>
                                          </p:stCondLst>
                                        </p:cTn>
                                        <p:tgtEl>
                                          <p:spTgt spid="10"/>
                                        </p:tgtEl>
                                        <p:attrNameLst>
                                          <p:attrName>style.visibility</p:attrName>
                                        </p:attrNameLst>
                                      </p:cBhvr>
                                      <p:to>
                                        <p:strVal val="visible"/>
                                      </p:to>
                                    </p:set>
                                    <p:animEffect transition="in" filter="dissolve">
                                      <p:cBhvr>
                                        <p:cTn id="11" dur="3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Un-Blurring </a:t>
            </a: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Consumer News</a:t>
            </a:r>
            <a:endPar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5" name="Title 1"/>
          <p:cNvSpPr txBox="1">
            <a:spLocks/>
          </p:cNvSpPr>
          <p:nvPr/>
        </p:nvSpPr>
        <p:spPr>
          <a:xfrm>
            <a:off x="0" y="5791200"/>
            <a:ext cx="9144000" cy="1066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Is There a Journalistic Rationale for the Story?</a:t>
            </a:r>
          </a:p>
          <a:p>
            <a:pPr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rPr>
              <a:t>• Look for the phrases “press release” or “PR.”</a:t>
            </a:r>
          </a:p>
          <a:p>
            <a:pPr lvl="0" algn="ctr">
              <a:spcBef>
                <a:spcPct val="0"/>
              </a:spcBef>
            </a:pPr>
            <a:endPar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endParaRPr>
          </a:p>
        </p:txBody>
      </p:sp>
      <p:sp>
        <p:nvSpPr>
          <p:cNvPr id="9" name="Title 1"/>
          <p:cNvSpPr txBox="1">
            <a:spLocks/>
          </p:cNvSpPr>
          <p:nvPr/>
        </p:nvSpPr>
        <p:spPr>
          <a:xfrm>
            <a:off x="2209800" y="5181600"/>
            <a:ext cx="3886200" cy="685800"/>
          </a:xfrm>
          <a:prstGeom prst="rect">
            <a:avLst/>
          </a:prstGeom>
          <a:effectLst>
            <a:glow rad="139700">
              <a:schemeClr val="accent1">
                <a:satMod val="175000"/>
                <a:alpha val="40000"/>
              </a:schemeClr>
            </a:glow>
          </a:effectLst>
        </p:spPr>
        <p:txBody>
          <a:bodyPr>
            <a:normAutofit fontScale="77500" lnSpcReduction="20000"/>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Promotion (PR)</a:t>
            </a:r>
          </a:p>
        </p:txBody>
      </p:sp>
      <p:pic>
        <p:nvPicPr>
          <p:cNvPr id="10" name="Picture 9" descr="Katrina_Satellite.bmp"/>
          <p:cNvPicPr>
            <a:picLocks noChangeAspect="1"/>
          </p:cNvPicPr>
          <p:nvPr/>
        </p:nvPicPr>
        <p:blipFill>
          <a:blip r:embed="rId4" cstate="print"/>
          <a:stretch>
            <a:fillRect/>
          </a:stretch>
        </p:blipFill>
        <p:spPr>
          <a:xfrm>
            <a:off x="421611" y="1428916"/>
            <a:ext cx="8417591" cy="1085684"/>
          </a:xfrm>
          <a:prstGeom prst="rect">
            <a:avLst/>
          </a:prstGeom>
          <a:ln>
            <a:noFill/>
          </a:ln>
          <a:effectLst>
            <a:outerShdw blurRad="292100" dist="139700" dir="2700000" algn="tl" rotWithShape="0">
              <a:srgbClr val="333333">
                <a:alpha val="65000"/>
              </a:srgbClr>
            </a:outerShdw>
          </a:effectLst>
        </p:spPr>
      </p:pic>
      <p:pic>
        <p:nvPicPr>
          <p:cNvPr id="12" name="Picture 11" descr="Katrina_Satellite.bmp"/>
          <p:cNvPicPr>
            <a:picLocks noChangeAspect="1"/>
          </p:cNvPicPr>
          <p:nvPr/>
        </p:nvPicPr>
        <p:blipFill>
          <a:blip r:embed="rId5" cstate="print"/>
          <a:stretch>
            <a:fillRect/>
          </a:stretch>
        </p:blipFill>
        <p:spPr>
          <a:xfrm>
            <a:off x="6973475" y="2209800"/>
            <a:ext cx="1560927" cy="2446858"/>
          </a:xfrm>
          <a:prstGeom prst="rect">
            <a:avLst/>
          </a:prstGeom>
          <a:ln>
            <a:noFill/>
          </a:ln>
          <a:effectLst>
            <a:outerShdw blurRad="292100" dist="139700" dir="2700000" algn="tl" rotWithShape="0">
              <a:srgbClr val="333333">
                <a:alpha val="65000"/>
              </a:srgbClr>
            </a:outerShdw>
          </a:effectLst>
        </p:spPr>
      </p:pic>
      <p:pic>
        <p:nvPicPr>
          <p:cNvPr id="13" name="Picture 12" descr="Katrina_Satellite.bmp"/>
          <p:cNvPicPr>
            <a:picLocks noChangeAspect="1"/>
          </p:cNvPicPr>
          <p:nvPr/>
        </p:nvPicPr>
        <p:blipFill>
          <a:blip r:embed="rId6" cstate="print"/>
          <a:stretch>
            <a:fillRect/>
          </a:stretch>
        </p:blipFill>
        <p:spPr>
          <a:xfrm>
            <a:off x="228602" y="4191000"/>
            <a:ext cx="8417591" cy="905380"/>
          </a:xfrm>
          <a:prstGeom prst="rect">
            <a:avLst/>
          </a:prstGeom>
          <a:ln>
            <a:noFill/>
          </a:ln>
          <a:effectLst>
            <a:outerShdw blurRad="292100" dist="139700" dir="2700000" algn="tl" rotWithShape="0">
              <a:srgbClr val="333333">
                <a:alpha val="65000"/>
              </a:srgbClr>
            </a:outerShdw>
          </a:effectLst>
        </p:spPr>
      </p:pic>
      <p:pic>
        <p:nvPicPr>
          <p:cNvPr id="14" name="Picture 13" descr="Katrina_Satellite.bmp"/>
          <p:cNvPicPr>
            <a:picLocks noChangeAspect="1"/>
          </p:cNvPicPr>
          <p:nvPr/>
        </p:nvPicPr>
        <p:blipFill>
          <a:blip r:embed="rId7" cstate="print"/>
          <a:stretch>
            <a:fillRect/>
          </a:stretch>
        </p:blipFill>
        <p:spPr>
          <a:xfrm>
            <a:off x="457202" y="2514600"/>
            <a:ext cx="2217095" cy="1454068"/>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0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20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childTnLst>
                                </p:cTn>
                              </p:par>
                            </p:childTnLst>
                          </p:cTn>
                        </p:par>
                        <p:par>
                          <p:cTn id="17" fill="hold">
                            <p:stCondLst>
                              <p:cond delay="2000"/>
                            </p:stCondLst>
                            <p:childTnLst>
                              <p:par>
                                <p:cTn id="18" presetID="10" presetClass="entr" presetSubtype="0" fill="hold" grpId="0" nodeType="afterEffect">
                                  <p:stCondLst>
                                    <p:cond delay="50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childTnLst>
                                </p:cTn>
                              </p:par>
                            </p:childTnLst>
                          </p:cTn>
                        </p:par>
                        <p:par>
                          <p:cTn id="21" fill="hold">
                            <p:stCondLst>
                              <p:cond delay="3500"/>
                            </p:stCondLst>
                            <p:childTnLst>
                              <p:par>
                                <p:cTn id="22" presetID="10" presetClass="entr" presetSubtype="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Bloggers vs. Consumer Reports</a:t>
            </a:r>
          </a:p>
        </p:txBody>
      </p:sp>
      <p:sp>
        <p:nvSpPr>
          <p:cNvPr id="5" name="Title 1"/>
          <p:cNvSpPr txBox="1">
            <a:spLocks/>
          </p:cNvSpPr>
          <p:nvPr/>
        </p:nvSpPr>
        <p:spPr>
          <a:xfrm>
            <a:off x="0" y="5791200"/>
            <a:ext cx="9144000" cy="1066800"/>
          </a:xfrm>
          <a:prstGeom prst="rect">
            <a:avLst/>
          </a:prstGeom>
          <a:effectLst>
            <a:glow rad="139700">
              <a:schemeClr val="accent1">
                <a:satMod val="175000"/>
                <a:alpha val="40000"/>
              </a:schemeClr>
            </a:glow>
          </a:effectLst>
        </p:spPr>
        <p:txBody>
          <a:bodyPr>
            <a:normAutofit/>
          </a:bodyPr>
          <a:lstStyle/>
          <a:p>
            <a:pPr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rPr>
              <a:t>Why did bloggers like this have little impact?</a:t>
            </a:r>
          </a:p>
          <a:p>
            <a:pPr lvl="0" algn="ctr">
              <a:spcBef>
                <a:spcPct val="0"/>
              </a:spcBef>
            </a:pPr>
            <a:endPar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endParaRPr>
          </a:p>
        </p:txBody>
      </p:sp>
      <p:sp>
        <p:nvSpPr>
          <p:cNvPr id="9" name="Title 1"/>
          <p:cNvSpPr txBox="1">
            <a:spLocks/>
          </p:cNvSpPr>
          <p:nvPr/>
        </p:nvSpPr>
        <p:spPr>
          <a:xfrm>
            <a:off x="1981200" y="4495800"/>
            <a:ext cx="5486400" cy="6858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8" name="Picture 7" descr="iPhone Antennagate.jpg"/>
          <p:cNvPicPr>
            <a:picLocks noChangeAspect="1"/>
          </p:cNvPicPr>
          <p:nvPr/>
        </p:nvPicPr>
        <p:blipFill>
          <a:blip r:embed="rId4" cstate="print"/>
          <a:stretch>
            <a:fillRect/>
          </a:stretch>
        </p:blipFill>
        <p:spPr>
          <a:xfrm rot="20764041">
            <a:off x="976538" y="1786495"/>
            <a:ext cx="3233993" cy="3443035"/>
          </a:xfrm>
          <a:prstGeom prst="rect">
            <a:avLst/>
          </a:prstGeom>
        </p:spPr>
      </p:pic>
      <p:pic>
        <p:nvPicPr>
          <p:cNvPr id="10" name="Picture 9" descr="IPhone Antenna Blog2.jpg"/>
          <p:cNvPicPr>
            <a:picLocks noChangeAspect="1"/>
          </p:cNvPicPr>
          <p:nvPr/>
        </p:nvPicPr>
        <p:blipFill>
          <a:blip r:embed="rId5" cstate="print"/>
          <a:stretch>
            <a:fillRect/>
          </a:stretch>
        </p:blipFill>
        <p:spPr>
          <a:xfrm rot="20647731">
            <a:off x="4456861" y="1793900"/>
            <a:ext cx="3505200" cy="2990199"/>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Bloggers vs. Consumer Reports</a:t>
            </a:r>
          </a:p>
        </p:txBody>
      </p:sp>
      <p:sp>
        <p:nvSpPr>
          <p:cNvPr id="5" name="Title 1"/>
          <p:cNvSpPr txBox="1">
            <a:spLocks/>
          </p:cNvSpPr>
          <p:nvPr/>
        </p:nvSpPr>
        <p:spPr>
          <a:xfrm>
            <a:off x="0" y="5791200"/>
            <a:ext cx="9144000" cy="1066800"/>
          </a:xfrm>
          <a:prstGeom prst="rect">
            <a:avLst/>
          </a:prstGeom>
          <a:effectLst>
            <a:glow rad="139700">
              <a:schemeClr val="accent1">
                <a:satMod val="175000"/>
                <a:alpha val="40000"/>
              </a:schemeClr>
            </a:glow>
          </a:effectLst>
        </p:spPr>
        <p:txBody>
          <a:bodyPr>
            <a:normAutofit/>
          </a:bodyPr>
          <a:lstStyle/>
          <a:p>
            <a:pPr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rPr>
              <a:t>Independence, Accountability, Verification</a:t>
            </a:r>
          </a:p>
          <a:p>
            <a:pPr lvl="0" algn="ctr">
              <a:spcBef>
                <a:spcPct val="0"/>
              </a:spcBef>
            </a:pPr>
            <a:endPar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endParaRPr>
          </a:p>
        </p:txBody>
      </p:sp>
      <p:sp>
        <p:nvSpPr>
          <p:cNvPr id="9" name="Title 1"/>
          <p:cNvSpPr txBox="1">
            <a:spLocks/>
          </p:cNvSpPr>
          <p:nvPr/>
        </p:nvSpPr>
        <p:spPr>
          <a:xfrm>
            <a:off x="1981200" y="4495800"/>
            <a:ext cx="54864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Iphone4.wmv</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Un-Blurring the Lines</a:t>
            </a:r>
          </a:p>
        </p:txBody>
      </p:sp>
      <p:pic>
        <p:nvPicPr>
          <p:cNvPr id="7" name="Picture 6" descr="Katrina_Satellite.bmp"/>
          <p:cNvPicPr>
            <a:picLocks noChangeAspect="1"/>
          </p:cNvPicPr>
          <p:nvPr/>
        </p:nvPicPr>
        <p:blipFill>
          <a:blip r:embed="rId4" cstate="print"/>
          <a:stretch>
            <a:fillRect/>
          </a:stretch>
        </p:blipFill>
        <p:spPr>
          <a:xfrm>
            <a:off x="3922549" y="1565133"/>
            <a:ext cx="4992851" cy="3311669"/>
          </a:xfrm>
          <a:prstGeom prst="rect">
            <a:avLst/>
          </a:prstGeom>
          <a:ln>
            <a:noFill/>
          </a:ln>
          <a:effectLst>
            <a:outerShdw blurRad="292100" dist="139700" dir="2700000" algn="tl" rotWithShape="0">
              <a:srgbClr val="333333">
                <a:alpha val="65000"/>
              </a:srgbClr>
            </a:outerShdw>
          </a:effectLst>
        </p:spPr>
      </p:pic>
      <p:sp>
        <p:nvSpPr>
          <p:cNvPr id="8" name="Title 1"/>
          <p:cNvSpPr txBox="1">
            <a:spLocks/>
          </p:cNvSpPr>
          <p:nvPr/>
        </p:nvSpPr>
        <p:spPr>
          <a:xfrm>
            <a:off x="0" y="5181600"/>
            <a:ext cx="9144000" cy="1143000"/>
          </a:xfrm>
          <a:prstGeom prst="rect">
            <a:avLst/>
          </a:prstGeom>
          <a:effectLst>
            <a:glow rad="139700">
              <a:schemeClr val="accent1">
                <a:satMod val="175000"/>
                <a:alpha val="40000"/>
              </a:schemeClr>
            </a:glow>
          </a:effectLst>
        </p:spPr>
        <p:txBody>
          <a:bodyPr>
            <a:normAutofit fontScale="92500" lnSpcReduction="20000"/>
          </a:bodyPr>
          <a:lstStyle/>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Who paid to organize the event?• </a:t>
            </a:r>
          </a:p>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Are you getting independent information from multiple sources, or only self-interested information?</a:t>
            </a:r>
          </a:p>
        </p:txBody>
      </p:sp>
      <p:sp>
        <p:nvSpPr>
          <p:cNvPr id="9" name="Title 1"/>
          <p:cNvSpPr txBox="1">
            <a:spLocks/>
          </p:cNvSpPr>
          <p:nvPr/>
        </p:nvSpPr>
        <p:spPr>
          <a:xfrm>
            <a:off x="0" y="4572000"/>
            <a:ext cx="3886200" cy="685800"/>
          </a:xfrm>
          <a:prstGeom prst="rect">
            <a:avLst/>
          </a:prstGeom>
          <a:effectLst>
            <a:glow rad="139700">
              <a:schemeClr val="accent1">
                <a:satMod val="175000"/>
                <a:alpha val="40000"/>
              </a:schemeClr>
            </a:glow>
          </a:effectLst>
        </p:spPr>
        <p:txBody>
          <a:bodyPr>
            <a:normAutofit fontScale="62500" lnSpcReduction="20000"/>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Promotion (Publicity)</a:t>
            </a:r>
          </a:p>
        </p:txBody>
      </p:sp>
      <p:pic>
        <p:nvPicPr>
          <p:cNvPr id="10" name="Picture 9" descr="Katrina_Satellite.bmp"/>
          <p:cNvPicPr>
            <a:picLocks noChangeAspect="1"/>
          </p:cNvPicPr>
          <p:nvPr/>
        </p:nvPicPr>
        <p:blipFill>
          <a:blip r:embed="rId5" cstate="print"/>
          <a:stretch>
            <a:fillRect/>
          </a:stretch>
        </p:blipFill>
        <p:spPr>
          <a:xfrm>
            <a:off x="228603" y="2057402"/>
            <a:ext cx="5129623" cy="1707431"/>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61722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Look for the phrase “press release”</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2000"/>
                                        <p:tgtEl>
                                          <p:spTgt spid="10"/>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childTnLst>
                                </p:cTn>
                              </p:par>
                            </p:childTnLst>
                          </p:cTn>
                        </p:par>
                        <p:par>
                          <p:cTn id="15" fill="hold">
                            <p:stCondLst>
                              <p:cond delay="4000"/>
                            </p:stCondLst>
                            <p:childTnLst>
                              <p:par>
                                <p:cTn id="16" presetID="10" presetClass="entr" presetSubtype="0" fill="hold" grpId="0" nodeType="afterEffect">
                                  <p:stCondLst>
                                    <p:cond delay="10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childTnLst>
                                </p:cTn>
                              </p:par>
                            </p:childTnLst>
                          </p:cTn>
                        </p:par>
                        <p:par>
                          <p:cTn id="19" fill="hold">
                            <p:stCondLst>
                              <p:cond delay="6000"/>
                            </p:stCondLst>
                            <p:childTnLst>
                              <p:par>
                                <p:cTn id="20" presetID="10" presetClass="entr" presetSubtype="0" fill="hold" grpId="0" nodeType="afterEffect">
                                  <p:stCondLst>
                                    <p:cond delay="100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Un-Blurring the Lines</a:t>
            </a:r>
          </a:p>
        </p:txBody>
      </p:sp>
      <p:sp>
        <p:nvSpPr>
          <p:cNvPr id="5" name="Title 1"/>
          <p:cNvSpPr txBox="1">
            <a:spLocks/>
          </p:cNvSpPr>
          <p:nvPr/>
        </p:nvSpPr>
        <p:spPr>
          <a:xfrm>
            <a:off x="0" y="51816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Is There a Journalistic Rationale for the Story?</a:t>
            </a:r>
          </a:p>
        </p:txBody>
      </p:sp>
      <p:sp>
        <p:nvSpPr>
          <p:cNvPr id="8" name="Title 1"/>
          <p:cNvSpPr txBox="1">
            <a:spLocks/>
          </p:cNvSpPr>
          <p:nvPr/>
        </p:nvSpPr>
        <p:spPr>
          <a:xfrm>
            <a:off x="0" y="57150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Are You Getting Independent, verified, Information?</a:t>
            </a:r>
          </a:p>
        </p:txBody>
      </p:sp>
      <p:sp>
        <p:nvSpPr>
          <p:cNvPr id="9" name="Title 1"/>
          <p:cNvSpPr txBox="1">
            <a:spLocks/>
          </p:cNvSpPr>
          <p:nvPr/>
        </p:nvSpPr>
        <p:spPr>
          <a:xfrm>
            <a:off x="0" y="4572000"/>
            <a:ext cx="3886200" cy="685800"/>
          </a:xfrm>
          <a:prstGeom prst="rect">
            <a:avLst/>
          </a:prstGeom>
          <a:effectLst>
            <a:glow rad="139700">
              <a:schemeClr val="accent1">
                <a:satMod val="175000"/>
                <a:alpha val="40000"/>
              </a:schemeClr>
            </a:glow>
          </a:effectLst>
        </p:spPr>
        <p:txBody>
          <a:bodyPr>
            <a:normAutofit fontScale="92500"/>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Promotion</a:t>
            </a:r>
          </a:p>
        </p:txBody>
      </p:sp>
      <p:pic>
        <p:nvPicPr>
          <p:cNvPr id="10" name="Picture 9" descr="Katrina_Satellite.bmp"/>
          <p:cNvPicPr>
            <a:picLocks noChangeAspect="1"/>
          </p:cNvPicPr>
          <p:nvPr/>
        </p:nvPicPr>
        <p:blipFill>
          <a:blip r:embed="rId4" cstate="print"/>
          <a:stretch>
            <a:fillRect/>
          </a:stretch>
        </p:blipFill>
        <p:spPr>
          <a:xfrm>
            <a:off x="228602" y="1600200"/>
            <a:ext cx="4428415" cy="2819400"/>
          </a:xfrm>
          <a:prstGeom prst="rect">
            <a:avLst/>
          </a:prstGeom>
          <a:ln>
            <a:noFill/>
          </a:ln>
          <a:effectLst>
            <a:outerShdw blurRad="292100" dist="139700" dir="2700000" algn="tl" rotWithShape="0">
              <a:srgbClr val="333333">
                <a:alpha val="65000"/>
              </a:srgbClr>
            </a:outerShdw>
          </a:effectLst>
        </p:spPr>
      </p:pic>
      <p:sp>
        <p:nvSpPr>
          <p:cNvPr id="11" name="Title 1"/>
          <p:cNvSpPr txBox="1">
            <a:spLocks/>
          </p:cNvSpPr>
          <p:nvPr/>
        </p:nvSpPr>
        <p:spPr>
          <a:xfrm>
            <a:off x="0" y="62484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Look for a byline or sign-off</a:t>
            </a:r>
          </a:p>
        </p:txBody>
      </p:sp>
      <p:pic>
        <p:nvPicPr>
          <p:cNvPr id="12" name="Picture 11" descr="Katrina_Satellite.bmp"/>
          <p:cNvPicPr>
            <a:picLocks noChangeAspect="1"/>
          </p:cNvPicPr>
          <p:nvPr/>
        </p:nvPicPr>
        <p:blipFill>
          <a:blip r:embed="rId5" cstate="print"/>
          <a:stretch>
            <a:fillRect/>
          </a:stretch>
        </p:blipFill>
        <p:spPr>
          <a:xfrm>
            <a:off x="3886203" y="2209801"/>
            <a:ext cx="4875119" cy="202431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2000"/>
                                        <p:tgtEl>
                                          <p:spTgt spid="12"/>
                                        </p:tgtEl>
                                      </p:cBhvr>
                                    </p:animEffect>
                                  </p:childTnLst>
                                </p:cTn>
                              </p:par>
                            </p:childTnLst>
                          </p:cTn>
                        </p:par>
                        <p:par>
                          <p:cTn id="15" fill="hold">
                            <p:stCondLst>
                              <p:cond delay="4000"/>
                            </p:stCondLst>
                            <p:childTnLst>
                              <p:par>
                                <p:cTn id="16" presetID="10" presetClass="entr" presetSubtype="0" fill="hold" grpId="0" nodeType="afterEffect">
                                  <p:stCondLst>
                                    <p:cond delay="50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childTnLst>
                                </p:cTn>
                              </p:par>
                            </p:childTnLst>
                          </p:cTn>
                        </p:par>
                        <p:par>
                          <p:cTn id="19" fill="hold">
                            <p:stCondLst>
                              <p:cond delay="5500"/>
                            </p:stCondLst>
                            <p:childTnLst>
                              <p:par>
                                <p:cTn id="20" presetID="10" presetClass="entr" presetSubtype="0" fill="hold" grpId="0" nodeType="afterEffect">
                                  <p:stCondLst>
                                    <p:cond delay="10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childTnLst>
                                </p:cTn>
                              </p:par>
                            </p:childTnLst>
                          </p:cTn>
                        </p:par>
                        <p:par>
                          <p:cTn id="23" fill="hold">
                            <p:stCondLst>
                              <p:cond delay="7500"/>
                            </p:stCondLst>
                            <p:childTnLst>
                              <p:par>
                                <p:cTn id="24" presetID="10" presetClass="entr" presetSubtype="0" fill="hold" grpId="0" nodeType="afterEffect">
                                  <p:stCondLst>
                                    <p:cond delay="10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1"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Blurring of the Lines:</a:t>
            </a:r>
          </a:p>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vs. Propaganda</a:t>
            </a:r>
          </a:p>
        </p:txBody>
      </p:sp>
      <p:sp>
        <p:nvSpPr>
          <p:cNvPr id="5" name="Title 1"/>
          <p:cNvSpPr txBox="1">
            <a:spLocks/>
          </p:cNvSpPr>
          <p:nvPr/>
        </p:nvSpPr>
        <p:spPr>
          <a:xfrm>
            <a:off x="0" y="4114800"/>
            <a:ext cx="6172200" cy="2590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2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Columnist Armstrong Williams is Paid $240,000 to Promote a Bush Administration </a:t>
            </a:r>
          </a:p>
          <a:p>
            <a:pPr lvl="0" algn="ctr">
              <a:spcBef>
                <a:spcPct val="0"/>
              </a:spcBef>
            </a:pPr>
            <a:r>
              <a:rPr lang="en-US" sz="32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Education Policy</a:t>
            </a:r>
          </a:p>
        </p:txBody>
      </p:sp>
      <p:pic>
        <p:nvPicPr>
          <p:cNvPr id="8" name="Picture 7" descr="Katrina_Satellite.bmp"/>
          <p:cNvPicPr>
            <a:picLocks noChangeAspect="1"/>
          </p:cNvPicPr>
          <p:nvPr/>
        </p:nvPicPr>
        <p:blipFill>
          <a:blip r:embed="rId4" cstate="print"/>
          <a:stretch>
            <a:fillRect/>
          </a:stretch>
        </p:blipFill>
        <p:spPr>
          <a:xfrm>
            <a:off x="320893" y="2133600"/>
            <a:ext cx="5775107" cy="964782"/>
          </a:xfrm>
          <a:prstGeom prst="rect">
            <a:avLst/>
          </a:prstGeom>
          <a:ln>
            <a:noFill/>
          </a:ln>
          <a:effectLst>
            <a:outerShdw blurRad="292100" dist="139700" dir="2700000" algn="tl" rotWithShape="0">
              <a:srgbClr val="333333">
                <a:alpha val="65000"/>
              </a:srgbClr>
            </a:outerShdw>
          </a:effectLst>
        </p:spPr>
      </p:pic>
      <p:pic>
        <p:nvPicPr>
          <p:cNvPr id="7" name="Picture 6" descr="Katrina_Satellite.bmp"/>
          <p:cNvPicPr>
            <a:picLocks noChangeAspect="1"/>
          </p:cNvPicPr>
          <p:nvPr/>
        </p:nvPicPr>
        <p:blipFill>
          <a:blip r:embed="rId5" cstate="print"/>
          <a:stretch>
            <a:fillRect/>
          </a:stretch>
        </p:blipFill>
        <p:spPr>
          <a:xfrm>
            <a:off x="6324600" y="2133602"/>
            <a:ext cx="2286000" cy="4015007"/>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1905000" y="3276600"/>
            <a:ext cx="3382208" cy="369332"/>
          </a:xfrm>
          <a:prstGeom prst="rect">
            <a:avLst/>
          </a:prstGeom>
        </p:spPr>
        <p:txBody>
          <a:bodyPr wrap="none">
            <a:spAutoFit/>
          </a:bodyPr>
          <a:lstStyle/>
          <a:p>
            <a:r>
              <a:rPr lang="en-US" dirty="0" smtClean="0">
                <a:solidFill>
                  <a:srgbClr val="FF0000"/>
                </a:solidFill>
              </a:rPr>
              <a:t>http://hnn.us/articles/20418.html</a:t>
            </a:r>
            <a:endParaRPr lang="en-US" dirty="0">
              <a:solidFill>
                <a:srgbClr val="FF0000"/>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20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Un-Blurring the Lines</a:t>
            </a:r>
          </a:p>
        </p:txBody>
      </p:sp>
      <p:sp>
        <p:nvSpPr>
          <p:cNvPr id="5" name="Title 1"/>
          <p:cNvSpPr txBox="1">
            <a:spLocks/>
          </p:cNvSpPr>
          <p:nvPr/>
        </p:nvSpPr>
        <p:spPr>
          <a:xfrm>
            <a:off x="3581400" y="2438400"/>
            <a:ext cx="5562600" cy="1371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Is the message one-sided? </a:t>
            </a:r>
          </a:p>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a:t>
            </a:r>
          </a:p>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a:t>
            </a: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rPr>
              <a:t>•</a:t>
            </a: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Does it manipulate emotions?</a:t>
            </a:r>
          </a:p>
        </p:txBody>
      </p:sp>
      <p:sp>
        <p:nvSpPr>
          <p:cNvPr id="8" name="Title 1"/>
          <p:cNvSpPr txBox="1">
            <a:spLocks/>
          </p:cNvSpPr>
          <p:nvPr/>
        </p:nvSpPr>
        <p:spPr>
          <a:xfrm>
            <a:off x="3886200" y="4191000"/>
            <a:ext cx="5257800" cy="3810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2800" spc="-15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Is it coming from an independent messenger?</a:t>
            </a:r>
          </a:p>
        </p:txBody>
      </p:sp>
      <p:sp>
        <p:nvSpPr>
          <p:cNvPr id="9" name="Title 1"/>
          <p:cNvSpPr txBox="1">
            <a:spLocks/>
          </p:cNvSpPr>
          <p:nvPr/>
        </p:nvSpPr>
        <p:spPr>
          <a:xfrm>
            <a:off x="3429000" y="1752600"/>
            <a:ext cx="5715000" cy="2133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Propaganda vs. News</a:t>
            </a:r>
          </a:p>
        </p:txBody>
      </p:sp>
      <p:pic>
        <p:nvPicPr>
          <p:cNvPr id="24580" name="Picture 4"/>
          <p:cNvPicPr>
            <a:picLocks noChangeAspect="1" noChangeArrowheads="1"/>
          </p:cNvPicPr>
          <p:nvPr/>
        </p:nvPicPr>
        <p:blipFill>
          <a:blip r:embed="rId4" cstate="print"/>
          <a:srcRect/>
          <a:stretch>
            <a:fillRect/>
          </a:stretch>
        </p:blipFill>
        <p:spPr bwMode="auto">
          <a:xfrm>
            <a:off x="762002" y="3962400"/>
            <a:ext cx="3327009" cy="2514600"/>
          </a:xfrm>
          <a:prstGeom prst="rect">
            <a:avLst/>
          </a:prstGeom>
          <a:noFill/>
          <a:ln w="9525">
            <a:noFill/>
            <a:miter lim="800000"/>
            <a:headEnd/>
            <a:tailEnd/>
          </a:ln>
        </p:spPr>
      </p:pic>
      <p:pic>
        <p:nvPicPr>
          <p:cNvPr id="24582" name="Picture 6"/>
          <p:cNvPicPr>
            <a:picLocks noChangeAspect="1" noChangeArrowheads="1"/>
          </p:cNvPicPr>
          <p:nvPr/>
        </p:nvPicPr>
        <p:blipFill>
          <a:blip r:embed="rId5" cstate="print"/>
          <a:srcRect/>
          <a:stretch>
            <a:fillRect/>
          </a:stretch>
        </p:blipFill>
        <p:spPr bwMode="auto">
          <a:xfrm>
            <a:off x="152403" y="1676400"/>
            <a:ext cx="3946071" cy="22098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childTnLst>
                          </p:cTn>
                        </p:par>
                        <p:par>
                          <p:cTn id="8" fill="hold">
                            <p:stCondLst>
                              <p:cond delay="2000"/>
                            </p:stCondLst>
                            <p:childTnLst>
                              <p:par>
                                <p:cTn id="9" presetID="10" presetClass="entr" presetSubtype="0" fill="hold" grpId="0" nodeType="after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4500"/>
                            </p:stCondLst>
                            <p:childTnLst>
                              <p:par>
                                <p:cTn id="13" presetID="10" presetClass="entr" presetSubtype="0" fill="hold" grpId="0" nodeType="afterEffect">
                                  <p:stCondLst>
                                    <p:cond delay="100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7500"/>
                            </p:stCondLst>
                            <p:childTnLst>
                              <p:par>
                                <p:cTn id="17" presetID="10" presetClass="entr" presetSubtype="0" fill="hold" nodeType="afterEffect">
                                  <p:stCondLst>
                                    <p:cond delay="0"/>
                                  </p:stCondLst>
                                  <p:childTnLst>
                                    <p:set>
                                      <p:cBhvr>
                                        <p:cTn id="18" dur="1" fill="hold">
                                          <p:stCondLst>
                                            <p:cond delay="0"/>
                                          </p:stCondLst>
                                        </p:cTn>
                                        <p:tgtEl>
                                          <p:spTgt spid="24582"/>
                                        </p:tgtEl>
                                        <p:attrNameLst>
                                          <p:attrName>style.visibility</p:attrName>
                                        </p:attrNameLst>
                                      </p:cBhvr>
                                      <p:to>
                                        <p:strVal val="visible"/>
                                      </p:to>
                                    </p:set>
                                    <p:animEffect transition="in" filter="fade">
                                      <p:cBhvr>
                                        <p:cTn id="19" dur="2000"/>
                                        <p:tgtEl>
                                          <p:spTgt spid="24582"/>
                                        </p:tgtEl>
                                      </p:cBhvr>
                                    </p:animEffect>
                                  </p:childTnLst>
                                </p:cTn>
                              </p:par>
                              <p:par>
                                <p:cTn id="20" presetID="10" presetClass="entr" presetSubtype="0" fill="hold" nodeType="withEffect">
                                  <p:stCondLst>
                                    <p:cond delay="0"/>
                                  </p:stCondLst>
                                  <p:childTnLst>
                                    <p:set>
                                      <p:cBhvr>
                                        <p:cTn id="21" dur="1" fill="hold">
                                          <p:stCondLst>
                                            <p:cond delay="0"/>
                                          </p:stCondLst>
                                        </p:cTn>
                                        <p:tgtEl>
                                          <p:spTgt spid="24580"/>
                                        </p:tgtEl>
                                        <p:attrNameLst>
                                          <p:attrName>style.visibility</p:attrName>
                                        </p:attrNameLst>
                                      </p:cBhvr>
                                      <p:to>
                                        <p:strVal val="visible"/>
                                      </p:to>
                                    </p:set>
                                    <p:animEffect transition="in" filter="fade">
                                      <p:cBhvr>
                                        <p:cTn id="22" dur="20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One Story, Several Neighborhoods: </a:t>
            </a:r>
          </a:p>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Gulf Oil Spill</a:t>
            </a:r>
          </a:p>
        </p:txBody>
      </p:sp>
      <p:sp>
        <p:nvSpPr>
          <p:cNvPr id="9" name="Title 1"/>
          <p:cNvSpPr txBox="1">
            <a:spLocks/>
          </p:cNvSpPr>
          <p:nvPr/>
        </p:nvSpPr>
        <p:spPr>
          <a:xfrm>
            <a:off x="0" y="59436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7" name="Rectangle 6"/>
          <p:cNvSpPr/>
          <p:nvPr/>
        </p:nvSpPr>
        <p:spPr>
          <a:xfrm>
            <a:off x="1981200" y="5867402"/>
            <a:ext cx="5410200" cy="646331"/>
          </a:xfrm>
          <a:prstGeom prst="rect">
            <a:avLst/>
          </a:prstGeom>
        </p:spPr>
        <p:txBody>
          <a:bodyPr wrap="square">
            <a:sp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Which Neighborhood?</a:t>
            </a:r>
          </a:p>
        </p:txBody>
      </p:sp>
      <p:pic>
        <p:nvPicPr>
          <p:cNvPr id="5122" name="Picture 2"/>
          <p:cNvPicPr>
            <a:picLocks noChangeAspect="1" noChangeArrowheads="1"/>
          </p:cNvPicPr>
          <p:nvPr/>
        </p:nvPicPr>
        <p:blipFill>
          <a:blip r:embed="rId4" cstate="print"/>
          <a:srcRect/>
          <a:stretch>
            <a:fillRect/>
          </a:stretch>
        </p:blipFill>
        <p:spPr bwMode="auto">
          <a:xfrm>
            <a:off x="1524003" y="2209800"/>
            <a:ext cx="5217887" cy="32004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Neighborhoods Case Study: </a:t>
            </a:r>
          </a:p>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Gulf Oil Spill</a:t>
            </a:r>
          </a:p>
        </p:txBody>
      </p:sp>
      <p:sp>
        <p:nvSpPr>
          <p:cNvPr id="9" name="Title 1"/>
          <p:cNvSpPr txBox="1">
            <a:spLocks/>
          </p:cNvSpPr>
          <p:nvPr/>
        </p:nvSpPr>
        <p:spPr>
          <a:xfrm>
            <a:off x="0" y="59436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13" name="TextBox 12"/>
          <p:cNvSpPr txBox="1"/>
          <p:nvPr/>
        </p:nvSpPr>
        <p:spPr>
          <a:xfrm>
            <a:off x="2971800" y="3429000"/>
            <a:ext cx="3352800" cy="369332"/>
          </a:xfrm>
          <a:prstGeom prst="rect">
            <a:avLst/>
          </a:prstGeom>
          <a:noFill/>
        </p:spPr>
        <p:txBody>
          <a:bodyPr wrap="square" rtlCol="0">
            <a:spAutoFit/>
          </a:bodyPr>
          <a:lstStyle/>
          <a:p>
            <a:r>
              <a:rPr lang="en-US" dirty="0" smtClean="0">
                <a:solidFill>
                  <a:schemeClr val="bg1"/>
                </a:solidFill>
              </a:rPr>
              <a:t>APOilSpillClip.wmv</a:t>
            </a:r>
            <a:endParaRPr lang="en-US" dirty="0">
              <a:solidFill>
                <a:schemeClr val="bg1"/>
              </a:solidFill>
            </a:endParaRPr>
          </a:p>
        </p:txBody>
      </p:sp>
      <p:sp>
        <p:nvSpPr>
          <p:cNvPr id="7" name="Rectangle 6"/>
          <p:cNvSpPr/>
          <p:nvPr/>
        </p:nvSpPr>
        <p:spPr>
          <a:xfrm>
            <a:off x="1981200" y="5867402"/>
            <a:ext cx="5410200" cy="646331"/>
          </a:xfrm>
          <a:prstGeom prst="rect">
            <a:avLst/>
          </a:prstGeom>
        </p:spPr>
        <p:txBody>
          <a:bodyPr wrap="square">
            <a:sp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Which Neighborhood?</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One Story, Several Neighborhoods</a:t>
            </a:r>
          </a:p>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The Gulf Oil Spill</a:t>
            </a:r>
          </a:p>
        </p:txBody>
      </p:sp>
      <p:sp>
        <p:nvSpPr>
          <p:cNvPr id="9" name="Title 1"/>
          <p:cNvSpPr txBox="1">
            <a:spLocks/>
          </p:cNvSpPr>
          <p:nvPr/>
        </p:nvSpPr>
        <p:spPr>
          <a:xfrm>
            <a:off x="0" y="59436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Which neighborhood ?</a:t>
            </a:r>
          </a:p>
        </p:txBody>
      </p:sp>
      <p:pic>
        <p:nvPicPr>
          <p:cNvPr id="3074" name="Picture 2"/>
          <p:cNvPicPr>
            <a:picLocks noChangeAspect="1" noChangeArrowheads="1"/>
          </p:cNvPicPr>
          <p:nvPr/>
        </p:nvPicPr>
        <p:blipFill>
          <a:blip r:embed="rId4" cstate="print"/>
          <a:srcRect/>
          <a:stretch>
            <a:fillRect/>
          </a:stretch>
        </p:blipFill>
        <p:spPr bwMode="auto">
          <a:xfrm>
            <a:off x="3200400" y="1981202"/>
            <a:ext cx="2676525" cy="3573299"/>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backgroun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itle 1"/>
          <p:cNvSpPr txBox="1">
            <a:spLocks/>
          </p:cNvSpPr>
          <p:nvPr/>
        </p:nvSpPr>
        <p:spPr>
          <a:xfrm>
            <a:off x="0" y="304800"/>
            <a:ext cx="9144000" cy="12954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Matters</a:t>
            </a:r>
          </a:p>
        </p:txBody>
      </p:sp>
      <p:pic>
        <p:nvPicPr>
          <p:cNvPr id="1027" name="Picture 3"/>
          <p:cNvPicPr>
            <a:picLocks noChangeAspect="1" noChangeArrowheads="1"/>
          </p:cNvPicPr>
          <p:nvPr/>
        </p:nvPicPr>
        <p:blipFill>
          <a:blip r:embed="rId4" cstate="print"/>
          <a:srcRect/>
          <a:stretch>
            <a:fillRect/>
          </a:stretch>
        </p:blipFill>
        <p:spPr bwMode="auto">
          <a:xfrm>
            <a:off x="4038600" y="4191000"/>
            <a:ext cx="2169622" cy="2209800"/>
          </a:xfrm>
          <a:prstGeom prst="rect">
            <a:avLst/>
          </a:prstGeom>
          <a:noFill/>
          <a:ln w="9525">
            <a:noFill/>
            <a:miter lim="800000"/>
            <a:headEnd/>
            <a:tailEnd/>
          </a:ln>
        </p:spPr>
      </p:pic>
      <p:pic>
        <p:nvPicPr>
          <p:cNvPr id="1028" name="Picture 4"/>
          <p:cNvPicPr>
            <a:picLocks noChangeAspect="1" noChangeArrowheads="1"/>
          </p:cNvPicPr>
          <p:nvPr/>
        </p:nvPicPr>
        <p:blipFill>
          <a:blip r:embed="rId5" cstate="print"/>
          <a:srcRect/>
          <a:stretch>
            <a:fillRect/>
          </a:stretch>
        </p:blipFill>
        <p:spPr bwMode="auto">
          <a:xfrm>
            <a:off x="4114800" y="1600200"/>
            <a:ext cx="3235722" cy="2362200"/>
          </a:xfrm>
          <a:prstGeom prst="rect">
            <a:avLst/>
          </a:prstGeom>
          <a:noFill/>
          <a:ln w="9525">
            <a:noFill/>
            <a:miter lim="800000"/>
            <a:headEnd/>
            <a:tailEnd/>
          </a:ln>
        </p:spPr>
      </p:pic>
      <p:pic>
        <p:nvPicPr>
          <p:cNvPr id="1029" name="Picture 5"/>
          <p:cNvPicPr>
            <a:picLocks noChangeAspect="1" noChangeArrowheads="1"/>
          </p:cNvPicPr>
          <p:nvPr/>
        </p:nvPicPr>
        <p:blipFill>
          <a:blip r:embed="rId6" cstate="print"/>
          <a:srcRect/>
          <a:stretch>
            <a:fillRect/>
          </a:stretch>
        </p:blipFill>
        <p:spPr bwMode="auto">
          <a:xfrm>
            <a:off x="228600" y="4419600"/>
            <a:ext cx="2641600" cy="1981200"/>
          </a:xfrm>
          <a:prstGeom prst="rect">
            <a:avLst/>
          </a:prstGeom>
          <a:noFill/>
          <a:ln w="9525">
            <a:noFill/>
            <a:miter lim="800000"/>
            <a:headEnd/>
            <a:tailEnd/>
          </a:ln>
        </p:spPr>
      </p:pic>
      <p:pic>
        <p:nvPicPr>
          <p:cNvPr id="1030" name="Picture 6"/>
          <p:cNvPicPr>
            <a:picLocks noChangeAspect="1" noChangeArrowheads="1"/>
          </p:cNvPicPr>
          <p:nvPr/>
        </p:nvPicPr>
        <p:blipFill>
          <a:blip r:embed="rId7" cstate="print"/>
          <a:srcRect/>
          <a:stretch>
            <a:fillRect/>
          </a:stretch>
        </p:blipFill>
        <p:spPr bwMode="auto">
          <a:xfrm>
            <a:off x="304800" y="1600200"/>
            <a:ext cx="3253839" cy="18288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One Story, Several Neighborhoods</a:t>
            </a:r>
          </a:p>
          <a:p>
            <a:pPr lvl="0" algn="ctr">
              <a:spcBef>
                <a:spcPct val="0"/>
              </a:spcBef>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Gulf Oil Spill</a:t>
            </a:r>
          </a:p>
        </p:txBody>
      </p:sp>
      <p:sp>
        <p:nvSpPr>
          <p:cNvPr id="9" name="Title 1"/>
          <p:cNvSpPr txBox="1">
            <a:spLocks/>
          </p:cNvSpPr>
          <p:nvPr/>
        </p:nvSpPr>
        <p:spPr>
          <a:xfrm>
            <a:off x="0" y="59436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Which Neighborhood?</a:t>
            </a:r>
          </a:p>
        </p:txBody>
      </p:sp>
      <p:sp>
        <p:nvSpPr>
          <p:cNvPr id="8" name="TextBox 7"/>
          <p:cNvSpPr txBox="1"/>
          <p:nvPr/>
        </p:nvSpPr>
        <p:spPr>
          <a:xfrm>
            <a:off x="3886200" y="2590801"/>
            <a:ext cx="1828800" cy="369332"/>
          </a:xfrm>
          <a:prstGeom prst="rect">
            <a:avLst/>
          </a:prstGeom>
          <a:noFill/>
        </p:spPr>
        <p:txBody>
          <a:bodyPr wrap="square" rtlCol="0">
            <a:spAutoFit/>
          </a:bodyPr>
          <a:lstStyle/>
          <a:p>
            <a:r>
              <a:rPr lang="en-US" dirty="0" smtClean="0">
                <a:solidFill>
                  <a:schemeClr val="bg1"/>
                </a:solidFill>
              </a:rPr>
              <a:t>ObamaOil.wmv</a:t>
            </a:r>
            <a:endParaRPr lang="en-US"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One Story, Several Neighborhoods</a:t>
            </a:r>
          </a:p>
          <a:p>
            <a:pPr lvl="0" algn="ctr">
              <a:spcBef>
                <a:spcPct val="0"/>
              </a:spcBef>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Gulf Oil Spill</a:t>
            </a:r>
          </a:p>
        </p:txBody>
      </p:sp>
      <p:sp>
        <p:nvSpPr>
          <p:cNvPr id="9" name="Title 1"/>
          <p:cNvSpPr txBox="1">
            <a:spLocks/>
          </p:cNvSpPr>
          <p:nvPr/>
        </p:nvSpPr>
        <p:spPr>
          <a:xfrm>
            <a:off x="0" y="59436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Which Neighborhood?</a:t>
            </a:r>
          </a:p>
        </p:txBody>
      </p:sp>
      <p:pic>
        <p:nvPicPr>
          <p:cNvPr id="7" name="Picture 6" descr="ChainLetter BP.jpg"/>
          <p:cNvPicPr>
            <a:picLocks noChangeAspect="1"/>
          </p:cNvPicPr>
          <p:nvPr/>
        </p:nvPicPr>
        <p:blipFill>
          <a:blip r:embed="rId4" cstate="print"/>
          <a:stretch>
            <a:fillRect/>
          </a:stretch>
        </p:blipFill>
        <p:spPr>
          <a:xfrm rot="21304124">
            <a:off x="400753" y="1733971"/>
            <a:ext cx="3290887" cy="4146989"/>
          </a:xfrm>
          <a:prstGeom prst="rect">
            <a:avLst/>
          </a:prstGeom>
        </p:spPr>
      </p:pic>
      <p:pic>
        <p:nvPicPr>
          <p:cNvPr id="11" name="Picture 10" descr="PullQuoteChainLetter BP.jpg"/>
          <p:cNvPicPr>
            <a:picLocks noChangeAspect="1"/>
          </p:cNvPicPr>
          <p:nvPr/>
        </p:nvPicPr>
        <p:blipFill>
          <a:blip r:embed="rId5" cstate="print"/>
          <a:stretch>
            <a:fillRect/>
          </a:stretch>
        </p:blipFill>
        <p:spPr>
          <a:xfrm>
            <a:off x="3785088" y="2295938"/>
            <a:ext cx="5130312" cy="1933161"/>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One Story, Several Neighborhoods</a:t>
            </a:r>
          </a:p>
          <a:p>
            <a:pPr lvl="0" algn="ctr">
              <a:spcBef>
                <a:spcPct val="0"/>
              </a:spcBef>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rPr>
              <a:t>The Gulf Oil Spill</a:t>
            </a:r>
          </a:p>
        </p:txBody>
      </p:sp>
      <p:sp>
        <p:nvSpPr>
          <p:cNvPr id="9" name="Title 1"/>
          <p:cNvSpPr txBox="1">
            <a:spLocks/>
          </p:cNvSpPr>
          <p:nvPr/>
        </p:nvSpPr>
        <p:spPr>
          <a:xfrm>
            <a:off x="0" y="59436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Which neighborhood?</a:t>
            </a:r>
          </a:p>
        </p:txBody>
      </p:sp>
      <p:pic>
        <p:nvPicPr>
          <p:cNvPr id="7" name="Picture 6" descr="bpad.jpg"/>
          <p:cNvPicPr>
            <a:picLocks noChangeAspect="1"/>
          </p:cNvPicPr>
          <p:nvPr/>
        </p:nvPicPr>
        <p:blipFill>
          <a:blip r:embed="rId4" cstate="print"/>
          <a:stretch>
            <a:fillRect/>
          </a:stretch>
        </p:blipFill>
        <p:spPr>
          <a:xfrm>
            <a:off x="3276600" y="1524000"/>
            <a:ext cx="2433901" cy="4329894"/>
          </a:xfrm>
          <a:prstGeom prst="rect">
            <a:avLst/>
          </a:prstGeom>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6096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One Story, Several Neighborhoods:</a:t>
            </a:r>
          </a:p>
          <a:p>
            <a:pPr lvl="0" algn="ctr">
              <a:spcBef>
                <a:spcPct val="0"/>
              </a:spcBef>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Gulf Oil Spill</a:t>
            </a:r>
          </a:p>
        </p:txBody>
      </p:sp>
      <p:sp>
        <p:nvSpPr>
          <p:cNvPr id="9" name="Title 1"/>
          <p:cNvSpPr txBox="1">
            <a:spLocks/>
          </p:cNvSpPr>
          <p:nvPr/>
        </p:nvSpPr>
        <p:spPr>
          <a:xfrm>
            <a:off x="0" y="59436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6146" name="Picture 2"/>
          <p:cNvPicPr>
            <a:picLocks noChangeAspect="1" noChangeArrowheads="1"/>
          </p:cNvPicPr>
          <p:nvPr/>
        </p:nvPicPr>
        <p:blipFill>
          <a:blip r:embed="rId4" cstate="print"/>
          <a:srcRect/>
          <a:stretch>
            <a:fillRect/>
          </a:stretch>
        </p:blipFill>
        <p:spPr bwMode="auto">
          <a:xfrm>
            <a:off x="1143001" y="2286001"/>
            <a:ext cx="6118819" cy="3813488"/>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2057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One Story, Several Neighborhoods</a:t>
            </a:r>
          </a:p>
          <a:p>
            <a:pPr lvl="0" algn="ctr">
              <a:spcBef>
                <a:spcPct val="0"/>
              </a:spcBef>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Gulf Oil Spill</a:t>
            </a:r>
          </a:p>
        </p:txBody>
      </p:sp>
      <p:sp>
        <p:nvSpPr>
          <p:cNvPr id="9" name="Title 1"/>
          <p:cNvSpPr txBox="1">
            <a:spLocks/>
          </p:cNvSpPr>
          <p:nvPr/>
        </p:nvSpPr>
        <p:spPr>
          <a:xfrm>
            <a:off x="0" y="5943600"/>
            <a:ext cx="9144000" cy="685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Which Neighborhood?</a:t>
            </a:r>
          </a:p>
        </p:txBody>
      </p:sp>
      <p:sp>
        <p:nvSpPr>
          <p:cNvPr id="8" name="TextBox 7"/>
          <p:cNvSpPr txBox="1"/>
          <p:nvPr/>
        </p:nvSpPr>
        <p:spPr>
          <a:xfrm>
            <a:off x="3886200" y="2590801"/>
            <a:ext cx="1828800" cy="369332"/>
          </a:xfrm>
          <a:prstGeom prst="rect">
            <a:avLst/>
          </a:prstGeom>
          <a:noFill/>
        </p:spPr>
        <p:txBody>
          <a:bodyPr wrap="square" rtlCol="0">
            <a:spAutoFit/>
          </a:bodyPr>
          <a:lstStyle/>
          <a:p>
            <a:r>
              <a:rPr lang="en-US" dirty="0" smtClean="0">
                <a:solidFill>
                  <a:schemeClr val="bg1"/>
                </a:solidFill>
              </a:rPr>
              <a:t>Oilscuba.wmv</a:t>
            </a:r>
            <a:endParaRPr lang="en-US" dirty="0">
              <a:solidFill>
                <a:schemeClr val="bg1"/>
              </a:solidFill>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5" name="Title 1"/>
          <p:cNvSpPr txBox="1">
            <a:spLocks/>
          </p:cNvSpPr>
          <p:nvPr/>
        </p:nvSpPr>
        <p:spPr>
          <a:xfrm>
            <a:off x="0" y="5867400"/>
            <a:ext cx="9144000" cy="914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Who is a Journalist? (V.I.A.) </a:t>
            </a:r>
          </a:p>
        </p:txBody>
      </p:sp>
      <p:pic>
        <p:nvPicPr>
          <p:cNvPr id="1026" name="Picture 2"/>
          <p:cNvPicPr>
            <a:picLocks noChangeAspect="1" noChangeArrowheads="1"/>
          </p:cNvPicPr>
          <p:nvPr/>
        </p:nvPicPr>
        <p:blipFill>
          <a:blip r:embed="rId4" cstate="print"/>
          <a:srcRect/>
          <a:stretch>
            <a:fillRect/>
          </a:stretch>
        </p:blipFill>
        <p:spPr bwMode="auto">
          <a:xfrm>
            <a:off x="1066800" y="3581400"/>
            <a:ext cx="3022600" cy="2266950"/>
          </a:xfrm>
          <a:prstGeom prst="rect">
            <a:avLst/>
          </a:prstGeom>
          <a:noFill/>
          <a:ln w="9525">
            <a:noFill/>
            <a:miter lim="800000"/>
            <a:headEnd/>
            <a:tailEnd/>
          </a:ln>
        </p:spPr>
      </p:pic>
      <p:pic>
        <p:nvPicPr>
          <p:cNvPr id="9219" name="Picture 3"/>
          <p:cNvPicPr>
            <a:picLocks noChangeAspect="1" noChangeArrowheads="1"/>
          </p:cNvPicPr>
          <p:nvPr/>
        </p:nvPicPr>
        <p:blipFill>
          <a:blip r:embed="rId5" cstate="print"/>
          <a:srcRect/>
          <a:stretch>
            <a:fillRect/>
          </a:stretch>
        </p:blipFill>
        <p:spPr bwMode="auto">
          <a:xfrm>
            <a:off x="4876803" y="3657600"/>
            <a:ext cx="2771775" cy="2076156"/>
          </a:xfrm>
          <a:prstGeom prst="rect">
            <a:avLst/>
          </a:prstGeom>
          <a:noFill/>
          <a:ln w="9525">
            <a:noFill/>
            <a:miter lim="800000"/>
            <a:headEnd/>
            <a:tailEnd/>
          </a:ln>
        </p:spPr>
      </p:pic>
      <p:pic>
        <p:nvPicPr>
          <p:cNvPr id="9" name="Picture 8" descr="Katrina_Satellite.bmp"/>
          <p:cNvPicPr>
            <a:picLocks noChangeAspect="1"/>
          </p:cNvPicPr>
          <p:nvPr/>
        </p:nvPicPr>
        <p:blipFill>
          <a:blip r:embed="rId6" cstate="print"/>
          <a:stretch>
            <a:fillRect/>
          </a:stretch>
        </p:blipFill>
        <p:spPr>
          <a:xfrm>
            <a:off x="990600" y="914401"/>
            <a:ext cx="3505200" cy="2224112"/>
          </a:xfrm>
          <a:prstGeom prst="rect">
            <a:avLst/>
          </a:prstGeom>
          <a:ln>
            <a:noFill/>
          </a:ln>
          <a:effectLst>
            <a:outerShdw blurRad="292100" dist="139700" dir="2700000" algn="tl" rotWithShape="0">
              <a:srgbClr val="333333">
                <a:alpha val="65000"/>
              </a:srgbClr>
            </a:outerShdw>
          </a:effectLst>
        </p:spPr>
      </p:pic>
      <p:pic>
        <p:nvPicPr>
          <p:cNvPr id="10" name="Picture 2"/>
          <p:cNvPicPr>
            <a:picLocks noChangeAspect="1" noChangeArrowheads="1"/>
          </p:cNvPicPr>
          <p:nvPr/>
        </p:nvPicPr>
        <p:blipFill>
          <a:blip r:embed="rId7" cstate="print"/>
          <a:srcRect/>
          <a:stretch>
            <a:fillRect/>
          </a:stretch>
        </p:blipFill>
        <p:spPr bwMode="auto">
          <a:xfrm>
            <a:off x="5715000" y="990602"/>
            <a:ext cx="1905000" cy="2472267"/>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381000"/>
            <a:ext cx="9144000" cy="1752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Who is a Journalist?</a:t>
            </a:r>
          </a:p>
        </p:txBody>
      </p:sp>
      <p:sp>
        <p:nvSpPr>
          <p:cNvPr id="5" name="Title 1"/>
          <p:cNvSpPr txBox="1">
            <a:spLocks/>
          </p:cNvSpPr>
          <p:nvPr/>
        </p:nvSpPr>
        <p:spPr>
          <a:xfrm>
            <a:off x="381000" y="5867400"/>
            <a:ext cx="8382000" cy="17526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Sarah Palin a Journalist?</a:t>
            </a:r>
          </a:p>
        </p:txBody>
      </p:sp>
      <p:pic>
        <p:nvPicPr>
          <p:cNvPr id="7" name="Picture 6" descr="Katrina_Satellite.bmp"/>
          <p:cNvPicPr>
            <a:picLocks noChangeAspect="1"/>
          </p:cNvPicPr>
          <p:nvPr/>
        </p:nvPicPr>
        <p:blipFill>
          <a:blip r:embed="rId4" cstate="print"/>
          <a:stretch>
            <a:fillRect/>
          </a:stretch>
        </p:blipFill>
        <p:spPr>
          <a:xfrm>
            <a:off x="1524000" y="1687233"/>
            <a:ext cx="5867400" cy="372296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447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Who is a Journalist?</a:t>
            </a:r>
          </a:p>
        </p:txBody>
      </p:sp>
      <p:sp>
        <p:nvSpPr>
          <p:cNvPr id="5" name="Title 1"/>
          <p:cNvSpPr txBox="1">
            <a:spLocks/>
          </p:cNvSpPr>
          <p:nvPr/>
        </p:nvSpPr>
        <p:spPr>
          <a:xfrm>
            <a:off x="-457200" y="2667000"/>
            <a:ext cx="4419600" cy="3962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George Stephanopoulos</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a Journalist?</a:t>
            </a:r>
          </a:p>
        </p:txBody>
      </p:sp>
      <p:pic>
        <p:nvPicPr>
          <p:cNvPr id="2050" name="Picture 2"/>
          <p:cNvPicPr>
            <a:picLocks noChangeAspect="1" noChangeArrowheads="1"/>
          </p:cNvPicPr>
          <p:nvPr/>
        </p:nvPicPr>
        <p:blipFill>
          <a:blip r:embed="rId4" cstate="print"/>
          <a:srcRect/>
          <a:stretch>
            <a:fillRect/>
          </a:stretch>
        </p:blipFill>
        <p:spPr bwMode="auto">
          <a:xfrm>
            <a:off x="3352801" y="1666877"/>
            <a:ext cx="5476875" cy="412432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50"/>
                                        </p:tgtEl>
                                        <p:attrNameLst>
                                          <p:attrName>style.visibility</p:attrName>
                                        </p:attrNameLst>
                                      </p:cBhvr>
                                      <p:to>
                                        <p:strVal val="visible"/>
                                      </p:to>
                                    </p:set>
                                    <p:animEffect transition="in" filter="fade">
                                      <p:cBhvr>
                                        <p:cTn id="11"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447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Who is a Journalist?</a:t>
            </a:r>
          </a:p>
        </p:txBody>
      </p:sp>
      <p:sp>
        <p:nvSpPr>
          <p:cNvPr id="5" name="Title 1"/>
          <p:cNvSpPr txBox="1">
            <a:spLocks/>
          </p:cNvSpPr>
          <p:nvPr/>
        </p:nvSpPr>
        <p:spPr>
          <a:xfrm>
            <a:off x="0" y="2667000"/>
            <a:ext cx="4419600" cy="3962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a:t>
            </a:r>
            <a:r>
              <a:rPr lang="en-US" sz="3600"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WikiLeaks</a:t>
            </a: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Founder</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Julian </a:t>
            </a:r>
            <a:r>
              <a:rPr lang="en-US" sz="3600"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Assange</a:t>
            </a: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a Journalist?</a:t>
            </a:r>
          </a:p>
        </p:txBody>
      </p:sp>
      <p:pic>
        <p:nvPicPr>
          <p:cNvPr id="8" name="Picture 3"/>
          <p:cNvPicPr>
            <a:picLocks noChangeAspect="1" noChangeArrowheads="1"/>
          </p:cNvPicPr>
          <p:nvPr/>
        </p:nvPicPr>
        <p:blipFill>
          <a:blip r:embed="rId4" cstate="print"/>
          <a:srcRect/>
          <a:stretch>
            <a:fillRect/>
          </a:stretch>
        </p:blipFill>
        <p:spPr bwMode="auto">
          <a:xfrm>
            <a:off x="4419602" y="2133600"/>
            <a:ext cx="3560583" cy="26670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447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Who is a Journalist?</a:t>
            </a:r>
          </a:p>
        </p:txBody>
      </p:sp>
      <p:sp>
        <p:nvSpPr>
          <p:cNvPr id="5" name="Title 1"/>
          <p:cNvSpPr txBox="1">
            <a:spLocks/>
          </p:cNvSpPr>
          <p:nvPr/>
        </p:nvSpPr>
        <p:spPr>
          <a:xfrm>
            <a:off x="0" y="2667000"/>
            <a:ext cx="4419600" cy="39624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conservative broadcaster and author</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Glenn Beck</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a Journalist?</a:t>
            </a:r>
          </a:p>
        </p:txBody>
      </p:sp>
      <p:pic>
        <p:nvPicPr>
          <p:cNvPr id="11266" name="Picture 2"/>
          <p:cNvPicPr>
            <a:picLocks noChangeAspect="1" noChangeArrowheads="1"/>
          </p:cNvPicPr>
          <p:nvPr/>
        </p:nvPicPr>
        <p:blipFill>
          <a:blip r:embed="rId4" cstate="print"/>
          <a:srcRect/>
          <a:stretch>
            <a:fillRect/>
          </a:stretch>
        </p:blipFill>
        <p:spPr bwMode="auto">
          <a:xfrm>
            <a:off x="4267200" y="1828802"/>
            <a:ext cx="2819400" cy="365895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backgroun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itle 1"/>
          <p:cNvSpPr txBox="1">
            <a:spLocks/>
          </p:cNvSpPr>
          <p:nvPr/>
        </p:nvSpPr>
        <p:spPr>
          <a:xfrm>
            <a:off x="0" y="304800"/>
            <a:ext cx="9144000" cy="12954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Matters</a:t>
            </a:r>
          </a:p>
        </p:txBody>
      </p:sp>
      <p:pic>
        <p:nvPicPr>
          <p:cNvPr id="2050" name="Picture 2"/>
          <p:cNvPicPr>
            <a:picLocks noChangeAspect="1" noChangeArrowheads="1"/>
          </p:cNvPicPr>
          <p:nvPr/>
        </p:nvPicPr>
        <p:blipFill>
          <a:blip r:embed="rId4" cstate="print"/>
          <a:srcRect/>
          <a:stretch>
            <a:fillRect/>
          </a:stretch>
        </p:blipFill>
        <p:spPr bwMode="auto">
          <a:xfrm>
            <a:off x="2362200" y="1295400"/>
            <a:ext cx="3476625" cy="4934565"/>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447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Who is a Journalist?</a:t>
            </a:r>
          </a:p>
        </p:txBody>
      </p:sp>
      <p:sp>
        <p:nvSpPr>
          <p:cNvPr id="5" name="Title 1"/>
          <p:cNvSpPr txBox="1">
            <a:spLocks/>
          </p:cNvSpPr>
          <p:nvPr/>
        </p:nvSpPr>
        <p:spPr>
          <a:xfrm>
            <a:off x="0" y="2438400"/>
            <a:ext cx="3657600" cy="33528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Huffington Post Co-founder Arianna Huffington</a:t>
            </a:r>
          </a:p>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a Journalist?</a:t>
            </a:r>
          </a:p>
        </p:txBody>
      </p:sp>
      <p:pic>
        <p:nvPicPr>
          <p:cNvPr id="12290" name="Picture 2"/>
          <p:cNvPicPr>
            <a:picLocks noChangeAspect="1" noChangeArrowheads="1"/>
          </p:cNvPicPr>
          <p:nvPr/>
        </p:nvPicPr>
        <p:blipFill>
          <a:blip r:embed="rId4" cstate="print"/>
          <a:srcRect/>
          <a:stretch>
            <a:fillRect/>
          </a:stretch>
        </p:blipFill>
        <p:spPr bwMode="auto">
          <a:xfrm>
            <a:off x="4038602" y="1905000"/>
            <a:ext cx="2800351" cy="3733800"/>
          </a:xfrm>
          <a:prstGeom prst="rect">
            <a:avLst/>
          </a:prstGeom>
          <a:noFill/>
          <a:ln w="9525">
            <a:noFill/>
            <a:miter lim="800000"/>
            <a:headEnd/>
            <a:tailEnd/>
          </a:ln>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143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Daily Show</a:t>
            </a:r>
          </a:p>
        </p:txBody>
      </p:sp>
      <p:sp>
        <p:nvSpPr>
          <p:cNvPr id="5" name="Title 1"/>
          <p:cNvSpPr txBox="1">
            <a:spLocks/>
          </p:cNvSpPr>
          <p:nvPr/>
        </p:nvSpPr>
        <p:spPr>
          <a:xfrm>
            <a:off x="0" y="5943600"/>
            <a:ext cx="9144000" cy="1143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Segment on “Don’t Ask, Don’t Tell”</a:t>
            </a:r>
          </a:p>
        </p:txBody>
      </p:sp>
      <p:pic>
        <p:nvPicPr>
          <p:cNvPr id="7" name="Picture 6" descr="Katrina_Satellite.bmp"/>
          <p:cNvPicPr>
            <a:picLocks noChangeAspect="1"/>
          </p:cNvPicPr>
          <p:nvPr/>
        </p:nvPicPr>
        <p:blipFill>
          <a:blip r:embed="rId4" cstate="print"/>
          <a:stretch>
            <a:fillRect/>
          </a:stretch>
        </p:blipFill>
        <p:spPr>
          <a:xfrm>
            <a:off x="1447803" y="1566124"/>
            <a:ext cx="6019799" cy="4225076"/>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3" name="TextBox 2"/>
          <p:cNvSpPr txBox="1"/>
          <p:nvPr/>
        </p:nvSpPr>
        <p:spPr>
          <a:xfrm>
            <a:off x="2590800" y="2438401"/>
            <a:ext cx="2971800" cy="369332"/>
          </a:xfrm>
          <a:prstGeom prst="rect">
            <a:avLst/>
          </a:prstGeom>
          <a:noFill/>
        </p:spPr>
        <p:txBody>
          <a:bodyPr wrap="square" rtlCol="0">
            <a:spAutoFit/>
          </a:bodyPr>
          <a:lstStyle/>
          <a:p>
            <a:r>
              <a:rPr lang="en-US" dirty="0" smtClean="0">
                <a:solidFill>
                  <a:schemeClr val="bg1"/>
                </a:solidFill>
              </a:rPr>
              <a:t>daily show gays military.wmv</a:t>
            </a:r>
            <a:endParaRPr lang="en-US"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143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Is Jon Stewart a Journalist?</a:t>
            </a:r>
          </a:p>
        </p:txBody>
      </p:sp>
      <p:sp>
        <p:nvSpPr>
          <p:cNvPr id="5" name="Title 1"/>
          <p:cNvSpPr txBox="1">
            <a:spLocks/>
          </p:cNvSpPr>
          <p:nvPr/>
        </p:nvSpPr>
        <p:spPr>
          <a:xfrm>
            <a:off x="0" y="5943600"/>
            <a:ext cx="9144000" cy="11430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3600"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Daily Show Hosts Al Gore</a:t>
            </a:r>
          </a:p>
        </p:txBody>
      </p:sp>
      <p:pic>
        <p:nvPicPr>
          <p:cNvPr id="7" name="Picture 6" descr="Katrina_Satellite.bmp"/>
          <p:cNvPicPr>
            <a:picLocks noChangeAspect="1"/>
          </p:cNvPicPr>
          <p:nvPr/>
        </p:nvPicPr>
        <p:blipFill>
          <a:blip r:embed="rId4" cstate="print"/>
          <a:stretch>
            <a:fillRect/>
          </a:stretch>
        </p:blipFill>
        <p:spPr>
          <a:xfrm>
            <a:off x="1943103" y="1381644"/>
            <a:ext cx="5257799" cy="4394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3" name="TextBox 2"/>
          <p:cNvSpPr txBox="1"/>
          <p:nvPr/>
        </p:nvSpPr>
        <p:spPr>
          <a:xfrm>
            <a:off x="3048000" y="2438400"/>
            <a:ext cx="2514600" cy="369332"/>
          </a:xfrm>
          <a:prstGeom prst="rect">
            <a:avLst/>
          </a:prstGeom>
          <a:noFill/>
        </p:spPr>
        <p:txBody>
          <a:bodyPr wrap="square" rtlCol="0">
            <a:spAutoFit/>
          </a:bodyPr>
          <a:lstStyle/>
          <a:p>
            <a:r>
              <a:rPr lang="en-US" dirty="0" err="1" smtClean="0">
                <a:solidFill>
                  <a:schemeClr val="bg1"/>
                </a:solidFill>
              </a:rPr>
              <a:t>Daily_Show_Gore</a:t>
            </a:r>
            <a:endParaRPr lang="en-US" dirty="0">
              <a:solidFill>
                <a:schemeClr val="bg1"/>
              </a:solidFill>
            </a:endParaRPr>
          </a:p>
        </p:txBody>
      </p:sp>
    </p:spTree>
  </p:cSld>
  <p:clrMapOvr>
    <a:masterClrMapping/>
  </p:clrMapOvr>
  <p:transition>
    <p:fade thruBlk="1"/>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4" cstate="print"/>
          <a:stretch>
            <a:fillRect/>
          </a:stretch>
        </p:blipFill>
        <p:spPr>
          <a:xfrm>
            <a:off x="0" y="0"/>
            <a:ext cx="9144000" cy="6858000"/>
          </a:xfrm>
          <a:prstGeom prst="rect">
            <a:avLst/>
          </a:prstGeom>
        </p:spPr>
      </p:pic>
      <p:pic>
        <p:nvPicPr>
          <p:cNvPr id="5" name="Daily_Show_Gore.wmv">
            <a:hlinkClick r:id="" action="ppaction://media"/>
          </p:cNvPr>
          <p:cNvPicPr/>
          <p:nvPr>
            <a:videoFile r:link="rId1"/>
          </p:nvPr>
        </p:nvPicPr>
        <p:blipFill>
          <a:blip r:embed="rId5" cstate="print"/>
          <a:stretch>
            <a:fillRect/>
          </a:stretch>
        </p:blipFill>
        <p:spPr>
          <a:xfrm>
            <a:off x="228600" y="685800"/>
            <a:ext cx="8610600" cy="5867400"/>
          </a:xfrm>
          <a:prstGeom prst="rect">
            <a:avLst/>
          </a:prstGeom>
        </p:spPr>
      </p:pic>
    </p:spTree>
  </p:cSld>
  <p:clrMapOvr>
    <a:masterClrMapping/>
  </p:clrMapOvr>
  <p:transition>
    <p:fade thruBlk="1"/>
  </p:transition>
  <p:timing>
    <p:tnLst>
      <p:par>
        <p:cTn id="1" dur="indefinite" restart="never" nodeType="tmRoot">
          <p:childTnLst>
            <p:video>
              <p:cMediaNode>
                <p:cTn id="2"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3" descr="background.jpg"/>
          <p:cNvPicPr>
            <a:picLocks noChangeAspect="1"/>
          </p:cNvPicPr>
          <p:nvPr/>
        </p:nvPicPr>
        <p:blipFill>
          <a:blip r:embed="rId4" cstate="print"/>
          <a:srcRect/>
          <a:stretch>
            <a:fillRect/>
          </a:stretch>
        </p:blipFill>
        <p:spPr bwMode="auto">
          <a:xfrm>
            <a:off x="0" y="0"/>
            <a:ext cx="9144000" cy="6858000"/>
          </a:xfrm>
          <a:prstGeom prst="rect">
            <a:avLst/>
          </a:prstGeom>
          <a:noFill/>
          <a:ln w="9525">
            <a:noFill/>
            <a:miter lim="800000"/>
            <a:headEnd/>
            <a:tailEnd/>
          </a:ln>
        </p:spPr>
      </p:pic>
      <p:sp>
        <p:nvSpPr>
          <p:cNvPr id="5" name="Title 1"/>
          <p:cNvSpPr txBox="1">
            <a:spLocks/>
          </p:cNvSpPr>
          <p:nvPr/>
        </p:nvSpPr>
        <p:spPr>
          <a:xfrm>
            <a:off x="0" y="533400"/>
            <a:ext cx="9144000" cy="10668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7" name="Title 1"/>
          <p:cNvSpPr txBox="1">
            <a:spLocks/>
          </p:cNvSpPr>
          <p:nvPr/>
        </p:nvSpPr>
        <p:spPr>
          <a:xfrm>
            <a:off x="0" y="457200"/>
            <a:ext cx="9144000" cy="1828800"/>
          </a:xfrm>
          <a:prstGeom prst="rect">
            <a:avLst/>
          </a:prstGeom>
          <a:effectLst>
            <a:glow rad="139700">
              <a:schemeClr val="accent1">
                <a:satMod val="175000"/>
                <a:alpha val="40000"/>
              </a:schemeClr>
            </a:glow>
          </a:effectLst>
        </p:spPr>
        <p:txBody>
          <a:bodyPr/>
          <a:lstStyle/>
          <a:p>
            <a:pPr algn="ct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The Daily Show: Newscast or Not?</a:t>
            </a:r>
            <a:endParaRPr lang="en-US" sz="40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6" name="Daily_Show_Gore.wmv">
            <a:hlinkClick r:id="" action="ppaction://media"/>
          </p:cNvPr>
          <p:cNvPicPr/>
          <p:nvPr>
            <a:videoFile r:link="rId1"/>
          </p:nvPr>
        </p:nvPicPr>
        <p:blipFill>
          <a:blip r:embed="rId5" cstate="print"/>
          <a:stretch>
            <a:fillRect/>
          </a:stretch>
        </p:blipFill>
        <p:spPr>
          <a:xfrm>
            <a:off x="1143000" y="1371600"/>
            <a:ext cx="6629400" cy="4648200"/>
          </a:xfrm>
          <a:prstGeom prst="rect">
            <a:avLst/>
          </a:prstGeom>
        </p:spPr>
      </p:pic>
    </p:spTree>
  </p:cSld>
  <p:clrMapOvr>
    <a:masterClrMapping/>
  </p:clrMapOvr>
  <p:transition>
    <p:fade thruBlk="1"/>
  </p:transition>
  <p:timing>
    <p:tnLst>
      <p:par>
        <p:cTn id="1" dur="indefinite" restart="never" nodeType="tmRoot">
          <p:childTnLst>
            <p:video>
              <p:cMediaNode>
                <p:cTn id="2"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So Who is a Journalist?</a:t>
            </a:r>
          </a:p>
        </p:txBody>
      </p:sp>
      <p:sp>
        <p:nvSpPr>
          <p:cNvPr id="5" name="Title 1"/>
          <p:cNvSpPr txBox="1">
            <a:spLocks/>
          </p:cNvSpPr>
          <p:nvPr/>
        </p:nvSpPr>
        <p:spPr>
          <a:xfrm>
            <a:off x="1143000" y="3733800"/>
            <a:ext cx="6705600" cy="2286000"/>
          </a:xfrm>
          <a:prstGeom prst="rect">
            <a:avLst/>
          </a:prstGeom>
          <a:effectLst>
            <a:glow rad="139700">
              <a:schemeClr val="accent1">
                <a:satMod val="175000"/>
                <a:alpha val="40000"/>
              </a:schemeClr>
            </a:glow>
          </a:effectLst>
        </p:spPr>
        <p:txBody>
          <a:bodyPr>
            <a:normAutofit/>
          </a:bodyPr>
          <a:lstStyle/>
          <a:p>
            <a:pPr lvl="0">
              <a:spcBef>
                <a:spcPct val="0"/>
              </a:spcBef>
            </a:pPr>
            <a:r>
              <a:rPr lang="en-US" sz="4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Employs Journalistic </a:t>
            </a:r>
          </a:p>
          <a:p>
            <a:pPr lvl="0">
              <a:spcBef>
                <a:spcPct val="0"/>
              </a:spcBef>
            </a:pPr>
            <a:r>
              <a:rPr lang="en-US" sz="4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Methods and Values</a:t>
            </a:r>
          </a:p>
        </p:txBody>
      </p:sp>
      <p:sp>
        <p:nvSpPr>
          <p:cNvPr id="8" name="Title 1"/>
          <p:cNvSpPr txBox="1">
            <a:spLocks/>
          </p:cNvSpPr>
          <p:nvPr/>
        </p:nvSpPr>
        <p:spPr>
          <a:xfrm>
            <a:off x="1143000" y="1905000"/>
            <a:ext cx="6553200" cy="1600200"/>
          </a:xfrm>
          <a:prstGeom prst="rect">
            <a:avLst/>
          </a:prstGeom>
          <a:effectLst>
            <a:glow rad="139700">
              <a:schemeClr val="accent1">
                <a:satMod val="175000"/>
                <a:alpha val="40000"/>
              </a:schemeClr>
            </a:glow>
          </a:effectLst>
        </p:spPr>
        <p:txBody>
          <a:bodyPr>
            <a:noAutofit/>
          </a:bodyPr>
          <a:lstStyle/>
          <a:p>
            <a:pPr lvl="0">
              <a:spcBef>
                <a:spcPct val="0"/>
              </a:spcBef>
            </a:pPr>
            <a:r>
              <a:rPr lang="en-US" sz="4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Primary Mission is to  </a:t>
            </a:r>
          </a:p>
          <a:p>
            <a:pPr lvl="0">
              <a:spcBef>
                <a:spcPct val="0"/>
              </a:spcBef>
            </a:pPr>
            <a:r>
              <a:rPr lang="en-US" sz="4800" b="1"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Inform</a:t>
            </a:r>
            <a:r>
              <a:rPr lang="en-US" sz="4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the Public</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3000"/>
                            </p:stCondLst>
                            <p:childTnLst>
                              <p:par>
                                <p:cTn id="9" presetID="10" presetClass="entr" presetSubtype="0" fill="hold" grpId="0" nodeType="after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457200"/>
            <a:ext cx="9144000" cy="1981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So Who is a Journalist?</a:t>
            </a:r>
          </a:p>
        </p:txBody>
      </p:sp>
      <p:sp>
        <p:nvSpPr>
          <p:cNvPr id="5" name="Title 1"/>
          <p:cNvSpPr txBox="1">
            <a:spLocks/>
          </p:cNvSpPr>
          <p:nvPr/>
        </p:nvSpPr>
        <p:spPr>
          <a:xfrm>
            <a:off x="228600" y="3048000"/>
            <a:ext cx="8686800" cy="914400"/>
          </a:xfrm>
          <a:prstGeom prst="rect">
            <a:avLst/>
          </a:prstGeom>
          <a:effectLst>
            <a:glow rad="139700">
              <a:schemeClr val="accent1">
                <a:satMod val="175000"/>
                <a:alpha val="40000"/>
              </a:schemeClr>
            </a:glow>
          </a:effectLst>
        </p:spPr>
        <p:txBody>
          <a:bodyPr>
            <a:noAutofit/>
          </a:bodyPr>
          <a:lstStyle/>
          <a:p>
            <a:pPr lvl="0">
              <a:spcBef>
                <a:spcPct val="0"/>
              </a:spcBef>
            </a:pPr>
            <a:r>
              <a:rPr lang="en-US" sz="4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Accountable: Stands behind work</a:t>
            </a:r>
          </a:p>
          <a:p>
            <a:pPr lvl="0">
              <a:spcBef>
                <a:spcPct val="0"/>
              </a:spcBef>
            </a:pPr>
            <a:endParaRPr lang="en-US" sz="4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endParaRPr>
          </a:p>
        </p:txBody>
      </p:sp>
      <p:sp>
        <p:nvSpPr>
          <p:cNvPr id="8" name="Title 1"/>
          <p:cNvSpPr txBox="1">
            <a:spLocks/>
          </p:cNvSpPr>
          <p:nvPr/>
        </p:nvSpPr>
        <p:spPr>
          <a:xfrm>
            <a:off x="228600" y="1371600"/>
            <a:ext cx="8229600" cy="1600200"/>
          </a:xfrm>
          <a:prstGeom prst="rect">
            <a:avLst/>
          </a:prstGeom>
          <a:effectLst>
            <a:glow rad="139700">
              <a:schemeClr val="accent1">
                <a:satMod val="175000"/>
                <a:alpha val="40000"/>
              </a:schemeClr>
            </a:glow>
          </a:effectLst>
        </p:spPr>
        <p:txBody>
          <a:bodyPr>
            <a:noAutofit/>
          </a:bodyPr>
          <a:lstStyle/>
          <a:p>
            <a:pPr lvl="0">
              <a:spcBef>
                <a:spcPct val="0"/>
              </a:spcBef>
            </a:pPr>
            <a:r>
              <a:rPr lang="en-US" sz="4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Makes a conscious effort to maintain independence</a:t>
            </a:r>
          </a:p>
        </p:txBody>
      </p:sp>
      <p:sp>
        <p:nvSpPr>
          <p:cNvPr id="7" name="Title 1"/>
          <p:cNvSpPr txBox="1">
            <a:spLocks/>
          </p:cNvSpPr>
          <p:nvPr/>
        </p:nvSpPr>
        <p:spPr>
          <a:xfrm>
            <a:off x="228600" y="5257800"/>
            <a:ext cx="8534400" cy="1524000"/>
          </a:xfrm>
          <a:prstGeom prst="rect">
            <a:avLst/>
          </a:prstGeom>
          <a:effectLst>
            <a:glow rad="139700">
              <a:schemeClr val="accent1">
                <a:satMod val="175000"/>
                <a:alpha val="40000"/>
              </a:schemeClr>
            </a:glow>
          </a:effectLst>
        </p:spPr>
        <p:txBody>
          <a:bodyPr>
            <a:normAutofit/>
          </a:bodyPr>
          <a:lstStyle/>
          <a:p>
            <a:pPr lvl="0">
              <a:spcBef>
                <a:spcPct val="0"/>
              </a:spcBef>
            </a:pPr>
            <a:endParaRPr lang="en-US" sz="4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endParaRPr>
          </a:p>
        </p:txBody>
      </p:sp>
      <p:sp>
        <p:nvSpPr>
          <p:cNvPr id="9" name="Title 1"/>
          <p:cNvSpPr txBox="1">
            <a:spLocks/>
          </p:cNvSpPr>
          <p:nvPr/>
        </p:nvSpPr>
        <p:spPr>
          <a:xfrm>
            <a:off x="533400" y="4648200"/>
            <a:ext cx="8610600" cy="1219200"/>
          </a:xfrm>
          <a:prstGeom prst="rect">
            <a:avLst/>
          </a:prstGeom>
          <a:effectLst>
            <a:glow rad="139700">
              <a:schemeClr val="accent1">
                <a:satMod val="175000"/>
                <a:alpha val="40000"/>
              </a:schemeClr>
            </a:glow>
          </a:effectLst>
        </p:spPr>
        <p:txBody>
          <a:bodyPr>
            <a:normAutofit/>
          </a:bodyPr>
          <a:lstStyle/>
          <a:p>
            <a:pPr lvl="0">
              <a:spcBef>
                <a:spcPct val="0"/>
              </a:spcBef>
            </a:pPr>
            <a:r>
              <a:rPr lang="en-US" sz="4800" dirty="0" smtClean="0">
                <a:solidFill>
                  <a:schemeClr val="bg1"/>
                </a:solidFill>
                <a:effectLst>
                  <a:outerShdw blurRad="50800" dist="38100" dir="2700000" algn="tl" rotWithShape="0">
                    <a:prstClr val="black">
                      <a:alpha val="40000"/>
                    </a:prstClr>
                  </a:outerShdw>
                </a:effectLst>
                <a:latin typeface="Franklin Gothic No.2" pitchFamily="34" charset="0"/>
                <a:ea typeface="+mj-ea"/>
                <a:cs typeface="+mj-cs"/>
              </a:rPr>
              <a:t>• Subjects work to verification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childTnLst>
                                </p:cTn>
                              </p:par>
                            </p:childTnLst>
                          </p:cTn>
                        </p:par>
                        <p:par>
                          <p:cTn id="12" fill="hold">
                            <p:stCondLst>
                              <p:cond delay="3000"/>
                            </p:stCondLst>
                            <p:childTnLst>
                              <p:par>
                                <p:cTn id="13" presetID="10" presetClass="entr" presetSubtype="0" fill="hold" grpId="0" nodeType="afterEffect">
                                  <p:stCondLst>
                                    <p:cond delay="100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5334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36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What Methods Make Journalism Different?</a:t>
            </a:r>
          </a:p>
        </p:txBody>
      </p:sp>
      <p:sp>
        <p:nvSpPr>
          <p:cNvPr id="8" name="Title 1"/>
          <p:cNvSpPr txBox="1">
            <a:spLocks/>
          </p:cNvSpPr>
          <p:nvPr/>
        </p:nvSpPr>
        <p:spPr>
          <a:xfrm>
            <a:off x="0" y="20574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Verification</a:t>
            </a:r>
          </a:p>
        </p:txBody>
      </p:sp>
      <p:sp>
        <p:nvSpPr>
          <p:cNvPr id="9" name="Title 1"/>
          <p:cNvSpPr txBox="1">
            <a:spLocks/>
          </p:cNvSpPr>
          <p:nvPr/>
        </p:nvSpPr>
        <p:spPr>
          <a:xfrm>
            <a:off x="0" y="33528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Independence</a:t>
            </a:r>
          </a:p>
        </p:txBody>
      </p:sp>
      <p:sp>
        <p:nvSpPr>
          <p:cNvPr id="10" name="Title 1"/>
          <p:cNvSpPr txBox="1">
            <a:spLocks/>
          </p:cNvSpPr>
          <p:nvPr/>
        </p:nvSpPr>
        <p:spPr>
          <a:xfrm>
            <a:off x="0" y="4572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r>
              <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Accountability</a:t>
            </a:r>
          </a:p>
        </p:txBody>
      </p:sp>
      <p:sp>
        <p:nvSpPr>
          <p:cNvPr id="7" name="Title 1"/>
          <p:cNvSpPr txBox="1">
            <a:spLocks/>
          </p:cNvSpPr>
          <p:nvPr/>
        </p:nvSpPr>
        <p:spPr>
          <a:xfrm>
            <a:off x="0" y="58674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2400" b="1"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(Mnemonic device: “Via”)</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backgroun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pic>
        <p:nvPicPr>
          <p:cNvPr id="4098" name="Picture 2"/>
          <p:cNvPicPr>
            <a:picLocks noChangeAspect="1" noChangeArrowheads="1"/>
          </p:cNvPicPr>
          <p:nvPr/>
        </p:nvPicPr>
        <p:blipFill>
          <a:blip r:embed="rId4" cstate="print"/>
          <a:srcRect l="31875" t="43750" r="30625" b="28125"/>
          <a:stretch>
            <a:fillRect/>
          </a:stretch>
        </p:blipFill>
        <p:spPr bwMode="auto">
          <a:xfrm>
            <a:off x="2133600" y="1737360"/>
            <a:ext cx="5486400" cy="3291840"/>
          </a:xfrm>
          <a:prstGeom prst="rect">
            <a:avLst/>
          </a:prstGeom>
          <a:noFill/>
          <a:ln w="9525">
            <a:noFill/>
            <a:miter lim="800000"/>
            <a:headEnd/>
            <a:tailEnd/>
          </a:ln>
        </p:spPr>
      </p:pic>
      <p:sp>
        <p:nvSpPr>
          <p:cNvPr id="7" name="Title 1"/>
          <p:cNvSpPr txBox="1">
            <a:spLocks/>
          </p:cNvSpPr>
          <p:nvPr/>
        </p:nvSpPr>
        <p:spPr>
          <a:xfrm>
            <a:off x="0" y="457200"/>
            <a:ext cx="9144000" cy="12954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40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Why Communicating Science Matters:</a:t>
            </a:r>
          </a:p>
          <a:p>
            <a:pPr algn="ctr" fontAlgn="auto">
              <a:spcAft>
                <a:spcPts val="0"/>
              </a:spcAft>
              <a:defRPr/>
            </a:pPr>
            <a:r>
              <a:rPr lang="en-US" sz="2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 conversation between Alan </a:t>
            </a:r>
            <a:r>
              <a:rPr lang="en-US" sz="2400" b="1" spc="-150" dirty="0" err="1"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Alda</a:t>
            </a:r>
            <a:r>
              <a:rPr lang="en-US" sz="2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 and  Physicist Brian Greene</a:t>
            </a:r>
            <a:endParaRPr lang="en-US" sz="2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9" name="TextBox 8"/>
          <p:cNvSpPr txBox="1"/>
          <p:nvPr/>
        </p:nvSpPr>
        <p:spPr>
          <a:xfrm>
            <a:off x="0" y="5334000"/>
            <a:ext cx="9144000" cy="954107"/>
          </a:xfrm>
          <a:prstGeom prst="rect">
            <a:avLst/>
          </a:prstGeom>
          <a:noFill/>
        </p:spPr>
        <p:txBody>
          <a:bodyPr wrap="square" rtlCol="0">
            <a:spAutoFit/>
          </a:bodyPr>
          <a:lstStyle/>
          <a:p>
            <a:pPr algn="ctr"/>
            <a:r>
              <a:rPr lang="en-US" sz="2800" b="1" dirty="0" smtClean="0">
                <a:solidFill>
                  <a:schemeClr val="bg1"/>
                </a:solidFill>
                <a:latin typeface="Franklin Gothic Book" pitchFamily="34" charset="0"/>
              </a:rPr>
              <a:t>Thursday, September 23, 2010 4:00pm to 5:00pm </a:t>
            </a:r>
          </a:p>
          <a:p>
            <a:pPr algn="ctr"/>
            <a:r>
              <a:rPr lang="en-US" sz="2800" b="1" dirty="0" err="1" smtClean="0">
                <a:solidFill>
                  <a:schemeClr val="bg1"/>
                </a:solidFill>
                <a:latin typeface="Franklin Gothic Book" pitchFamily="34" charset="0"/>
              </a:rPr>
              <a:t>Staller</a:t>
            </a:r>
            <a:r>
              <a:rPr lang="en-US" sz="2800" b="1" dirty="0" smtClean="0">
                <a:solidFill>
                  <a:schemeClr val="bg1"/>
                </a:solidFill>
                <a:latin typeface="Franklin Gothic Book" pitchFamily="34" charset="0"/>
              </a:rPr>
              <a:t> Center Auditorium- Free and open to the public</a:t>
            </a:r>
            <a:endParaRPr lang="en-US" sz="2800" b="1" dirty="0">
              <a:solidFill>
                <a:schemeClr val="bg1"/>
              </a:solidFill>
              <a:latin typeface="Franklin Gothic Book" pitchFamily="34"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2000"/>
                                        <p:tgtEl>
                                          <p:spTgt spid="409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2000"/>
                                        <p:tgtEl>
                                          <p:spTgt spid="9">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animEffect transition="in" filter="fade">
                                      <p:cBhvr>
                                        <p:cTn id="13" dur="20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allAtOnce"/>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jpg"/>
          <p:cNvPicPr>
            <a:picLocks noChangeAspect="1"/>
          </p:cNvPicPr>
          <p:nvPr/>
        </p:nvPicPr>
        <p:blipFill>
          <a:blip r:embed="rId3" cstate="print"/>
          <a:stretch>
            <a:fillRect/>
          </a:stretch>
        </p:blipFill>
        <p:spPr>
          <a:xfrm>
            <a:off x="0" y="0"/>
            <a:ext cx="9144000" cy="6858000"/>
          </a:xfrm>
          <a:prstGeom prst="rect">
            <a:avLst/>
          </a:prstGeom>
        </p:spPr>
      </p:pic>
      <p:sp>
        <p:nvSpPr>
          <p:cNvPr id="6" name="Title 1"/>
          <p:cNvSpPr txBox="1">
            <a:spLocks/>
          </p:cNvSpPr>
          <p:nvPr/>
        </p:nvSpPr>
        <p:spPr>
          <a:xfrm>
            <a:off x="0" y="533400"/>
            <a:ext cx="9144000" cy="1447800"/>
          </a:xfrm>
          <a:prstGeom prst="rect">
            <a:avLst/>
          </a:prstGeom>
          <a:effectLst>
            <a:glow rad="139700">
              <a:schemeClr val="accent1">
                <a:satMod val="175000"/>
                <a:alpha val="40000"/>
              </a:schemeClr>
            </a:glow>
          </a:effectLst>
        </p:spPr>
        <p:txBody>
          <a:bodyPr>
            <a:noAutofit/>
          </a:bodyPr>
          <a:lstStyle/>
          <a:p>
            <a:pPr lvl="0" algn="ctr">
              <a:spcBef>
                <a:spcPct val="0"/>
              </a:spcBef>
            </a:pPr>
            <a:r>
              <a:rPr lang="en-US" sz="4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Assignments</a:t>
            </a:r>
          </a:p>
        </p:txBody>
      </p:sp>
      <p:sp>
        <p:nvSpPr>
          <p:cNvPr id="8" name="Title 1"/>
          <p:cNvSpPr txBox="1">
            <a:spLocks/>
          </p:cNvSpPr>
          <p:nvPr/>
        </p:nvSpPr>
        <p:spPr>
          <a:xfrm>
            <a:off x="0" y="20574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9" name="Title 1"/>
          <p:cNvSpPr txBox="1">
            <a:spLocks/>
          </p:cNvSpPr>
          <p:nvPr/>
        </p:nvSpPr>
        <p:spPr>
          <a:xfrm>
            <a:off x="0" y="33528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10" name="Title 1"/>
          <p:cNvSpPr txBox="1">
            <a:spLocks/>
          </p:cNvSpPr>
          <p:nvPr/>
        </p:nvSpPr>
        <p:spPr>
          <a:xfrm>
            <a:off x="0" y="4572000"/>
            <a:ext cx="9144000" cy="1219200"/>
          </a:xfrm>
          <a:prstGeom prst="rect">
            <a:avLst/>
          </a:prstGeom>
          <a:effectLst>
            <a:glow rad="139700">
              <a:schemeClr val="accent1">
                <a:satMod val="175000"/>
                <a:alpha val="40000"/>
              </a:schemeClr>
            </a:glow>
          </a:effectLst>
        </p:spPr>
        <p:txBody>
          <a:bodyPr>
            <a:normAutofit/>
          </a:bodyPr>
          <a:lstStyle/>
          <a:p>
            <a:pPr lvl="0" algn="ctr">
              <a:spcBef>
                <a:spcPct val="0"/>
              </a:spcBef>
            </a:pPr>
            <a:endParaRPr lang="en-US" sz="4800" i="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
        <p:nvSpPr>
          <p:cNvPr id="11" name="TextBox 10"/>
          <p:cNvSpPr txBox="1"/>
          <p:nvPr/>
        </p:nvSpPr>
        <p:spPr>
          <a:xfrm>
            <a:off x="990600" y="1295401"/>
            <a:ext cx="7162800" cy="5170646"/>
          </a:xfrm>
          <a:prstGeom prst="rect">
            <a:avLst/>
          </a:prstGeom>
          <a:noFill/>
        </p:spPr>
        <p:txBody>
          <a:bodyPr wrap="square" rtlCol="0">
            <a:spAutoFit/>
          </a:bodyPr>
          <a:lstStyle/>
          <a:p>
            <a:pPr marL="342900" indent="-342900">
              <a:buAutoNum type="arabicPeriod"/>
            </a:pP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342900" indent="-342900">
              <a:buAutoNum type="arabicPeriod"/>
            </a:pP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News Quiz starts this week in recitation.</a:t>
            </a:r>
          </a:p>
          <a:p>
            <a:pPr marL="342900" indent="-342900">
              <a:buAutoNum type="arabicPeriod"/>
            </a:pP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342900" indent="-342900">
              <a:buAutoNum type="arabicPeriod"/>
            </a:pP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Taxonomy of Information Neighborhoods: Make one blank printout to bring to recitation. Make a second copy that you fill in for submission at recitation.</a:t>
            </a:r>
          </a:p>
          <a:p>
            <a:pPr marL="342900" indent="-342900">
              <a:buAutoNum type="arabicPeriod"/>
            </a:pP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342900" indent="-342900">
              <a:buAutoNum type="arabicPeriod"/>
            </a:pP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Is You Tube News? Watch the 3 videos as assigned and write a short paper explaining where they fit in the grid.</a:t>
            </a:r>
          </a:p>
          <a:p>
            <a:pPr marL="342900" indent="-342900">
              <a:buAutoNum type="arabicPeriod"/>
            </a:pPr>
            <a:endPar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marL="342900" indent="-342900">
              <a:buAutoNum type="arabicPeriod"/>
            </a:pP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Jon Stewart and the News: Read the selection of stories found in My Assignments folder for this week. Be prepared for quiz and discussion</a:t>
            </a: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nodePh="1">
                                  <p:stCondLst>
                                    <p:cond delay="0"/>
                                  </p:stCondLst>
                                  <p:endCondLst>
                                    <p:cond evt="begin" delay="0">
                                      <p:tn val="10"/>
                                    </p:cond>
                                  </p:end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nodePh="1">
                                  <p:stCondLst>
                                    <p:cond delay="0"/>
                                  </p:stCondLst>
                                  <p:endCondLst>
                                    <p:cond evt="begin" delay="0">
                                      <p:tn val="15"/>
                                    </p:cond>
                                  </p:endCondLst>
                                  <p:childTnLst>
                                    <p:set>
                                      <p:cBhvr>
                                        <p:cTn id="16" dur="1" fill="hold">
                                          <p:stCondLst>
                                            <p:cond delay="0"/>
                                          </p:stCondLst>
                                        </p:cTn>
                                        <p:tgtEl>
                                          <p:spTgt spid="9"/>
                                        </p:tgtEl>
                                        <p:attrNameLst>
                                          <p:attrName>style.visibility</p:attrName>
                                        </p:attrNameLst>
                                      </p:cBhvr>
                                      <p:to>
                                        <p:strVal val="visible"/>
                                      </p:to>
                                    </p:set>
                                    <p:animEffect transition="in" filter="fade">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nodePh="1">
                                  <p:stCondLst>
                                    <p:cond delay="0"/>
                                  </p:stCondLst>
                                  <p:endCondLst>
                                    <p:cond evt="begin" delay="0">
                                      <p:tn val="20"/>
                                    </p:cond>
                                  </p:end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3" descr="background.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5" name="Title 1"/>
          <p:cNvSpPr txBox="1">
            <a:spLocks/>
          </p:cNvSpPr>
          <p:nvPr/>
        </p:nvSpPr>
        <p:spPr>
          <a:xfrm>
            <a:off x="0" y="457200"/>
            <a:ext cx="9144000" cy="1295400"/>
          </a:xfrm>
          <a:prstGeom prst="rect">
            <a:avLst/>
          </a:prstGeom>
          <a:effectLst>
            <a:glow rad="139700">
              <a:schemeClr val="accent1">
                <a:satMod val="175000"/>
                <a:alpha val="40000"/>
              </a:schemeClr>
            </a:glow>
          </a:effectLst>
        </p:spPr>
        <p:txBody>
          <a:bodyPr>
            <a:normAutofit/>
          </a:bodyPr>
          <a:lstStyle/>
          <a:p>
            <a:pPr algn="ctr" fontAlgn="auto">
              <a:spcAft>
                <a:spcPts val="0"/>
              </a:spcAft>
              <a:defRPr/>
            </a:pPr>
            <a:r>
              <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News </a:t>
            </a:r>
            <a:r>
              <a:rPr lang="en-US" sz="54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Matters: You Decide</a:t>
            </a:r>
            <a:endParaRPr lang="en-US" sz="54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pic>
        <p:nvPicPr>
          <p:cNvPr id="11" name="Picture 10" descr="L01_003_MonkScribe.jpg"/>
          <p:cNvPicPr>
            <a:picLocks noChangeAspect="1"/>
          </p:cNvPicPr>
          <p:nvPr/>
        </p:nvPicPr>
        <p:blipFill>
          <a:blip r:embed="rId4" cstate="print"/>
          <a:stretch>
            <a:fillRect/>
          </a:stretch>
        </p:blipFill>
        <p:spPr bwMode="auto">
          <a:xfrm>
            <a:off x="3810000" y="1447802"/>
            <a:ext cx="1600200" cy="1474577"/>
          </a:xfrm>
          <a:prstGeom prst="rect">
            <a:avLst/>
          </a:prstGeom>
          <a:ln>
            <a:noFill/>
          </a:ln>
          <a:effectLst>
            <a:outerShdw blurRad="292100" dist="139700" dir="2700000" algn="tl" rotWithShape="0">
              <a:srgbClr val="333333">
                <a:alpha val="65000"/>
              </a:srgbClr>
            </a:outerShdw>
          </a:effectLst>
        </p:spPr>
      </p:pic>
      <p:sp>
        <p:nvSpPr>
          <p:cNvPr id="6" name="Title 1"/>
          <p:cNvSpPr txBox="1">
            <a:spLocks/>
          </p:cNvSpPr>
          <p:nvPr/>
        </p:nvSpPr>
        <p:spPr>
          <a:xfrm>
            <a:off x="0" y="2895600"/>
            <a:ext cx="9144000" cy="3962400"/>
          </a:xfrm>
          <a:prstGeom prst="rect">
            <a:avLst/>
          </a:prstGeom>
          <a:effectLst>
            <a:glow rad="139700">
              <a:schemeClr val="accent1">
                <a:satMod val="175000"/>
                <a:alpha val="40000"/>
              </a:schemeClr>
            </a:glow>
          </a:effectLst>
        </p:spPr>
        <p:txBody>
          <a:bodyPr>
            <a:noAutofit/>
          </a:bodyPr>
          <a:lstStyle/>
          <a:p>
            <a:pPr algn="ctr" fontAlgn="auto">
              <a:spcAft>
                <a:spcPts val="0"/>
              </a:spcAft>
              <a:defRPr/>
            </a:pPr>
            <a:r>
              <a:rPr lang="en-US" sz="35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Suggest a news story for a News Matters that illustrates a course point, or has relevance to student lives, and if we use your suggestion, </a:t>
            </a:r>
          </a:p>
          <a:p>
            <a:pPr algn="ctr" fontAlgn="auto">
              <a:spcAft>
                <a:spcPts val="0"/>
              </a:spcAft>
              <a:defRPr/>
            </a:pPr>
            <a:r>
              <a:rPr lang="en-US" sz="35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you get extra credit. </a:t>
            </a:r>
          </a:p>
          <a:p>
            <a:pPr algn="ctr" fontAlgn="auto">
              <a:spcAft>
                <a:spcPts val="0"/>
              </a:spcAft>
              <a:defRPr/>
            </a:pPr>
            <a:r>
              <a:rPr lang="en-US" sz="3500" b="1" spc="-150" dirty="0" smtClean="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rPr>
              <a:t>Send stories, with URLs, a short summary, to:</a:t>
            </a:r>
            <a:endParaRPr lang="en-US" sz="3500" b="1" spc="-150"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Franklin Gothic No.2" pitchFamily="34" charset="0"/>
              <a:ea typeface="+mj-ea"/>
              <a:cs typeface="+mj-cs"/>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26542</TotalTime>
  <Words>7342</Words>
  <Application>Microsoft Office PowerPoint</Application>
  <PresentationFormat>On-screen Show (4:3)</PresentationFormat>
  <Paragraphs>686</Paragraphs>
  <Slides>80</Slides>
  <Notes>80</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80</vt:i4>
      </vt:variant>
    </vt:vector>
  </HeadingPairs>
  <TitlesOfParts>
    <vt:vector size="87" baseType="lpstr">
      <vt:lpstr>Arial</vt:lpstr>
      <vt:lpstr>Franklin Gothic No.2</vt:lpstr>
      <vt:lpstr>Calibri</vt:lpstr>
      <vt:lpstr>Franklin Gothic Medium</vt:lpstr>
      <vt:lpstr>Franklin Gothic Book</vt:lpstr>
      <vt:lpstr>Wingdings</vt: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Freelance</dc:creator>
  <cp:lastModifiedBy>vfox</cp:lastModifiedBy>
  <cp:revision>428</cp:revision>
  <dcterms:created xsi:type="dcterms:W3CDTF">2010-09-08T21:15:09Z</dcterms:created>
  <dcterms:modified xsi:type="dcterms:W3CDTF">2010-09-17T15:50:25Z</dcterms:modified>
</cp:coreProperties>
</file>