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85.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notesSlides/notesSlide16.xml" ContentType="application/vnd.openxmlformats-officedocument.presentationml.notesSlide+xml"/>
  <Override PartName="/ppt/notesSlides/notesSlide34.xml" ContentType="application/vnd.openxmlformats-officedocument.presentationml.notesSlide+xml"/>
  <Override PartName="/ppt/notesSlides/notesSlide63.xml" ContentType="application/vnd.openxmlformats-officedocument.presentationml.notesSlide+xml"/>
  <Override PartName="/ppt/notesSlides/notesSlide81.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70.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notesSlides/notesSlide68.xml" ContentType="application/vnd.openxmlformats-officedocument.presentationml.notesSlide+xml"/>
  <Override PartName="/ppt/notesSlides/notesSlide79.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notesSlides/notesSlide86.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ppt/notesSlides/notesSlide71.xml" ContentType="application/vnd.openxmlformats-officedocument.presentationml.notesSlide+xml"/>
  <Override PartName="/ppt/notesSlides/notesSlide82.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89.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notesSlides/notesSlide69.xml" ContentType="application/vnd.openxmlformats-officedocument.presentationml.notesSlide+xml"/>
  <Override PartName="/ppt/notesSlides/notesSlide87.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notesSlides/notesSlide76.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Override PartName="/ppt/notesSlides/notesSlide83.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72.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notesSlides/notesSlide88.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notesSlides/notesSlide77.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Override PartName="/ppt/notesSlides/notesSlide84.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slides/slide20.xml" ContentType="application/vnd.openxmlformats-officedocument.presentationml.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80.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notesSlides/notesSlide89.xml" ContentType="application/vnd.openxmlformats-officedocument.presentationml.notesSlide+xml"/>
  <Override PartName="/ppt/slides/slide29.xml" ContentType="application/vnd.openxmlformats-officedocument.presentationml.slide+xml"/>
  <Override PartName="/ppt/slides/slide76.xml" ContentType="application/vnd.openxmlformats-officedocument.presentationml.slide+xml"/>
  <Override PartName="/ppt/notesSlides/notesSlide78.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notesSlides/notesSlide67.xml" ContentType="application/vnd.openxmlformats-officedocument.presentationml.notesSlide+xml"/>
  <Override PartName="/ppt/slides/slide43.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91"/>
  </p:notesMasterIdLst>
  <p:handoutMasterIdLst>
    <p:handoutMasterId r:id="rId92"/>
  </p:handoutMasterIdLst>
  <p:sldIdLst>
    <p:sldId id="616" r:id="rId2"/>
    <p:sldId id="617" r:id="rId3"/>
    <p:sldId id="614" r:id="rId4"/>
    <p:sldId id="615" r:id="rId5"/>
    <p:sldId id="576" r:id="rId6"/>
    <p:sldId id="607" r:id="rId7"/>
    <p:sldId id="606" r:id="rId8"/>
    <p:sldId id="584" r:id="rId9"/>
    <p:sldId id="526" r:id="rId10"/>
    <p:sldId id="408" r:id="rId11"/>
    <p:sldId id="470" r:id="rId12"/>
    <p:sldId id="578" r:id="rId13"/>
    <p:sldId id="595" r:id="rId14"/>
    <p:sldId id="536" r:id="rId15"/>
    <p:sldId id="492" r:id="rId16"/>
    <p:sldId id="261" r:id="rId17"/>
    <p:sldId id="481" r:id="rId18"/>
    <p:sldId id="548" r:id="rId19"/>
    <p:sldId id="491" r:id="rId20"/>
    <p:sldId id="378" r:id="rId21"/>
    <p:sldId id="580" r:id="rId22"/>
    <p:sldId id="502" r:id="rId23"/>
    <p:sldId id="423" r:id="rId24"/>
    <p:sldId id="587" r:id="rId25"/>
    <p:sldId id="605" r:id="rId26"/>
    <p:sldId id="504" r:id="rId27"/>
    <p:sldId id="478" r:id="rId28"/>
    <p:sldId id="531" r:id="rId29"/>
    <p:sldId id="301" r:id="rId30"/>
    <p:sldId id="597" r:id="rId31"/>
    <p:sldId id="600" r:id="rId32"/>
    <p:sldId id="328" r:id="rId33"/>
    <p:sldId id="273" r:id="rId34"/>
    <p:sldId id="354" r:id="rId35"/>
    <p:sldId id="598" r:id="rId36"/>
    <p:sldId id="589" r:id="rId37"/>
    <p:sldId id="543" r:id="rId38"/>
    <p:sldId id="271" r:id="rId39"/>
    <p:sldId id="461" r:id="rId40"/>
    <p:sldId id="592" r:id="rId41"/>
    <p:sldId id="591" r:id="rId42"/>
    <p:sldId id="588" r:id="rId43"/>
    <p:sldId id="612" r:id="rId44"/>
    <p:sldId id="613" r:id="rId45"/>
    <p:sldId id="590" r:id="rId46"/>
    <p:sldId id="477" r:id="rId47"/>
    <p:sldId id="505" r:id="rId48"/>
    <p:sldId id="397" r:id="rId49"/>
    <p:sldId id="380" r:id="rId50"/>
    <p:sldId id="372" r:id="rId51"/>
    <p:sldId id="286" r:id="rId52"/>
    <p:sldId id="506" r:id="rId53"/>
    <p:sldId id="287" r:id="rId54"/>
    <p:sldId id="389" r:id="rId55"/>
    <p:sldId id="518" r:id="rId56"/>
    <p:sldId id="513" r:id="rId57"/>
    <p:sldId id="379" r:id="rId58"/>
    <p:sldId id="365" r:id="rId59"/>
    <p:sldId id="332" r:id="rId60"/>
    <p:sldId id="544" r:id="rId61"/>
    <p:sldId id="610" r:id="rId62"/>
    <p:sldId id="339" r:id="rId63"/>
    <p:sldId id="490" r:id="rId64"/>
    <p:sldId id="475" r:id="rId65"/>
    <p:sldId id="376" r:id="rId66"/>
    <p:sldId id="347" r:id="rId67"/>
    <p:sldId id="546" r:id="rId68"/>
    <p:sldId id="569" r:id="rId69"/>
    <p:sldId id="545" r:id="rId70"/>
    <p:sldId id="549" r:id="rId71"/>
    <p:sldId id="540" r:id="rId72"/>
    <p:sldId id="538" r:id="rId73"/>
    <p:sldId id="586" r:id="rId74"/>
    <p:sldId id="603" r:id="rId75"/>
    <p:sldId id="604" r:id="rId76"/>
    <p:sldId id="547" r:id="rId77"/>
    <p:sldId id="577" r:id="rId78"/>
    <p:sldId id="521" r:id="rId79"/>
    <p:sldId id="449" r:id="rId80"/>
    <p:sldId id="539" r:id="rId81"/>
    <p:sldId id="542" r:id="rId82"/>
    <p:sldId id="599" r:id="rId83"/>
    <p:sldId id="596" r:id="rId84"/>
    <p:sldId id="601" r:id="rId85"/>
    <p:sldId id="602" r:id="rId86"/>
    <p:sldId id="608" r:id="rId87"/>
    <p:sldId id="609" r:id="rId88"/>
    <p:sldId id="611" r:id="rId89"/>
    <p:sldId id="571" r:id="rId90"/>
  </p:sldIdLst>
  <p:sldSz cx="9144000" cy="6858000" type="screen4x3"/>
  <p:notesSz cx="6954838" cy="9309100"/>
  <p:embeddedFontLst>
    <p:embeddedFont>
      <p:font typeface="Franklin Gothic Book" charset="0"/>
      <p:regular r:id="rId93"/>
      <p:italic r:id="rId94"/>
    </p:embeddedFont>
    <p:embeddedFont>
      <p:font typeface="Franklin Gothic Medium" pitchFamily="34" charset="0"/>
      <p:regular r:id="rId95"/>
      <p:italic r:id="rId96"/>
    </p:embeddedFont>
    <p:embeddedFont>
      <p:font typeface="Franklin Gothic Demi" charset="0"/>
      <p:regular r:id="rId97"/>
      <p:italic r:id="rId98"/>
    </p:embeddedFont>
    <p:embeddedFont>
      <p:font typeface="Calibri" pitchFamily="34" charset="0"/>
      <p:regular r:id="rId99"/>
      <p:bold r:id="rId100"/>
      <p:italic r:id="rId101"/>
      <p:boldItalic r:id="rId102"/>
    </p:embeddedFont>
    <p:embeddedFont>
      <p:font typeface="Old English Text MT" pitchFamily="66" charset="0"/>
      <p:regular r:id="rId103"/>
    </p:embeddedFont>
  </p:embeddedFont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230" autoAdjust="0"/>
    <p:restoredTop sz="63940" autoAdjust="0"/>
  </p:normalViewPr>
  <p:slideViewPr>
    <p:cSldViewPr>
      <p:cViewPr varScale="1">
        <p:scale>
          <a:sx n="42" d="100"/>
          <a:sy n="42" d="100"/>
        </p:scale>
        <p:origin x="-1771" y="-96"/>
      </p:cViewPr>
      <p:guideLst>
        <p:guide orient="horz" pos="2160"/>
        <p:guide pos="2880"/>
      </p:guideLst>
    </p:cSldViewPr>
  </p:slideViewPr>
  <p:outlineViewPr>
    <p:cViewPr>
      <p:scale>
        <a:sx n="33" d="100"/>
        <a:sy n="33" d="100"/>
      </p:scale>
      <p:origin x="0" y="1182"/>
    </p:cViewPr>
  </p:outlineViewPr>
  <p:notesTextViewPr>
    <p:cViewPr>
      <p:scale>
        <a:sx n="100" d="100"/>
        <a:sy n="100" d="100"/>
      </p:scale>
      <p:origin x="0" y="0"/>
    </p:cViewPr>
  </p:notesTextViewPr>
  <p:sorterViewPr>
    <p:cViewPr varScale="1">
      <p:scale>
        <a:sx n="1" d="1"/>
        <a:sy n="1" d="1"/>
      </p:scale>
      <p:origin x="0" y="0"/>
    </p:cViewPr>
  </p:sorterViewPr>
  <p:notesViewPr>
    <p:cSldViewPr>
      <p:cViewPr>
        <p:scale>
          <a:sx n="52" d="100"/>
          <a:sy n="52" d="100"/>
        </p:scale>
        <p:origin x="-2275" y="-53"/>
      </p:cViewPr>
      <p:guideLst>
        <p:guide orient="horz" pos="2931"/>
        <p:guide pos="2191"/>
      </p:guideLst>
    </p:cSldViewPr>
  </p:notes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tableStyles" Target="tableStyles.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font" Target="fonts/font10.fntdata"/><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font" Target="fonts/font3.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font" Target="fonts/font8.fntdata"/><Relationship Id="rId105"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font" Target="fonts/font1.fntdata"/><Relationship Id="rId98" Type="http://schemas.openxmlformats.org/officeDocument/2006/relationships/font" Target="fonts/font6.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font" Target="fonts/font11.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notesMaster" Target="notesMasters/notesMaster1.xml"/><Relationship Id="rId96"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font" Target="fonts/font2.fntdata"/><Relationship Id="rId99" Type="http://schemas.openxmlformats.org/officeDocument/2006/relationships/font" Target="fonts/font7.fntdata"/><Relationship Id="rId101" Type="http://schemas.openxmlformats.org/officeDocument/2006/relationships/font" Target="fonts/font9.fntdata"/><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font" Target="fonts/font5.fntdata"/><Relationship Id="rId10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1"/>
            <a:ext cx="3013763" cy="465455"/>
          </a:xfrm>
          <a:prstGeom prst="rect">
            <a:avLst/>
          </a:prstGeom>
        </p:spPr>
        <p:txBody>
          <a:bodyPr vert="horz" lIns="92915" tIns="46457" rIns="92915" bIns="46457" rtlCol="0"/>
          <a:lstStyle>
            <a:lvl1pPr algn="l">
              <a:defRPr sz="1200"/>
            </a:lvl1pPr>
          </a:lstStyle>
          <a:p>
            <a:endParaRPr lang="en-US"/>
          </a:p>
        </p:txBody>
      </p:sp>
      <p:sp>
        <p:nvSpPr>
          <p:cNvPr id="3" name="Date Placeholder 2"/>
          <p:cNvSpPr>
            <a:spLocks noGrp="1"/>
          </p:cNvSpPr>
          <p:nvPr>
            <p:ph type="dt" sz="quarter" idx="1"/>
          </p:nvPr>
        </p:nvSpPr>
        <p:spPr>
          <a:xfrm>
            <a:off x="3939468" y="1"/>
            <a:ext cx="3013763" cy="465455"/>
          </a:xfrm>
          <a:prstGeom prst="rect">
            <a:avLst/>
          </a:prstGeom>
        </p:spPr>
        <p:txBody>
          <a:bodyPr vert="horz" lIns="92915" tIns="46457" rIns="92915" bIns="46457" rtlCol="0"/>
          <a:lstStyle>
            <a:lvl1pPr algn="r">
              <a:defRPr sz="1200"/>
            </a:lvl1pPr>
          </a:lstStyle>
          <a:p>
            <a:fld id="{B2749C98-58BA-4CE7-AF77-47DBB80EA8A9}" type="datetimeFigureOut">
              <a:rPr lang="en-US" smtClean="0"/>
              <a:pPr/>
              <a:t>7/20/2012</a:t>
            </a:fld>
            <a:endParaRPr lang="en-US"/>
          </a:p>
        </p:txBody>
      </p:sp>
      <p:sp>
        <p:nvSpPr>
          <p:cNvPr id="4" name="Footer Placeholder 3"/>
          <p:cNvSpPr>
            <a:spLocks noGrp="1"/>
          </p:cNvSpPr>
          <p:nvPr>
            <p:ph type="ftr" sz="quarter" idx="2"/>
          </p:nvPr>
        </p:nvSpPr>
        <p:spPr>
          <a:xfrm>
            <a:off x="2" y="8842032"/>
            <a:ext cx="3013763" cy="465455"/>
          </a:xfrm>
          <a:prstGeom prst="rect">
            <a:avLst/>
          </a:prstGeom>
        </p:spPr>
        <p:txBody>
          <a:bodyPr vert="horz" lIns="92915" tIns="46457" rIns="92915" bIns="46457" rtlCol="0" anchor="b"/>
          <a:lstStyle>
            <a:lvl1pPr algn="l">
              <a:defRPr sz="1200"/>
            </a:lvl1pPr>
          </a:lstStyle>
          <a:p>
            <a:endParaRPr lang="en-US"/>
          </a:p>
        </p:txBody>
      </p:sp>
      <p:sp>
        <p:nvSpPr>
          <p:cNvPr id="5" name="Slide Number Placeholder 4"/>
          <p:cNvSpPr>
            <a:spLocks noGrp="1"/>
          </p:cNvSpPr>
          <p:nvPr>
            <p:ph type="sldNum" sz="quarter" idx="3"/>
          </p:nvPr>
        </p:nvSpPr>
        <p:spPr>
          <a:xfrm>
            <a:off x="3939468" y="8842032"/>
            <a:ext cx="3013763" cy="465455"/>
          </a:xfrm>
          <a:prstGeom prst="rect">
            <a:avLst/>
          </a:prstGeom>
        </p:spPr>
        <p:txBody>
          <a:bodyPr vert="horz" lIns="92915" tIns="46457" rIns="92915" bIns="46457" rtlCol="0" anchor="b"/>
          <a:lstStyle>
            <a:lvl1pPr algn="r">
              <a:defRPr sz="1200"/>
            </a:lvl1pPr>
          </a:lstStyle>
          <a:p>
            <a:fld id="{582A5271-65B9-4C7F-8DEC-F3ED8B8F8393}"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1"/>
            <a:ext cx="3013763" cy="465455"/>
          </a:xfrm>
          <a:prstGeom prst="rect">
            <a:avLst/>
          </a:prstGeom>
        </p:spPr>
        <p:txBody>
          <a:bodyPr vert="horz" lIns="92915" tIns="46457" rIns="92915" bIns="46457"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939468" y="1"/>
            <a:ext cx="3013763" cy="465455"/>
          </a:xfrm>
          <a:prstGeom prst="rect">
            <a:avLst/>
          </a:prstGeom>
        </p:spPr>
        <p:txBody>
          <a:bodyPr vert="horz" lIns="92915" tIns="46457" rIns="92915" bIns="46457" rtlCol="0"/>
          <a:lstStyle>
            <a:lvl1pPr algn="r" fontAlgn="auto">
              <a:spcBef>
                <a:spcPts val="0"/>
              </a:spcBef>
              <a:spcAft>
                <a:spcPts val="0"/>
              </a:spcAft>
              <a:defRPr sz="1200">
                <a:latin typeface="+mn-lt"/>
              </a:defRPr>
            </a:lvl1pPr>
          </a:lstStyle>
          <a:p>
            <a:pPr>
              <a:defRPr/>
            </a:pPr>
            <a:fld id="{5464F8B3-CEB3-40D5-843D-E566C2D82C22}" type="datetimeFigureOut">
              <a:rPr lang="en-US"/>
              <a:pPr>
                <a:defRPr/>
              </a:pPr>
              <a:t>7/20/2012</a:t>
            </a:fld>
            <a:endParaRPr lang="en-US"/>
          </a:p>
        </p:txBody>
      </p:sp>
      <p:sp>
        <p:nvSpPr>
          <p:cNvPr id="4" name="Slide Image Placeholder 3"/>
          <p:cNvSpPr>
            <a:spLocks noGrp="1" noRot="1" noChangeAspect="1"/>
          </p:cNvSpPr>
          <p:nvPr>
            <p:ph type="sldImg" idx="2"/>
          </p:nvPr>
        </p:nvSpPr>
        <p:spPr>
          <a:xfrm>
            <a:off x="1149350" y="698500"/>
            <a:ext cx="4656138" cy="3492500"/>
          </a:xfrm>
          <a:prstGeom prst="rect">
            <a:avLst/>
          </a:prstGeom>
          <a:noFill/>
          <a:ln w="12700">
            <a:solidFill>
              <a:prstClr val="black"/>
            </a:solidFill>
          </a:ln>
        </p:spPr>
        <p:txBody>
          <a:bodyPr vert="horz" lIns="92915" tIns="46457" rIns="92915" bIns="46457" rtlCol="0" anchor="ctr"/>
          <a:lstStyle/>
          <a:p>
            <a:pPr lvl="0"/>
            <a:endParaRPr lang="en-US" noProof="0"/>
          </a:p>
        </p:txBody>
      </p:sp>
      <p:sp>
        <p:nvSpPr>
          <p:cNvPr id="5" name="Notes Placeholder 4"/>
          <p:cNvSpPr>
            <a:spLocks noGrp="1"/>
          </p:cNvSpPr>
          <p:nvPr>
            <p:ph type="body" sz="quarter" idx="3"/>
          </p:nvPr>
        </p:nvSpPr>
        <p:spPr>
          <a:xfrm>
            <a:off x="695485" y="4421824"/>
            <a:ext cx="5563870" cy="4189095"/>
          </a:xfrm>
          <a:prstGeom prst="rect">
            <a:avLst/>
          </a:prstGeom>
        </p:spPr>
        <p:txBody>
          <a:bodyPr vert="horz" lIns="92915" tIns="46457" rIns="92915" bIns="46457"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2" y="8842032"/>
            <a:ext cx="3013763" cy="465455"/>
          </a:xfrm>
          <a:prstGeom prst="rect">
            <a:avLst/>
          </a:prstGeom>
        </p:spPr>
        <p:txBody>
          <a:bodyPr vert="horz" lIns="92915" tIns="46457" rIns="92915" bIns="46457"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939468" y="8842032"/>
            <a:ext cx="3013763" cy="465455"/>
          </a:xfrm>
          <a:prstGeom prst="rect">
            <a:avLst/>
          </a:prstGeom>
        </p:spPr>
        <p:txBody>
          <a:bodyPr vert="horz" lIns="92915" tIns="46457" rIns="92915" bIns="46457" rtlCol="0" anchor="b"/>
          <a:lstStyle>
            <a:lvl1pPr algn="r" fontAlgn="auto">
              <a:spcBef>
                <a:spcPts val="0"/>
              </a:spcBef>
              <a:spcAft>
                <a:spcPts val="0"/>
              </a:spcAft>
              <a:defRPr sz="1200">
                <a:latin typeface="+mn-lt"/>
              </a:defRPr>
            </a:lvl1pPr>
          </a:lstStyle>
          <a:p>
            <a:pPr>
              <a:defRPr/>
            </a:pPr>
            <a:fld id="{5537E9BA-A4DD-4417-AA4E-0561A4BF346A}"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3" Type="http://schemas.openxmlformats.org/officeDocument/2006/relationships/hyperlink" Target="http://www.reuters.com/finance/futures" TargetMode="External"/><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3" Type="http://schemas.openxmlformats.org/officeDocument/2006/relationships/hyperlink" Target="http://latimesblogs.latimes.com/nationnow/2012/01/homeless-long-island-whiz-kid-gets-ticket-to-obamas-state-of-the-union.html" TargetMode="External"/><Relationship Id="rId2" Type="http://schemas.openxmlformats.org/officeDocument/2006/relationships/slide" Target="../slides/slide42.xml"/><Relationship Id="rId1" Type="http://schemas.openxmlformats.org/officeDocument/2006/relationships/notesMaster" Target="../notesMasters/notesMaster1.xml"/><Relationship Id="rId5" Type="http://schemas.openxmlformats.org/officeDocument/2006/relationships/hyperlink" Target="http://www.myfoxny.com/dpp/news/homeless-teen-finalist-in-intel-scien" TargetMode="External"/><Relationship Id="rId4" Type="http://schemas.openxmlformats.org/officeDocument/2006/relationships/hyperlink" Target="http://www.washingtonpost.com/local/education/homeless-ny-science-whiz-to-receive-50k-college-scholarship-on-ellen-degeneres-tv-show/2012/01/19/gIQAgokYAQ_story.html" TargetMode="Externa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3" Type="http://schemas.openxmlformats.org/officeDocument/2006/relationships/hyperlink" Target="http://www.cpj.org/reports/2010/09/silence-or-death-in-mexicos-press.php" TargetMode="External"/><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3" Type="http://schemas.openxmlformats.org/officeDocument/2006/relationships/hyperlink" Target="http://youtu.be/sTBbQGmoZ7I" TargetMode="External"/><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3" Type="http://schemas.openxmlformats.org/officeDocument/2006/relationships/hyperlink" Target="http://topics.nytimes.com/top/reference/timestopics/people/g/christina_green/index.html" TargetMode="External"/><Relationship Id="rId2" Type="http://schemas.openxmlformats.org/officeDocument/2006/relationships/slide" Target="../slides/slide86.xml"/><Relationship Id="rId1" Type="http://schemas.openxmlformats.org/officeDocument/2006/relationships/notesMaster" Target="../notesMasters/notesMaster1.xml"/><Relationship Id="rId4" Type="http://schemas.openxmlformats.org/officeDocument/2006/relationships/hyperlink" Target="http://topics.nytimes.com/top/reference/timestopics/people/g/gabrielle_giffords/index.html?inline=nyt-per" TargetMode="Externa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286CF956-F8D9-4EAA-BC52-A944EFE4F2A6}" type="slidenum">
              <a:rPr lang="en-US" smtClean="0"/>
              <a:pPr>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54013" y="158750"/>
            <a:ext cx="2327275" cy="1746250"/>
          </a:xfrm>
        </p:spPr>
      </p:sp>
      <p:sp>
        <p:nvSpPr>
          <p:cNvPr id="3" name="Notes Placeholder 2"/>
          <p:cNvSpPr>
            <a:spLocks noGrp="1"/>
          </p:cNvSpPr>
          <p:nvPr>
            <p:ph type="body" idx="1"/>
          </p:nvPr>
        </p:nvSpPr>
        <p:spPr>
          <a:xfrm>
            <a:off x="200819" y="1987550"/>
            <a:ext cx="6324600" cy="7010400"/>
          </a:xfrm>
        </p:spPr>
        <p:txBody>
          <a:bodyPr>
            <a:normAutofit/>
          </a:bodyPr>
          <a:lstStyle/>
          <a:p>
            <a:r>
              <a:rPr lang="en-US" sz="3200" dirty="0" smtClean="0"/>
              <a:t>Change your homepage and read the news daily. The news is your third “textbook.”</a:t>
            </a:r>
          </a:p>
          <a:p>
            <a:r>
              <a:rPr lang="en-US" sz="3200" dirty="0" smtClean="0"/>
              <a:t>Weekly News Quizzes begin next week and your recitation instructor will tell you how to participate in recitation.</a:t>
            </a:r>
          </a:p>
          <a:p>
            <a:endParaRPr lang="en-US" sz="3200" dirty="0" smtClean="0"/>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8500"/>
            <a:ext cx="4656138" cy="3492500"/>
          </a:xfrm>
        </p:spPr>
      </p:sp>
      <p:sp>
        <p:nvSpPr>
          <p:cNvPr id="3" name="Notes Placeholder 2"/>
          <p:cNvSpPr>
            <a:spLocks noGrp="1"/>
          </p:cNvSpPr>
          <p:nvPr>
            <p:ph type="body" idx="1"/>
          </p:nvPr>
        </p:nvSpPr>
        <p:spPr/>
        <p:txBody>
          <a:bodyPr>
            <a:normAutofit/>
          </a:bodyPr>
          <a:lstStyle/>
          <a:p>
            <a:r>
              <a:rPr lang="en-US" sz="2400" dirty="0" smtClean="0"/>
              <a:t>A quick review of attendance policies and etiquette</a:t>
            </a:r>
          </a:p>
          <a:p>
            <a:r>
              <a:rPr lang="en-US" sz="2400" dirty="0" smtClean="0"/>
              <a:t>Reminder: Check Blackboard daily</a:t>
            </a:r>
          </a:p>
          <a:p>
            <a:endParaRPr lang="en-US" sz="2400" dirty="0" smtClean="0"/>
          </a:p>
        </p:txBody>
      </p:sp>
      <p:sp>
        <p:nvSpPr>
          <p:cNvPr id="4" name="Slide Number Placeholder 3"/>
          <p:cNvSpPr>
            <a:spLocks noGrp="1"/>
          </p:cNvSpPr>
          <p:nvPr>
            <p:ph type="sldNum" sz="quarter" idx="10"/>
          </p:nvPr>
        </p:nvSpPr>
        <p:spPr/>
        <p:txBody>
          <a:bodyPr/>
          <a:lstStyle/>
          <a:p>
            <a:pPr>
              <a:defRPr/>
            </a:pPr>
            <a:fld id="{286CF956-F8D9-4EAA-BC52-A944EFE4F2A6}" type="slidenum">
              <a:rPr lang="en-US" smtClean="0"/>
              <a:pPr>
                <a:defRPr/>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77813" y="234949"/>
            <a:ext cx="3809206" cy="2856905"/>
          </a:xfrm>
        </p:spPr>
      </p:sp>
      <p:sp>
        <p:nvSpPr>
          <p:cNvPr id="3" name="Notes Placeholder 2"/>
          <p:cNvSpPr>
            <a:spLocks noGrp="1"/>
          </p:cNvSpPr>
          <p:nvPr>
            <p:ph type="body" idx="1"/>
          </p:nvPr>
        </p:nvSpPr>
        <p:spPr>
          <a:xfrm>
            <a:off x="277019" y="3435350"/>
            <a:ext cx="6400800" cy="5562600"/>
          </a:xfrm>
        </p:spPr>
        <p:txBody>
          <a:bodyPr>
            <a:normAutofit/>
          </a:bodyPr>
          <a:lstStyle/>
          <a:p>
            <a:r>
              <a:rPr lang="en-US" sz="1600" kern="1200" dirty="0" smtClean="0">
                <a:solidFill>
                  <a:schemeClr val="tx1"/>
                </a:solidFill>
                <a:latin typeface="+mn-lt"/>
                <a:ea typeface="+mn-ea"/>
                <a:cs typeface="+mn-cs"/>
              </a:rPr>
              <a:t>Every</a:t>
            </a:r>
            <a:r>
              <a:rPr lang="en-US" sz="1600" kern="1200" baseline="0" dirty="0" smtClean="0">
                <a:solidFill>
                  <a:schemeClr val="tx1"/>
                </a:solidFill>
                <a:latin typeface="+mn-lt"/>
                <a:ea typeface="+mn-ea"/>
                <a:cs typeface="+mn-cs"/>
              </a:rPr>
              <a:t> semester, News Literacy students are invited to earn extra credit by attending the School of Journalism’s public lecture series featuring top journalists from around the world. Past visitors have included Watergate investigator Bob Woodward, CNN’s Soledad O’Brien, and photojournalists and reporters who have worked in every hotspot around the world.</a:t>
            </a:r>
          </a:p>
          <a:p>
            <a:r>
              <a:rPr lang="en-US" sz="1600" kern="1200" baseline="0" dirty="0" smtClean="0">
                <a:solidFill>
                  <a:schemeClr val="tx1"/>
                </a:solidFill>
                <a:latin typeface="+mn-lt"/>
                <a:ea typeface="+mn-ea"/>
                <a:cs typeface="+mn-cs"/>
              </a:rPr>
              <a:t>Students are required to prove attendance at the event to earn extra credit. We’ll explain that later this week.</a:t>
            </a:r>
          </a:p>
          <a:p>
            <a:r>
              <a:rPr lang="en-US" sz="1600" kern="1200" baseline="0" dirty="0" smtClean="0">
                <a:solidFill>
                  <a:schemeClr val="tx1"/>
                </a:solidFill>
                <a:latin typeface="+mn-lt"/>
                <a:ea typeface="+mn-ea"/>
                <a:cs typeface="+mn-cs"/>
              </a:rPr>
              <a:t>In student evaluations of News Literacy, the “My Life As” events are often described as one of the best and most unique parts of the course.</a:t>
            </a:r>
          </a:p>
          <a:p>
            <a:r>
              <a:rPr lang="en-US" sz="1600" b="0" i="0" u="none" strike="noStrike" kern="1200" dirty="0" err="1" smtClean="0">
                <a:solidFill>
                  <a:schemeClr val="tx1"/>
                </a:solidFill>
                <a:latin typeface="+mn-lt"/>
                <a:ea typeface="+mn-ea"/>
                <a:cs typeface="+mn-cs"/>
              </a:rPr>
              <a:t>Ilana</a:t>
            </a:r>
            <a:r>
              <a:rPr lang="en-US" sz="1600" b="0" i="0" u="none" strike="noStrike" kern="1200" dirty="0" smtClean="0">
                <a:solidFill>
                  <a:schemeClr val="tx1"/>
                </a:solidFill>
                <a:latin typeface="+mn-lt"/>
                <a:ea typeface="+mn-ea"/>
                <a:cs typeface="+mn-cs"/>
              </a:rPr>
              <a:t> </a:t>
            </a:r>
            <a:r>
              <a:rPr lang="en-US" sz="1600" b="0" i="0" u="none" strike="noStrike" kern="1200" dirty="0" err="1" smtClean="0">
                <a:solidFill>
                  <a:schemeClr val="tx1"/>
                </a:solidFill>
                <a:latin typeface="+mn-lt"/>
                <a:ea typeface="+mn-ea"/>
                <a:cs typeface="+mn-cs"/>
              </a:rPr>
              <a:t>Ozernoy</a:t>
            </a:r>
            <a:r>
              <a:rPr lang="en-US" sz="1600" b="0" i="0" u="none" strike="noStrike" kern="1200" dirty="0" smtClean="0">
                <a:solidFill>
                  <a:schemeClr val="tx1"/>
                </a:solidFill>
                <a:latin typeface="+mn-lt"/>
                <a:ea typeface="+mn-ea"/>
                <a:cs typeface="+mn-cs"/>
              </a:rPr>
              <a:t> took up reporting in 2001, when she returned to Moscow fifteen years after her family fled Russia as political refugees. </a:t>
            </a:r>
          </a:p>
          <a:p>
            <a:r>
              <a:rPr lang="en-US" sz="1600" b="0" i="0" u="none" strike="noStrike" kern="1200" dirty="0" smtClean="0">
                <a:solidFill>
                  <a:schemeClr val="tx1"/>
                </a:solidFill>
                <a:latin typeface="+mn-lt"/>
                <a:ea typeface="+mn-ea"/>
                <a:cs typeface="+mn-cs"/>
              </a:rPr>
              <a:t>Weeks after 9/11, she traveled to the Afghan outback to cover the U.S.-led battle against the Taliban. She followed the Northern Alliance as the rebel army pushed towards Kabul, writing for </a:t>
            </a:r>
            <a:r>
              <a:rPr lang="en-US" sz="1600" b="0" i="1" u="none" strike="noStrike" kern="1200" dirty="0" smtClean="0">
                <a:solidFill>
                  <a:schemeClr val="tx1"/>
                </a:solidFill>
                <a:latin typeface="+mn-lt"/>
                <a:ea typeface="+mn-ea"/>
                <a:cs typeface="+mn-cs"/>
              </a:rPr>
              <a:t>The Boston Globe</a:t>
            </a:r>
            <a:r>
              <a:rPr lang="en-US" sz="1600" b="0" i="0" u="none" strike="noStrike" kern="1200" dirty="0" smtClean="0">
                <a:solidFill>
                  <a:schemeClr val="tx1"/>
                </a:solidFill>
                <a:latin typeface="+mn-lt"/>
                <a:ea typeface="+mn-ea"/>
                <a:cs typeface="+mn-cs"/>
              </a:rPr>
              <a:t> and </a:t>
            </a:r>
            <a:r>
              <a:rPr lang="en-US" sz="1600" b="0" i="1" u="none" strike="noStrike" kern="1200" dirty="0" smtClean="0">
                <a:solidFill>
                  <a:schemeClr val="tx1"/>
                </a:solidFill>
                <a:latin typeface="+mn-lt"/>
                <a:ea typeface="+mn-ea"/>
                <a:cs typeface="+mn-cs"/>
              </a:rPr>
              <a:t>U.S. News &amp; World Report.</a:t>
            </a:r>
            <a:endParaRPr lang="en-US" sz="1600" b="0" i="0" u="none" strike="noStrike" kern="1200" dirty="0" smtClean="0">
              <a:solidFill>
                <a:schemeClr val="tx1"/>
              </a:solidFill>
              <a:latin typeface="+mn-lt"/>
              <a:ea typeface="+mn-ea"/>
              <a:cs typeface="+mn-cs"/>
            </a:endParaRPr>
          </a:p>
          <a:p>
            <a:r>
              <a:rPr lang="en-US" sz="1600" b="0" i="0" u="none" strike="noStrike" kern="1200" dirty="0" smtClean="0">
                <a:solidFill>
                  <a:schemeClr val="tx1"/>
                </a:solidFill>
                <a:latin typeface="+mn-lt"/>
                <a:ea typeface="+mn-ea"/>
                <a:cs typeface="+mn-cs"/>
              </a:rPr>
              <a:t>In 2002, </a:t>
            </a:r>
            <a:r>
              <a:rPr lang="en-US" sz="1600" b="0" i="0" u="none" strike="noStrike" kern="1200" dirty="0" err="1" smtClean="0">
                <a:solidFill>
                  <a:schemeClr val="tx1"/>
                </a:solidFill>
                <a:latin typeface="+mn-lt"/>
                <a:ea typeface="+mn-ea"/>
                <a:cs typeface="+mn-cs"/>
              </a:rPr>
              <a:t>Ozernoy</a:t>
            </a:r>
            <a:r>
              <a:rPr lang="en-US" sz="1600" b="0" i="0" u="none" strike="noStrike" kern="1200" dirty="0" smtClean="0">
                <a:solidFill>
                  <a:schemeClr val="tx1"/>
                </a:solidFill>
                <a:latin typeface="+mn-lt"/>
                <a:ea typeface="+mn-ea"/>
                <a:cs typeface="+mn-cs"/>
              </a:rPr>
              <a:t> traveled to the Uganda-Sudan border to write about the child soldiers of the Lord’s Resistance Army. In 2003, she covered the invasion of Iraq for </a:t>
            </a:r>
            <a:r>
              <a:rPr lang="en-US" sz="1600" b="0" i="1" u="none" strike="noStrike" kern="1200" dirty="0" smtClean="0">
                <a:solidFill>
                  <a:schemeClr val="tx1"/>
                </a:solidFill>
                <a:latin typeface="+mn-lt"/>
                <a:ea typeface="+mn-ea"/>
                <a:cs typeface="+mn-cs"/>
              </a:rPr>
              <a:t>U.S. News &amp; World Report,</a:t>
            </a:r>
            <a:r>
              <a:rPr lang="en-US" sz="1600" b="0" i="0" u="none" strike="noStrike" kern="1200" dirty="0" smtClean="0">
                <a:solidFill>
                  <a:schemeClr val="tx1"/>
                </a:solidFill>
                <a:latin typeface="+mn-lt"/>
                <a:ea typeface="+mn-ea"/>
                <a:cs typeface="+mn-cs"/>
              </a:rPr>
              <a:t> and established and ran the magazine’s Baghdad bureau until February of 2005.</a:t>
            </a:r>
          </a:p>
          <a:p>
            <a:endParaRPr lang="en-US" sz="24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77813" y="234950"/>
            <a:ext cx="2209800" cy="1657350"/>
          </a:xfrm>
        </p:spPr>
      </p:sp>
      <p:sp>
        <p:nvSpPr>
          <p:cNvPr id="3" name="Notes Placeholder 2"/>
          <p:cNvSpPr>
            <a:spLocks noGrp="1"/>
          </p:cNvSpPr>
          <p:nvPr>
            <p:ph type="body" idx="1"/>
          </p:nvPr>
        </p:nvSpPr>
        <p:spPr>
          <a:xfrm>
            <a:off x="277019" y="2063750"/>
            <a:ext cx="6400800" cy="6934200"/>
          </a:xfrm>
        </p:spPr>
        <p:txBody>
          <a:bodyPr>
            <a:normAutofit/>
          </a:bodyPr>
          <a:lstStyle/>
          <a:p>
            <a:r>
              <a:rPr lang="en-US" sz="2200" dirty="0" smtClean="0"/>
              <a:t>One of the top-rated documentaries</a:t>
            </a:r>
            <a:r>
              <a:rPr lang="en-US" sz="2200" baseline="0" dirty="0" smtClean="0"/>
              <a:t> of 2011 was </a:t>
            </a:r>
            <a:r>
              <a:rPr lang="en-US" sz="2200" i="1" baseline="0" dirty="0" smtClean="0"/>
              <a:t>“Page One: Inside the New York Times and the Future of Journalism.”</a:t>
            </a:r>
          </a:p>
          <a:p>
            <a:pPr fontAlgn="base"/>
            <a:r>
              <a:rPr lang="en-US" sz="2200" b="0" i="0" kern="1200" dirty="0" smtClean="0">
                <a:solidFill>
                  <a:schemeClr val="tx1"/>
                </a:solidFill>
                <a:latin typeface="+mn-lt"/>
                <a:ea typeface="+mn-ea"/>
                <a:cs typeface="+mn-cs"/>
              </a:rPr>
              <a:t>Carr, a former cocaine addict whose long, strange trip from rock bottom to a post at the </a:t>
            </a:r>
            <a:r>
              <a:rPr lang="en-US" sz="2200" b="0" i="1" kern="1200" dirty="0" smtClean="0">
                <a:solidFill>
                  <a:schemeClr val="tx1"/>
                </a:solidFill>
                <a:latin typeface="+mn-lt"/>
                <a:ea typeface="+mn-ea"/>
                <a:cs typeface="+mn-cs"/>
              </a:rPr>
              <a:t>Times </a:t>
            </a:r>
            <a:r>
              <a:rPr lang="en-US" sz="2200" b="0" i="0" kern="1200" baseline="0" dirty="0" smtClean="0">
                <a:solidFill>
                  <a:schemeClr val="tx1"/>
                </a:solidFill>
                <a:latin typeface="+mn-lt"/>
                <a:ea typeface="+mn-ea"/>
                <a:cs typeface="+mn-cs"/>
              </a:rPr>
              <a:t> is worthy of its own documentary </a:t>
            </a:r>
            <a:r>
              <a:rPr lang="en-US" sz="2200" b="0" i="0" kern="1200" dirty="0" smtClean="0">
                <a:solidFill>
                  <a:schemeClr val="tx1"/>
                </a:solidFill>
                <a:latin typeface="+mn-lt"/>
                <a:ea typeface="+mn-ea"/>
                <a:cs typeface="+mn-cs"/>
              </a:rPr>
              <a:t>is described by</a:t>
            </a:r>
            <a:r>
              <a:rPr lang="en-US" sz="2200" b="0" i="0" kern="1200" baseline="0" dirty="0" smtClean="0">
                <a:solidFill>
                  <a:schemeClr val="tx1"/>
                </a:solidFill>
                <a:latin typeface="+mn-lt"/>
                <a:ea typeface="+mn-ea"/>
                <a:cs typeface="+mn-cs"/>
              </a:rPr>
              <a:t> critics as the star of the documentary: </a:t>
            </a:r>
            <a:r>
              <a:rPr lang="en-US" sz="2200" b="0" i="1" kern="1200" baseline="0" dirty="0" smtClean="0">
                <a:solidFill>
                  <a:schemeClr val="tx1"/>
                </a:solidFill>
                <a:latin typeface="+mn-lt"/>
                <a:ea typeface="+mn-ea"/>
                <a:cs typeface="+mn-cs"/>
              </a:rPr>
              <a:t>“</a:t>
            </a:r>
            <a:r>
              <a:rPr lang="en-US" sz="2200" b="0" i="1" kern="1200" dirty="0" smtClean="0">
                <a:solidFill>
                  <a:schemeClr val="tx1"/>
                </a:solidFill>
                <a:latin typeface="+mn-lt"/>
                <a:ea typeface="+mn-ea"/>
                <a:cs typeface="+mn-cs"/>
              </a:rPr>
              <a:t>the colorful, foulmouthed truth-teller amid his more strait-laced colleagues… Carr has an air of wise, almost shamanistic detachment that makes him seem above the daily fray…Watching Carr report a story…is like watching James Levine conduct an opera. With a can of Coke Zero at one elbow and a </a:t>
            </a:r>
            <a:r>
              <a:rPr lang="en-US" sz="2200" b="0" i="1" kern="1200" dirty="0" err="1" smtClean="0">
                <a:solidFill>
                  <a:schemeClr val="tx1"/>
                </a:solidFill>
                <a:latin typeface="+mn-lt"/>
                <a:ea typeface="+mn-ea"/>
                <a:cs typeface="+mn-cs"/>
              </a:rPr>
              <a:t>Plantronics</a:t>
            </a:r>
            <a:r>
              <a:rPr lang="en-US" sz="2200" b="0" i="1" kern="1200" dirty="0" smtClean="0">
                <a:solidFill>
                  <a:schemeClr val="tx1"/>
                </a:solidFill>
                <a:latin typeface="+mn-lt"/>
                <a:ea typeface="+mn-ea"/>
                <a:cs typeface="+mn-cs"/>
              </a:rPr>
              <a:t> headset on his head, he grills sources with dogged energy and a fierce skepticism that's a joy to watch.”</a:t>
            </a:r>
          </a:p>
          <a:p>
            <a:endParaRPr lang="en-US" dirty="0"/>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11413" y="158750"/>
            <a:ext cx="2133600" cy="1600200"/>
          </a:xfrm>
        </p:spPr>
      </p:sp>
      <p:sp>
        <p:nvSpPr>
          <p:cNvPr id="3" name="Notes Placeholder 2"/>
          <p:cNvSpPr>
            <a:spLocks noGrp="1"/>
          </p:cNvSpPr>
          <p:nvPr>
            <p:ph type="body" idx="1"/>
          </p:nvPr>
        </p:nvSpPr>
        <p:spPr>
          <a:xfrm>
            <a:off x="200819" y="1835150"/>
            <a:ext cx="6400800" cy="7239000"/>
          </a:xfrm>
        </p:spPr>
        <p:txBody>
          <a:bodyPr>
            <a:noAutofit/>
          </a:bodyPr>
          <a:lstStyle/>
          <a:p>
            <a:r>
              <a:rPr lang="en-US" sz="1600" dirty="0" smtClean="0"/>
              <a:t>PRE-VIDEO SLIDE. THE </a:t>
            </a:r>
            <a:r>
              <a:rPr lang="en-US" sz="1600" u="sng" dirty="0" smtClean="0"/>
              <a:t>NEXT</a:t>
            </a:r>
            <a:r>
              <a:rPr lang="en-US" sz="1600" dirty="0" smtClean="0"/>
              <a:t> SLIDE WILL LAUNCH AN EXCERPT OF PEARL’S HOSTAGE VIDEO (1 MINUTE: NO VIOLENCE)</a:t>
            </a:r>
          </a:p>
          <a:p>
            <a:r>
              <a:rPr lang="en-US" sz="1600" dirty="0" smtClean="0"/>
              <a:t>This is Wall Street Journal South Asia Bureau Chief Daniel Pearl.</a:t>
            </a:r>
          </a:p>
          <a:p>
            <a:r>
              <a:rPr lang="en-US" sz="1600" dirty="0" smtClean="0"/>
              <a:t>“Danny” as his friends called him, was born in Princeton, New Jersey, and grew up in Los Angeles, the son of a computer science professor. He graduated from Stanford University in 1985, where he co-founded a student newspaper. He  got an internship at the Indianapolis Star and spent a winter in Idaho, busing tables to pay for his ski pass.  After a trip through Russia, China, and Europe, he joined the Berkshire Eagle, a legendary small-town paper in western MA.</a:t>
            </a:r>
          </a:p>
          <a:p>
            <a:r>
              <a:rPr lang="en-US" sz="1600" dirty="0" smtClean="0"/>
              <a:t>He moved up, to the San Francisco Business Times and then to Wall Street Journal by 1990. Promotions followed:  Atlanta; Washington, DC; London; and then South Asia Bureau Chief in Mumbai, India.</a:t>
            </a:r>
          </a:p>
          <a:p>
            <a:r>
              <a:rPr lang="en-US" sz="1600" dirty="0" smtClean="0"/>
              <a:t>January 23, 2002, he was in Pakistan to investigate links between Richard Reid (the "shoe bomber") and Al-Qaeda.</a:t>
            </a:r>
          </a:p>
          <a:p>
            <a:r>
              <a:rPr lang="en-US" sz="1600" dirty="0" smtClean="0"/>
              <a:t>It seemed like a lucky break when he got a call telling him where to rendezvous for an interview with Sheikh Mubarak Ali </a:t>
            </a:r>
            <a:r>
              <a:rPr lang="en-US" sz="1600" dirty="0" err="1" smtClean="0"/>
              <a:t>Gilani</a:t>
            </a:r>
            <a:r>
              <a:rPr lang="en-US" sz="1600" dirty="0" smtClean="0"/>
              <a:t> in Karachi.</a:t>
            </a:r>
          </a:p>
          <a:p>
            <a:r>
              <a:rPr lang="en-US" sz="1600" dirty="0" smtClean="0"/>
              <a:t>A militant group calling itself The National Movement for the Restoration of Pakistani Sovereignty kidnapped him near the </a:t>
            </a:r>
            <a:r>
              <a:rPr lang="en-US" sz="1600" dirty="0" err="1" smtClean="0"/>
              <a:t>Metropole</a:t>
            </a:r>
            <a:r>
              <a:rPr lang="en-US" sz="1600" dirty="0" smtClean="0"/>
              <a:t> Hotel. Using used a Hotmail address, they declared him a CIA operative and listed the usual demands: release prisoners, change policy, withdraw troops…or else.</a:t>
            </a:r>
          </a:p>
          <a:p>
            <a:r>
              <a:rPr lang="en-US" sz="1600" kern="1200" dirty="0" smtClean="0">
                <a:solidFill>
                  <a:schemeClr val="tx1"/>
                </a:solidFill>
                <a:latin typeface="+mn-lt"/>
                <a:ea typeface="+mn-ea"/>
                <a:cs typeface="+mn-cs"/>
              </a:rPr>
              <a:t>Here’s the video they posted. (LECTURER: CLICK </a:t>
            </a:r>
            <a:r>
              <a:rPr lang="en-US" sz="1600" u="sng" kern="1200" dirty="0" smtClean="0">
                <a:solidFill>
                  <a:schemeClr val="tx1"/>
                </a:solidFill>
                <a:latin typeface="+mn-lt"/>
                <a:ea typeface="+mn-ea"/>
                <a:cs typeface="+mn-cs"/>
              </a:rPr>
              <a:t>NOW </a:t>
            </a:r>
            <a:r>
              <a:rPr lang="en-US" sz="1600" kern="1200" dirty="0" smtClean="0">
                <a:solidFill>
                  <a:schemeClr val="tx1"/>
                </a:solidFill>
                <a:latin typeface="+mn-lt"/>
                <a:ea typeface="+mn-ea"/>
                <a:cs typeface="+mn-cs"/>
              </a:rPr>
              <a:t>TO LAUNCH  HOSTAGE VIDEO)</a:t>
            </a:r>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6413" y="311150"/>
            <a:ext cx="2819400" cy="2114550"/>
          </a:xfrm>
        </p:spPr>
      </p:sp>
      <p:sp>
        <p:nvSpPr>
          <p:cNvPr id="3" name="Notes Placeholder 2"/>
          <p:cNvSpPr>
            <a:spLocks noGrp="1"/>
          </p:cNvSpPr>
          <p:nvPr>
            <p:ph type="body" idx="1"/>
          </p:nvPr>
        </p:nvSpPr>
        <p:spPr>
          <a:xfrm>
            <a:off x="277019" y="2673350"/>
            <a:ext cx="6400800" cy="6324600"/>
          </a:xfrm>
        </p:spPr>
        <p:txBody>
          <a:bodyPr>
            <a:normAutofit lnSpcReduction="10000"/>
          </a:bodyPr>
          <a:lstStyle/>
          <a:p>
            <a:pPr>
              <a:spcBef>
                <a:spcPts val="0"/>
              </a:spcBef>
            </a:pPr>
            <a:r>
              <a:rPr lang="en-US" sz="2000" dirty="0" smtClean="0"/>
              <a:t>NEWS FELLOW: LINK VIDEO TO THIS SLIDE AND SELECT “START AUTOMATICALLY”</a:t>
            </a:r>
          </a:p>
          <a:p>
            <a:pPr>
              <a:spcBef>
                <a:spcPts val="0"/>
              </a:spcBef>
            </a:pPr>
            <a:r>
              <a:rPr lang="en-US" sz="2000" baseline="0" dirty="0" smtClean="0"/>
              <a:t>AFTER VIDEO:</a:t>
            </a:r>
          </a:p>
          <a:p>
            <a:r>
              <a:rPr lang="en-US" sz="2400" dirty="0" smtClean="0"/>
              <a:t>There was no response to public pleas from Pearl's editor, nor from his wife </a:t>
            </a:r>
            <a:r>
              <a:rPr lang="en-US" sz="2400" dirty="0" err="1" smtClean="0"/>
              <a:t>Mariane</a:t>
            </a:r>
            <a:r>
              <a:rPr lang="en-US" sz="2400" dirty="0" smtClean="0"/>
              <a:t>, who was six months pregnant with their first child. </a:t>
            </a:r>
          </a:p>
          <a:p>
            <a:r>
              <a:rPr lang="en-US" sz="2400" dirty="0" smtClean="0"/>
              <a:t>Nine days after Danny Pearl was kidnapped, his captors released a video of themselves cutting his head off.</a:t>
            </a:r>
          </a:p>
          <a:p>
            <a:r>
              <a:rPr lang="en-US" sz="2400" dirty="0" smtClean="0"/>
              <a:t>On May 16, 2002 (about 4 months after the kidnapping)  Danny’s  severed head and decomposed body were found cut into ten pieces, and buried in a shallow grave at </a:t>
            </a:r>
            <a:r>
              <a:rPr lang="en-US" sz="2400" dirty="0" err="1" smtClean="0"/>
              <a:t>Gadap</a:t>
            </a:r>
            <a:r>
              <a:rPr lang="en-US" sz="2400" dirty="0" smtClean="0"/>
              <a:t>, about 30 miles north of Karachi. In the grave was the jacket of  the tracksuit Pearl was wearing  in this photo, taken by his kidnappers when they grabbed him.</a:t>
            </a:r>
          </a:p>
          <a:p>
            <a:r>
              <a:rPr lang="en-US" sz="2400" dirty="0" smtClean="0"/>
              <a:t>His son, Adam Daniel Pearl, had already been born</a:t>
            </a:r>
            <a:r>
              <a:rPr lang="en-US" sz="1400" dirty="0" smtClean="0"/>
              <a:t>.</a:t>
            </a:r>
          </a:p>
          <a:p>
            <a:endParaRPr lang="en-US" baseline="0" dirty="0" smtClean="0"/>
          </a:p>
          <a:p>
            <a:endParaRPr lang="en-US" baseline="0" dirty="0" smtClean="0"/>
          </a:p>
          <a:p>
            <a:endParaRPr lang="en-US" baseline="0" dirty="0" smtClean="0"/>
          </a:p>
          <a:p>
            <a:endParaRPr lang="en-US" sz="1000" dirty="0" smtClean="0"/>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78013" y="234950"/>
            <a:ext cx="2895600" cy="2171700"/>
          </a:xfrm>
        </p:spPr>
      </p:sp>
      <p:sp>
        <p:nvSpPr>
          <p:cNvPr id="3" name="Notes Placeholder 2"/>
          <p:cNvSpPr>
            <a:spLocks noGrp="1"/>
          </p:cNvSpPr>
          <p:nvPr>
            <p:ph type="body" idx="1"/>
          </p:nvPr>
        </p:nvSpPr>
        <p:spPr>
          <a:xfrm>
            <a:off x="695485" y="2597150"/>
            <a:ext cx="5563870" cy="6013769"/>
          </a:xfrm>
        </p:spPr>
        <p:txBody>
          <a:bodyPr>
            <a:normAutofit/>
          </a:bodyPr>
          <a:lstStyle/>
          <a:p>
            <a:r>
              <a:rPr lang="en-US" sz="2400" dirty="0" smtClean="0"/>
              <a:t>First</a:t>
            </a:r>
            <a:r>
              <a:rPr lang="en-US" sz="2400" baseline="0" dirty="0" smtClean="0"/>
              <a:t> paragraph fades in automatically. Next click brings up Second paragraph. Next click brings in third paragraph. </a:t>
            </a:r>
            <a:endParaRPr lang="en-US" sz="2400" dirty="0" smtClean="0"/>
          </a:p>
          <a:p>
            <a:endParaRPr lang="en-US" sz="2400" dirty="0" smtClean="0"/>
          </a:p>
          <a:p>
            <a:r>
              <a:rPr lang="en-US" sz="2400" dirty="0" smtClean="0"/>
              <a:t>Here are the three main themes of today’s lecture.</a:t>
            </a:r>
          </a:p>
          <a:p>
            <a:endParaRPr lang="en-US" sz="1800" dirty="0" smtClean="0"/>
          </a:p>
          <a:p>
            <a:endParaRPr lang="en-US" sz="1800" dirty="0" smtClean="0"/>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25613" y="311150"/>
            <a:ext cx="2936875" cy="2203450"/>
          </a:xfrm>
        </p:spPr>
      </p:sp>
      <p:sp>
        <p:nvSpPr>
          <p:cNvPr id="3" name="Notes Placeholder 2"/>
          <p:cNvSpPr>
            <a:spLocks noGrp="1"/>
          </p:cNvSpPr>
          <p:nvPr>
            <p:ph type="body" idx="1"/>
          </p:nvPr>
        </p:nvSpPr>
        <p:spPr>
          <a:xfrm>
            <a:off x="353219" y="2673350"/>
            <a:ext cx="6248400" cy="6324600"/>
          </a:xfrm>
        </p:spPr>
        <p:txBody>
          <a:bodyPr>
            <a:noAutofit/>
          </a:bodyPr>
          <a:lstStyle/>
          <a:p>
            <a:r>
              <a:rPr lang="en-US" sz="2800" dirty="0" smtClean="0"/>
              <a:t>Facts, collected by CPJ, that sometimes surprise students.</a:t>
            </a:r>
          </a:p>
          <a:p>
            <a:r>
              <a:rPr lang="en-US" sz="2800" dirty="0" smtClean="0"/>
              <a:t>Right now, the most dangerous place in the world to be a journalist is in the areas of Mexico controlled by the drug cartels.</a:t>
            </a:r>
          </a:p>
          <a:p>
            <a:r>
              <a:rPr lang="en-US" sz="2800" dirty="0" smtClean="0"/>
              <a:t>In Russia, government  and business interests are suspected in the deaths and disappearances of dozens of journalists.</a:t>
            </a:r>
          </a:p>
          <a:p>
            <a:r>
              <a:rPr lang="en-US" sz="2800" dirty="0" smtClean="0"/>
              <a:t>And in China, </a:t>
            </a:r>
            <a:r>
              <a:rPr lang="en-US" sz="2800" dirty="0" err="1" smtClean="0"/>
              <a:t>jailings</a:t>
            </a:r>
            <a:r>
              <a:rPr lang="en-US" sz="2800" dirty="0" smtClean="0"/>
              <a:t> and beatings are the norm.</a:t>
            </a:r>
          </a:p>
          <a:p>
            <a:r>
              <a:rPr lang="en-US" sz="2800" dirty="0" smtClean="0"/>
              <a:t>It’s a widespread phenomenon</a:t>
            </a:r>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95463" y="304800"/>
            <a:ext cx="2708275" cy="2032000"/>
          </a:xfrm>
        </p:spPr>
      </p:sp>
      <p:sp>
        <p:nvSpPr>
          <p:cNvPr id="3" name="Notes Placeholder 2"/>
          <p:cNvSpPr>
            <a:spLocks noGrp="1"/>
          </p:cNvSpPr>
          <p:nvPr>
            <p:ph type="body" idx="1"/>
          </p:nvPr>
        </p:nvSpPr>
        <p:spPr>
          <a:xfrm>
            <a:off x="695960" y="2441731"/>
            <a:ext cx="5562920" cy="6169186"/>
          </a:xfrm>
        </p:spPr>
        <p:txBody>
          <a:bodyPr>
            <a:normAutofit fontScale="92500" lnSpcReduction="20000"/>
          </a:bodyPr>
          <a:lstStyle/>
          <a:p>
            <a:r>
              <a:rPr lang="en-US" sz="2000" dirty="0" smtClean="0"/>
              <a:t>Perhaps the highest-profile recent attack on a journalist was the rape of CBS correspondent Lara Logan.</a:t>
            </a:r>
          </a:p>
          <a:p>
            <a:r>
              <a:rPr lang="en-US" sz="2000" dirty="0" smtClean="0"/>
              <a:t>A week after having been arrested by Egyptian police and interrogated while handcuffed into stress positions for reporting on the protests in Cairo, Lara Logan returned to Egypt to interview </a:t>
            </a:r>
            <a:r>
              <a:rPr lang="en-US" sz="2000" dirty="0" err="1" smtClean="0"/>
              <a:t>Wael</a:t>
            </a:r>
            <a:r>
              <a:rPr lang="en-US" sz="2000" dirty="0" smtClean="0"/>
              <a:t> </a:t>
            </a:r>
            <a:r>
              <a:rPr lang="en-US" sz="2000" dirty="0" err="1" smtClean="0"/>
              <a:t>Gohnim</a:t>
            </a:r>
            <a:r>
              <a:rPr lang="en-US" sz="2000" dirty="0" smtClean="0"/>
              <a:t>, the Google executive who played a key role in publicizing the atrocities of Egyptian secret police.</a:t>
            </a:r>
          </a:p>
          <a:p>
            <a:r>
              <a:rPr lang="en-US" sz="2000" dirty="0" smtClean="0"/>
              <a:t> She arrived as </a:t>
            </a:r>
            <a:r>
              <a:rPr lang="en-US" sz="2000" dirty="0" err="1" smtClean="0"/>
              <a:t>Tahrir</a:t>
            </a:r>
            <a:r>
              <a:rPr lang="en-US" sz="2000" dirty="0" smtClean="0"/>
              <a:t> Square erupted in victory and decided to take her camera crew into the square for footage.</a:t>
            </a:r>
          </a:p>
          <a:p>
            <a:r>
              <a:rPr lang="en-US" sz="2000" dirty="0" smtClean="0"/>
              <a:t>In the crush of the mob, she was separated from her crew. She was surrounded and reports her clothes were torn off and she suffered a brutal and sustained sexual assault and beating before being saved by a group of women and an estimated 20 Egyptian soldiers.</a:t>
            </a:r>
          </a:p>
          <a:p>
            <a:r>
              <a:rPr lang="en-US" sz="2000" dirty="0" smtClean="0"/>
              <a:t>She reconnected with her CBS team, returned to her hotel and returned to the United States on the first flight the next morning where she was hospitalized four days.</a:t>
            </a:r>
          </a:p>
          <a:p>
            <a:r>
              <a:rPr lang="en-US" sz="2000" dirty="0" smtClean="0"/>
              <a:t>Here is an excerpt from her interview on 60 Minutes:</a:t>
            </a:r>
            <a:endParaRPr lang="en-US" sz="2000" dirty="0"/>
          </a:p>
        </p:txBody>
      </p:sp>
      <p:sp>
        <p:nvSpPr>
          <p:cNvPr id="4" name="Slide Number Placeholder 3"/>
          <p:cNvSpPr>
            <a:spLocks noGrp="1"/>
          </p:cNvSpPr>
          <p:nvPr>
            <p:ph type="sldNum" sz="quarter" idx="10"/>
          </p:nvPr>
        </p:nvSpPr>
        <p:spPr/>
        <p:txBody>
          <a:bodyPr/>
          <a:lstStyle/>
          <a:p>
            <a:fld id="{BA3D46F8-C85C-499A-9A63-AB20CD29BDC9}" type="slidenum">
              <a:rPr lang="en-US" smtClean="0"/>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11413" y="158750"/>
            <a:ext cx="2133600" cy="1600200"/>
          </a:xfrm>
        </p:spPr>
      </p:sp>
      <p:sp>
        <p:nvSpPr>
          <p:cNvPr id="3" name="Notes Placeholder 2"/>
          <p:cNvSpPr>
            <a:spLocks noGrp="1"/>
          </p:cNvSpPr>
          <p:nvPr>
            <p:ph type="body" idx="1"/>
          </p:nvPr>
        </p:nvSpPr>
        <p:spPr>
          <a:xfrm>
            <a:off x="200819" y="1835150"/>
            <a:ext cx="6400800" cy="7239000"/>
          </a:xfrm>
        </p:spPr>
        <p:txBody>
          <a:bodyPr>
            <a:no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600" dirty="0" smtClean="0"/>
              <a:t>NEWS FELLOW: LINK VIDEO TO THIS SLIDE AND SELECT “START AUTOMATICALLY”</a:t>
            </a:r>
          </a:p>
          <a:p>
            <a:endParaRPr lang="en-US" sz="16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286CF956-F8D9-4EAA-BC52-A944EFE4F2A6}" type="slidenum">
              <a:rPr lang="en-US" smtClean="0"/>
              <a:pPr>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77813" y="234950"/>
            <a:ext cx="1827212" cy="1371600"/>
          </a:xfrm>
        </p:spPr>
      </p:sp>
      <p:sp>
        <p:nvSpPr>
          <p:cNvPr id="3" name="Notes Placeholder 2"/>
          <p:cNvSpPr>
            <a:spLocks noGrp="1"/>
          </p:cNvSpPr>
          <p:nvPr>
            <p:ph type="body" idx="1"/>
          </p:nvPr>
        </p:nvSpPr>
        <p:spPr>
          <a:xfrm>
            <a:off x="200819" y="1758950"/>
            <a:ext cx="6477000" cy="7315200"/>
          </a:xfrm>
        </p:spPr>
        <p:txBody>
          <a:bodyPr>
            <a:noAutofit/>
          </a:bodyPr>
          <a:lstStyle/>
          <a:p>
            <a:r>
              <a:rPr lang="en-US" sz="1800" b="0" dirty="0" smtClean="0"/>
              <a:t>As you can see, the number of deaths comes and goes very year.</a:t>
            </a:r>
          </a:p>
          <a:p>
            <a:r>
              <a:rPr lang="en-US" sz="1800" b="0" baseline="0" dirty="0" smtClean="0"/>
              <a:t>But, the average is about 3 journalists per month, killed for committing journalism.</a:t>
            </a:r>
            <a:endParaRPr lang="en-US" sz="1800" b="1" baseline="0" dirty="0" smtClean="0"/>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77813" y="234950"/>
            <a:ext cx="3200400" cy="2401888"/>
          </a:xfrm>
        </p:spPr>
      </p:sp>
      <p:sp>
        <p:nvSpPr>
          <p:cNvPr id="3" name="Notes Placeholder 2"/>
          <p:cNvSpPr>
            <a:spLocks noGrp="1"/>
          </p:cNvSpPr>
          <p:nvPr>
            <p:ph type="body" idx="1"/>
          </p:nvPr>
        </p:nvSpPr>
        <p:spPr>
          <a:xfrm>
            <a:off x="200819" y="3130550"/>
            <a:ext cx="6477000" cy="5943600"/>
          </a:xfrm>
        </p:spPr>
        <p:txBody>
          <a:bodyPr>
            <a:noAutofit/>
          </a:bodyPr>
          <a:lstStyle/>
          <a:p>
            <a:pPr fontAlgn="base"/>
            <a:r>
              <a:rPr lang="en-US" sz="1200" b="0" i="0" kern="1200" dirty="0" smtClean="0">
                <a:solidFill>
                  <a:schemeClr val="tx1"/>
                </a:solidFill>
                <a:latin typeface="+mn-lt"/>
                <a:ea typeface="+mn-ea"/>
                <a:cs typeface="+mn-cs"/>
              </a:rPr>
              <a:t>(Lecturers: you’ll want to go to the CPJ website just before lecture for updates.</a:t>
            </a:r>
            <a:r>
              <a:rPr lang="en-US" sz="1200" b="0" i="0" kern="1200" baseline="0" dirty="0" smtClean="0">
                <a:solidFill>
                  <a:schemeClr val="tx1"/>
                </a:solidFill>
                <a:latin typeface="+mn-lt"/>
                <a:ea typeface="+mn-ea"/>
                <a:cs typeface="+mn-cs"/>
              </a:rPr>
              <a:t> The number rises all the time)</a:t>
            </a:r>
            <a:endParaRPr lang="en-US" sz="1200" b="0" i="0" kern="1200" dirty="0" smtClean="0">
              <a:solidFill>
                <a:schemeClr val="tx1"/>
              </a:solidFill>
              <a:latin typeface="+mn-lt"/>
              <a:ea typeface="+mn-ea"/>
              <a:cs typeface="+mn-cs"/>
            </a:endParaRPr>
          </a:p>
          <a:p>
            <a:r>
              <a:rPr lang="en-US" dirty="0" smtClean="0"/>
              <a:t>Gilles </a:t>
            </a:r>
            <a:r>
              <a:rPr lang="en-US" dirty="0" err="1" smtClean="0"/>
              <a:t>Jacquier</a:t>
            </a:r>
            <a:r>
              <a:rPr lang="en-US" dirty="0" smtClean="0"/>
              <a:t>, 43, was killed January 11 by hostile fire while covering a pro-regime rally in Homs, Syria. He worked for the French public broadcaster France2. Seven others died in the attack. Witnesses said the group was struck by either a mortar or a rocket-propelled grenade.</a:t>
            </a:r>
          </a:p>
          <a:p>
            <a:r>
              <a:rPr lang="en-US" dirty="0" err="1" smtClean="0"/>
              <a:t>Mukarram</a:t>
            </a:r>
            <a:r>
              <a:rPr lang="en-US" dirty="0" smtClean="0"/>
              <a:t> Khan </a:t>
            </a:r>
            <a:r>
              <a:rPr lang="en-US" dirty="0" err="1" smtClean="0"/>
              <a:t>Aatif</a:t>
            </a:r>
            <a:r>
              <a:rPr lang="en-US" dirty="0" smtClean="0"/>
              <a:t>, a freelancer reporter, was killed January 17 outside a mosque in </a:t>
            </a:r>
            <a:r>
              <a:rPr lang="en-US" dirty="0" err="1" smtClean="0"/>
              <a:t>Shabqadar</a:t>
            </a:r>
            <a:r>
              <a:rPr lang="en-US" dirty="0" smtClean="0"/>
              <a:t>, about 15 </a:t>
            </a:r>
            <a:r>
              <a:rPr lang="en-US" dirty="0" err="1" smtClean="0"/>
              <a:t>milesnorth</a:t>
            </a:r>
            <a:r>
              <a:rPr lang="en-US" dirty="0" smtClean="0"/>
              <a:t> of Peshawar, according to news reports. A correspondent for the private TV station </a:t>
            </a:r>
            <a:r>
              <a:rPr lang="en-US" dirty="0" err="1" smtClean="0"/>
              <a:t>Dunya</a:t>
            </a:r>
            <a:r>
              <a:rPr lang="en-US" dirty="0" smtClean="0"/>
              <a:t> News, </a:t>
            </a:r>
            <a:r>
              <a:rPr lang="en-US" dirty="0" err="1" smtClean="0"/>
              <a:t>Aatif</a:t>
            </a:r>
            <a:r>
              <a:rPr lang="en-US" dirty="0" smtClean="0"/>
              <a:t> also worked for </a:t>
            </a:r>
            <a:r>
              <a:rPr lang="en-US" dirty="0" err="1" smtClean="0"/>
              <a:t>Deewa</a:t>
            </a:r>
            <a:r>
              <a:rPr lang="en-US" dirty="0" smtClean="0"/>
              <a:t> Radio, a Pashto-language service of the U.S. government-funded Voice of America.</a:t>
            </a:r>
          </a:p>
          <a:p>
            <a:pPr fontAlgn="base"/>
            <a:r>
              <a:rPr lang="en-US" sz="1200" b="0" i="0" kern="1200" dirty="0" smtClean="0">
                <a:solidFill>
                  <a:schemeClr val="tx1"/>
                </a:solidFill>
                <a:latin typeface="+mn-lt"/>
                <a:ea typeface="+mn-ea"/>
                <a:cs typeface="+mn-cs"/>
              </a:rPr>
              <a:t>On January 20,  </a:t>
            </a:r>
            <a:r>
              <a:rPr lang="en-US" sz="1200" b="0" i="0" kern="1200" dirty="0" err="1" smtClean="0">
                <a:solidFill>
                  <a:schemeClr val="tx1"/>
                </a:solidFill>
                <a:latin typeface="+mn-lt"/>
                <a:ea typeface="+mn-ea"/>
                <a:cs typeface="+mn-cs"/>
              </a:rPr>
              <a:t>Enenche</a:t>
            </a:r>
            <a:r>
              <a:rPr lang="en-US" sz="1200" b="0" i="0" kern="1200" dirty="0" smtClean="0">
                <a:solidFill>
                  <a:schemeClr val="tx1"/>
                </a:solidFill>
                <a:latin typeface="+mn-lt"/>
                <a:ea typeface="+mn-ea"/>
                <a:cs typeface="+mn-cs"/>
              </a:rPr>
              <a:t> </a:t>
            </a:r>
            <a:r>
              <a:rPr lang="en-US" sz="1200" b="0" i="0" kern="1200" dirty="0" err="1" smtClean="0">
                <a:solidFill>
                  <a:schemeClr val="tx1"/>
                </a:solidFill>
                <a:latin typeface="+mn-lt"/>
                <a:ea typeface="+mn-ea"/>
                <a:cs typeface="+mn-cs"/>
              </a:rPr>
              <a:t>Akogwu</a:t>
            </a:r>
            <a:r>
              <a:rPr lang="en-US" sz="1200" b="0" i="0" kern="1200" dirty="0" smtClean="0">
                <a:solidFill>
                  <a:schemeClr val="tx1"/>
                </a:solidFill>
                <a:latin typeface="+mn-lt"/>
                <a:ea typeface="+mn-ea"/>
                <a:cs typeface="+mn-cs"/>
              </a:rPr>
              <a:t>, a video cameraman and reporter for Channels TV in Nigeria, was shot by unidentified gunmen as he interviewed witnesses of terrorist attacks in the city of Kano</a:t>
            </a:r>
          </a:p>
          <a:p>
            <a:endParaRPr lang="en-US" sz="1800" dirty="0" smtClean="0"/>
          </a:p>
          <a:p>
            <a:endParaRPr lang="en-US" sz="1800" dirty="0" smtClean="0"/>
          </a:p>
          <a:p>
            <a:endParaRPr lang="en-US" sz="1800" dirty="0" smtClean="0"/>
          </a:p>
          <a:p>
            <a:r>
              <a:rPr lang="en-US" sz="1800" dirty="0" smtClean="0"/>
              <a:t>http://www.cpj.org/killed/2012/</a:t>
            </a:r>
          </a:p>
          <a:p>
            <a:endParaRPr lang="en-US" sz="1800" dirty="0" smtClean="0"/>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8500"/>
            <a:ext cx="4656138" cy="3492500"/>
          </a:xfrm>
        </p:spPr>
      </p:sp>
      <p:sp>
        <p:nvSpPr>
          <p:cNvPr id="3" name="Notes Placeholder 2"/>
          <p:cNvSpPr>
            <a:spLocks noGrp="1"/>
          </p:cNvSpPr>
          <p:nvPr>
            <p:ph type="body" idx="1"/>
          </p:nvPr>
        </p:nvSpPr>
        <p:spPr/>
        <p:txBody>
          <a:bodyPr>
            <a:normAutofit/>
          </a:bodyPr>
          <a:lstStyle/>
          <a:p>
            <a:r>
              <a:rPr lang="en-US" sz="3200" dirty="0" smtClean="0"/>
              <a:t>POINT: CPJ attempts to distinguish motives from mistakes and to determine who is responsible when journalists are killed for committing journalism.</a:t>
            </a:r>
            <a:r>
              <a:rPr lang="en-US" sz="3200" baseline="0" dirty="0" smtClean="0"/>
              <a:t> These numbers are from 2010, but the proportions are fairly consistent: Government forces, political groups and criminals are the main killers of journalists, and likely account for a significant number of the “unknown” assailants.</a:t>
            </a:r>
            <a:endParaRPr lang="en-US" sz="3200" dirty="0"/>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1613" y="0"/>
            <a:ext cx="2133600" cy="1600200"/>
          </a:xfrm>
        </p:spPr>
      </p:sp>
      <p:sp>
        <p:nvSpPr>
          <p:cNvPr id="3" name="Notes Placeholder 2"/>
          <p:cNvSpPr>
            <a:spLocks noGrp="1"/>
          </p:cNvSpPr>
          <p:nvPr>
            <p:ph type="body" idx="1"/>
          </p:nvPr>
        </p:nvSpPr>
        <p:spPr>
          <a:xfrm>
            <a:off x="124619" y="1682750"/>
            <a:ext cx="6629400" cy="7467600"/>
          </a:xfrm>
        </p:spPr>
        <p:txBody>
          <a:bodyPr>
            <a:noAutofit/>
          </a:bodyPr>
          <a:lstStyle/>
          <a:p>
            <a:r>
              <a:rPr lang="en-US" sz="1700" baseline="0" dirty="0" smtClean="0"/>
              <a:t>Click brings up headline and clips from article </a:t>
            </a:r>
          </a:p>
          <a:p>
            <a:endParaRPr lang="en-US" sz="1700" baseline="0" dirty="0" smtClean="0"/>
          </a:p>
          <a:p>
            <a:r>
              <a:rPr lang="en-US" sz="1700" baseline="0" dirty="0" smtClean="0"/>
              <a:t>During anti-Government protests in January of 2009, Sri Lankan</a:t>
            </a:r>
            <a:r>
              <a:rPr lang="en-US" sz="1700" dirty="0" smtClean="0"/>
              <a:t>  officials stepped up their </a:t>
            </a:r>
            <a:r>
              <a:rPr lang="en-US" sz="1700" baseline="0" dirty="0" smtClean="0"/>
              <a:t>assaults on journalists. </a:t>
            </a:r>
            <a:r>
              <a:rPr lang="en-US" sz="1700" dirty="0" err="1" smtClean="0"/>
              <a:t>Lasantha</a:t>
            </a:r>
            <a:r>
              <a:rPr lang="en-US" sz="1700" dirty="0" smtClean="0"/>
              <a:t> </a:t>
            </a:r>
            <a:r>
              <a:rPr lang="en-US" sz="1700" dirty="0" err="1" smtClean="0"/>
              <a:t>Wickrematunge</a:t>
            </a:r>
            <a:r>
              <a:rPr lang="en-US" sz="1700" dirty="0" smtClean="0"/>
              <a:t>, editor of  The Sunday Leader, had been detained and threatened but was still pushing investigative stories about the government.  </a:t>
            </a:r>
            <a:r>
              <a:rPr lang="en-US" sz="1700" baseline="0" dirty="0" smtClean="0"/>
              <a:t>January 8, 2009 as he drove to work, he was killed by gunmen</a:t>
            </a:r>
            <a:r>
              <a:rPr lang="en-US" sz="1700" dirty="0" smtClean="0"/>
              <a:t> on motorbikes, the fourth journalist killed in a short period in Sri Lanka. (CLICK BRINGS UP HEADLINE AND PULL QUOTE)</a:t>
            </a:r>
          </a:p>
          <a:p>
            <a:r>
              <a:rPr lang="en-US" sz="1700" dirty="0" smtClean="0"/>
              <a:t>Staff of the Sunday Leader discovered that, expecting to be killed, he had already written his own obituary. </a:t>
            </a:r>
          </a:p>
          <a:p>
            <a:r>
              <a:rPr lang="en-US" sz="1700" dirty="0" smtClean="0"/>
              <a:t>Read excerpt aloud:</a:t>
            </a:r>
          </a:p>
          <a:p>
            <a:pPr>
              <a:spcBef>
                <a:spcPts val="0"/>
              </a:spcBef>
            </a:pPr>
            <a:r>
              <a:rPr lang="en-US" sz="1700" i="1" dirty="0" smtClean="0"/>
              <a:t>    “No other profession calls on its practitioners to lay down their lives for their art save the armed forces and, in Sri Lanka, journalism.  In the course of the past few years, the independent media have increasingly come under attack.  Electronic and print media institutions have been burnt, bombed, sealed and coerced.  Countless journalists have been harassed, threatened and killed.  It has been my </a:t>
            </a:r>
            <a:r>
              <a:rPr lang="en-US" sz="1700" i="1" dirty="0" err="1" smtClean="0"/>
              <a:t>honour</a:t>
            </a:r>
            <a:r>
              <a:rPr lang="en-US" sz="1700" i="1" dirty="0" smtClean="0"/>
              <a:t> to belong to all those categories and now especially the last.</a:t>
            </a:r>
          </a:p>
          <a:p>
            <a:pPr>
              <a:spcBef>
                <a:spcPts val="0"/>
              </a:spcBef>
            </a:pPr>
            <a:r>
              <a:rPr lang="en-US" sz="1700" i="1" dirty="0" smtClean="0"/>
              <a:t>   I hope my assassination will be seen not as a defeat of freedom but an inspiration for those who survive to step up their efforts.  Indeed, I hope that it will help to galvanize forces that will usher in a new era of human liberty in our beloved motherland.  I also hope it will open the eyes of your President to the fact that however many are slaughtered in the name of patriotism, the human spirit will endure and flourish.</a:t>
            </a:r>
          </a:p>
          <a:p>
            <a:pPr>
              <a:spcBef>
                <a:spcPts val="0"/>
              </a:spcBef>
            </a:pPr>
            <a:r>
              <a:rPr lang="en-US" sz="1700" i="1" dirty="0" smtClean="0"/>
              <a:t>   People often ask me why I take such risks and tell me it is a matter of time before I am bumped off.  Of course I know that: it is inevitable.  But if we do not speak out now, there will be no one left to speak for those who cannot, whether they be ethnic minorities, the disadvantaged or the persecuted.”</a:t>
            </a:r>
            <a:endParaRPr lang="en-US" sz="1700" i="1" dirty="0"/>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1613" y="0"/>
            <a:ext cx="2133600" cy="1600200"/>
          </a:xfrm>
        </p:spPr>
      </p:sp>
      <p:sp>
        <p:nvSpPr>
          <p:cNvPr id="3" name="Notes Placeholder 2"/>
          <p:cNvSpPr>
            <a:spLocks noGrp="1"/>
          </p:cNvSpPr>
          <p:nvPr>
            <p:ph type="body" idx="1"/>
          </p:nvPr>
        </p:nvSpPr>
        <p:spPr>
          <a:xfrm>
            <a:off x="124619" y="1682750"/>
            <a:ext cx="6629400" cy="7467600"/>
          </a:xfrm>
        </p:spPr>
        <p:txBody>
          <a:bodyPr>
            <a:noAutofit/>
          </a:bodyPr>
          <a:lstStyle/>
          <a:p>
            <a:r>
              <a:rPr lang="en-US" sz="1700" baseline="0" dirty="0" smtClean="0"/>
              <a:t>His wife, </a:t>
            </a:r>
            <a:r>
              <a:rPr lang="en-US" sz="1700" baseline="0" dirty="0" err="1" smtClean="0"/>
              <a:t>Sonali</a:t>
            </a:r>
            <a:r>
              <a:rPr lang="en-US" sz="1700" baseline="0" dirty="0" smtClean="0"/>
              <a:t>, is also a journalist. She edited the midweek edition of the paper and had been with him the day of the shooting as they were shadowed through the city by men in black fatigues on motorbikes.</a:t>
            </a:r>
          </a:p>
          <a:p>
            <a:r>
              <a:rPr lang="en-US" sz="1700" baseline="0" dirty="0" smtClean="0"/>
              <a:t>When the body was brought to their home and relatives and friends were paying their respects, as is traditional in Sri Lanka, she was in a back room, checking page layouts, editing copy and preparing the midweek edition for publication.</a:t>
            </a:r>
          </a:p>
          <a:p>
            <a:r>
              <a:rPr lang="en-US" sz="1700" baseline="0" dirty="0" smtClean="0"/>
              <a:t>In the fall of 2011, she spoke to students at Stony Brook about what happened.</a:t>
            </a:r>
          </a:p>
          <a:p>
            <a:r>
              <a:rPr lang="en-US" sz="1700" baseline="0" dirty="0" smtClean="0"/>
              <a:t>Here’s a clip of that:</a:t>
            </a:r>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1613" y="0"/>
            <a:ext cx="2133600" cy="1600200"/>
          </a:xfrm>
        </p:spPr>
      </p:sp>
      <p:sp>
        <p:nvSpPr>
          <p:cNvPr id="3" name="Notes Placeholder 2"/>
          <p:cNvSpPr>
            <a:spLocks noGrp="1"/>
          </p:cNvSpPr>
          <p:nvPr>
            <p:ph type="body" idx="1"/>
          </p:nvPr>
        </p:nvSpPr>
        <p:spPr>
          <a:xfrm>
            <a:off x="124619" y="1682750"/>
            <a:ext cx="6629400" cy="7467600"/>
          </a:xfrm>
        </p:spPr>
        <p:txBody>
          <a:bodyPr>
            <a:noAutofit/>
          </a:bodyPr>
          <a:lstStyle/>
          <a:p>
            <a:pPr>
              <a:spcBef>
                <a:spcPts val="0"/>
              </a:spcBef>
            </a:pPr>
            <a:r>
              <a:rPr lang="en-US" sz="1800" dirty="0" smtClean="0"/>
              <a:t>LINK VIDEO TO THIS SLIDE AND SET</a:t>
            </a:r>
            <a:r>
              <a:rPr lang="en-US" sz="1800" baseline="0" dirty="0" smtClean="0"/>
              <a:t> TO </a:t>
            </a:r>
            <a:r>
              <a:rPr lang="en-US" sz="1800" dirty="0" smtClean="0"/>
              <a:t> “START AUTOMATICALLY”</a:t>
            </a:r>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8500"/>
            <a:ext cx="4656138" cy="3492500"/>
          </a:xfrm>
        </p:spPr>
      </p:sp>
      <p:sp>
        <p:nvSpPr>
          <p:cNvPr id="3" name="Notes Placeholder 2"/>
          <p:cNvSpPr>
            <a:spLocks noGrp="1"/>
          </p:cNvSpPr>
          <p:nvPr>
            <p:ph type="body" idx="1"/>
          </p:nvPr>
        </p:nvSpPr>
        <p:spPr/>
        <p:txBody>
          <a:bodyPr>
            <a:normAutofit/>
          </a:bodyPr>
          <a:lstStyle/>
          <a:p>
            <a:r>
              <a:rPr lang="en-US" sz="1800" dirty="0" smtClean="0"/>
              <a:t>What</a:t>
            </a:r>
            <a:r>
              <a:rPr lang="en-US" sz="1800" baseline="0" dirty="0" smtClean="0"/>
              <a:t> is it about information that makes it so vital, so dangerous?</a:t>
            </a:r>
          </a:p>
          <a:p>
            <a:r>
              <a:rPr lang="en-US" sz="1800" baseline="0" dirty="0" smtClean="0"/>
              <a:t>Our work today is to think about these three questions as a foundation for your study of News Literacy.</a:t>
            </a:r>
          </a:p>
          <a:p>
            <a:endParaRPr lang="en-US" sz="2400" dirty="0" smtClean="0"/>
          </a:p>
          <a:p>
            <a:endParaRPr lang="en-US" sz="1800" dirty="0" smtClean="0"/>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49413" y="234950"/>
            <a:ext cx="3165475" cy="2374900"/>
          </a:xfrm>
        </p:spPr>
      </p:sp>
      <p:sp>
        <p:nvSpPr>
          <p:cNvPr id="3" name="Notes Placeholder 2"/>
          <p:cNvSpPr>
            <a:spLocks noGrp="1"/>
          </p:cNvSpPr>
          <p:nvPr>
            <p:ph type="body" idx="1"/>
          </p:nvPr>
        </p:nvSpPr>
        <p:spPr>
          <a:xfrm>
            <a:off x="695485" y="2978150"/>
            <a:ext cx="5563870" cy="5632769"/>
          </a:xfrm>
        </p:spPr>
        <p:txBody>
          <a:bodyPr>
            <a:normAutofit fontScale="85000" lnSpcReduction="10000"/>
          </a:bodyPr>
          <a:lstStyle/>
          <a:p>
            <a:r>
              <a:rPr lang="en-US" sz="4000" dirty="0" smtClean="0"/>
              <a:t>Why </a:t>
            </a:r>
            <a:r>
              <a:rPr lang="en-US" sz="4000" u="sng" dirty="0" smtClean="0"/>
              <a:t>IS</a:t>
            </a:r>
            <a:r>
              <a:rPr lang="en-US" sz="4000" dirty="0" smtClean="0"/>
              <a:t> there a universal need to share and receive news?</a:t>
            </a:r>
          </a:p>
          <a:p>
            <a:r>
              <a:rPr lang="en-US" sz="4000" dirty="0" smtClean="0"/>
              <a:t>ASK: How many of you share news as you read it…linking </a:t>
            </a:r>
            <a:r>
              <a:rPr lang="en-US" sz="4000" dirty="0" err="1" smtClean="0"/>
              <a:t>Facebook</a:t>
            </a:r>
            <a:r>
              <a:rPr lang="en-US" sz="4000" dirty="0" smtClean="0"/>
              <a:t> posts or blogging or </a:t>
            </a:r>
            <a:r>
              <a:rPr lang="en-US" sz="4000" i="1" dirty="0" smtClean="0"/>
              <a:t>“LIKE” </a:t>
            </a:r>
            <a:r>
              <a:rPr lang="en-US" sz="4000" dirty="0" err="1" smtClean="0"/>
              <a:t>ing</a:t>
            </a:r>
            <a:r>
              <a:rPr lang="en-US" sz="4000" dirty="0" smtClean="0"/>
              <a:t> items posted by others,</a:t>
            </a:r>
            <a:r>
              <a:rPr lang="en-US" sz="4000" baseline="0" dirty="0" smtClean="0"/>
              <a:t> re-posting </a:t>
            </a:r>
            <a:r>
              <a:rPr lang="en-US" sz="4000" baseline="0" dirty="0" err="1" smtClean="0"/>
              <a:t>Tumblr</a:t>
            </a:r>
            <a:r>
              <a:rPr lang="en-US" sz="4000" baseline="0" dirty="0" smtClean="0"/>
              <a:t> items….</a:t>
            </a:r>
            <a:endParaRPr lang="en-US" sz="4000" dirty="0" smtClean="0"/>
          </a:p>
          <a:p>
            <a:r>
              <a:rPr lang="en-US" sz="4000" dirty="0" smtClean="0"/>
              <a:t>What is it about us that we all seem to need to receive and share information?</a:t>
            </a:r>
          </a:p>
          <a:p>
            <a:endParaRPr lang="en-US" sz="4000" dirty="0" smtClean="0"/>
          </a:p>
          <a:p>
            <a:endParaRPr lang="en-US" sz="2400" dirty="0" smtClean="0"/>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27</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53219" y="158750"/>
            <a:ext cx="3013869" cy="2260658"/>
          </a:xfrm>
        </p:spPr>
      </p:sp>
      <p:sp>
        <p:nvSpPr>
          <p:cNvPr id="3" name="Notes Placeholder 2"/>
          <p:cNvSpPr>
            <a:spLocks noGrp="1"/>
          </p:cNvSpPr>
          <p:nvPr>
            <p:ph type="body" idx="1"/>
          </p:nvPr>
        </p:nvSpPr>
        <p:spPr>
          <a:xfrm>
            <a:off x="277019" y="2749550"/>
            <a:ext cx="5982336" cy="5861369"/>
          </a:xfrm>
        </p:spPr>
        <p:txBody>
          <a:bodyPr>
            <a:normAutofit lnSpcReduction="10000"/>
          </a:bodyPr>
          <a:lstStyle/>
          <a:p>
            <a:r>
              <a:rPr lang="en-US" sz="1900" dirty="0" smtClean="0">
                <a:solidFill>
                  <a:srgbClr val="000000"/>
                </a:solidFill>
              </a:rPr>
              <a:t>Animation</a:t>
            </a:r>
            <a:r>
              <a:rPr lang="en-US" sz="1900" baseline="0" dirty="0" smtClean="0">
                <a:solidFill>
                  <a:srgbClr val="000000"/>
                </a:solidFill>
              </a:rPr>
              <a:t> is automatic: Headline, photos and “During five and a half…”</a:t>
            </a:r>
          </a:p>
          <a:p>
            <a:r>
              <a:rPr lang="en-US" sz="1900" baseline="0" dirty="0" smtClean="0">
                <a:solidFill>
                  <a:srgbClr val="000000"/>
                </a:solidFill>
              </a:rPr>
              <a:t>The 2</a:t>
            </a:r>
            <a:r>
              <a:rPr lang="en-US" sz="1900" baseline="30000" dirty="0" smtClean="0">
                <a:solidFill>
                  <a:srgbClr val="000000"/>
                </a:solidFill>
              </a:rPr>
              <a:t>nd</a:t>
            </a:r>
            <a:r>
              <a:rPr lang="en-US" sz="1900" baseline="0" dirty="0" smtClean="0">
                <a:solidFill>
                  <a:srgbClr val="000000"/>
                </a:solidFill>
              </a:rPr>
              <a:t> CLICK: Brings up the quote in yellow.</a:t>
            </a:r>
          </a:p>
          <a:p>
            <a:endParaRPr lang="en-US" sz="2400" dirty="0" smtClean="0">
              <a:solidFill>
                <a:srgbClr val="000000"/>
              </a:solidFill>
            </a:endParaRPr>
          </a:p>
          <a:p>
            <a:r>
              <a:rPr lang="en-US" sz="2400" dirty="0" smtClean="0">
                <a:solidFill>
                  <a:schemeClr val="tx1"/>
                </a:solidFill>
              </a:rPr>
              <a:t>In October 1967, while on a bombing mission over Hanoi,</a:t>
            </a:r>
            <a:r>
              <a:rPr lang="en-US" sz="2400" baseline="0" dirty="0" smtClean="0">
                <a:solidFill>
                  <a:schemeClr val="tx1"/>
                </a:solidFill>
              </a:rPr>
              <a:t> John McCain</a:t>
            </a:r>
            <a:r>
              <a:rPr lang="en-US" sz="2400" dirty="0" smtClean="0">
                <a:solidFill>
                  <a:schemeClr val="tx1"/>
                </a:solidFill>
              </a:rPr>
              <a:t> he was shot down, seriously injured, and captured by the North Vietnamese. He was a Prisoner</a:t>
            </a:r>
            <a:r>
              <a:rPr lang="en-US" sz="2400" baseline="0" dirty="0" smtClean="0">
                <a:solidFill>
                  <a:schemeClr val="tx1"/>
                </a:solidFill>
              </a:rPr>
              <a:t> Of War until 1973, during which time he was tortured </a:t>
            </a:r>
            <a:r>
              <a:rPr lang="en-US" sz="2400" dirty="0" smtClean="0">
                <a:solidFill>
                  <a:schemeClr val="tx1"/>
                </a:solidFill>
              </a:rPr>
              <a:t>, but refused his captor’s offer</a:t>
            </a:r>
            <a:r>
              <a:rPr lang="en-US" sz="2400" baseline="0" dirty="0" smtClean="0">
                <a:solidFill>
                  <a:schemeClr val="tx1"/>
                </a:solidFill>
              </a:rPr>
              <a:t> to move him up the release list, sending him home early. </a:t>
            </a:r>
            <a:r>
              <a:rPr lang="en-US" sz="2400" dirty="0" smtClean="0">
                <a:solidFill>
                  <a:schemeClr val="tx1"/>
                </a:solidFill>
              </a:rPr>
              <a:t>His war wounds left him with lifelong physical </a:t>
            </a:r>
            <a:r>
              <a:rPr lang="en-US" sz="2400" dirty="0" smtClean="0"/>
              <a:t>limitations.</a:t>
            </a:r>
          </a:p>
          <a:p>
            <a:r>
              <a:rPr lang="en-US" sz="2400" dirty="0" smtClean="0">
                <a:solidFill>
                  <a:srgbClr val="000000"/>
                </a:solidFill>
              </a:rPr>
              <a:t>What is it he says he missed the most</a:t>
            </a:r>
            <a:r>
              <a:rPr lang="en-US" sz="2400" baseline="0" dirty="0" smtClean="0">
                <a:solidFill>
                  <a:srgbClr val="000000"/>
                </a:solidFill>
              </a:rPr>
              <a:t> while in prison?</a:t>
            </a:r>
          </a:p>
          <a:p>
            <a:r>
              <a:rPr lang="en-US" sz="2400" dirty="0" smtClean="0">
                <a:solidFill>
                  <a:srgbClr val="000000"/>
                </a:solidFill>
              </a:rPr>
              <a:t>DO 2</a:t>
            </a:r>
            <a:r>
              <a:rPr lang="en-US" sz="2400" baseline="30000" dirty="0" smtClean="0">
                <a:solidFill>
                  <a:srgbClr val="000000"/>
                </a:solidFill>
              </a:rPr>
              <a:t>ND</a:t>
            </a:r>
            <a:r>
              <a:rPr lang="en-US" sz="2400" dirty="0" smtClean="0">
                <a:solidFill>
                  <a:srgbClr val="000000"/>
                </a:solidFill>
              </a:rPr>
              <a:t> CLICK NOW</a:t>
            </a:r>
          </a:p>
          <a:p>
            <a:endParaRPr lang="en-US" dirty="0"/>
          </a:p>
        </p:txBody>
      </p:sp>
      <p:sp>
        <p:nvSpPr>
          <p:cNvPr id="4" name="Slide Number Placeholder 3"/>
          <p:cNvSpPr>
            <a:spLocks noGrp="1"/>
          </p:cNvSpPr>
          <p:nvPr>
            <p:ph type="sldNum" sz="quarter" idx="10"/>
          </p:nvPr>
        </p:nvSpPr>
        <p:spPr/>
        <p:txBody>
          <a:bodyPr/>
          <a:lstStyle/>
          <a:p>
            <a:fld id="{61962D23-4BB7-4A8D-A3FA-FC8C9A230FE6}" type="slidenum">
              <a:rPr lang="en-US" smtClean="0"/>
              <a:pPr/>
              <a:t>28</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34219" y="311150"/>
            <a:ext cx="2590800" cy="1943100"/>
          </a:xfrm>
        </p:spPr>
      </p:sp>
      <p:sp>
        <p:nvSpPr>
          <p:cNvPr id="3" name="Notes Placeholder 2"/>
          <p:cNvSpPr>
            <a:spLocks noGrp="1"/>
          </p:cNvSpPr>
          <p:nvPr>
            <p:ph type="body" idx="1"/>
          </p:nvPr>
        </p:nvSpPr>
        <p:spPr>
          <a:xfrm>
            <a:off x="695485" y="2444750"/>
            <a:ext cx="5563870" cy="6477000"/>
          </a:xfrm>
        </p:spPr>
        <p:txBody>
          <a:bodyPr>
            <a:normAutofit/>
          </a:bodyPr>
          <a:lstStyle/>
          <a:p>
            <a:r>
              <a:rPr lang="en-US" sz="2400" dirty="0" smtClean="0"/>
              <a:t>Click</a:t>
            </a:r>
            <a:r>
              <a:rPr lang="en-US" sz="2400" baseline="0" dirty="0" smtClean="0"/>
              <a:t> makes shirtless shot slide over, and sad wiener fades in</a:t>
            </a:r>
            <a:endParaRPr lang="en-US" sz="2400" dirty="0" smtClean="0"/>
          </a:p>
          <a:p>
            <a:endParaRPr lang="en-US" sz="2400" dirty="0" smtClean="0"/>
          </a:p>
          <a:p>
            <a:r>
              <a:rPr lang="en-US" sz="2400" dirty="0" smtClean="0"/>
              <a:t>Maybe some of it is that we humans find it hard to keep a secret… Even when it could wreck our life.</a:t>
            </a:r>
          </a:p>
          <a:p>
            <a:r>
              <a:rPr lang="en-US" sz="2400" dirty="0" smtClean="0"/>
              <a:t>ASK: Who is this? (Rep. Anthony Wiener)</a:t>
            </a:r>
          </a:p>
          <a:p>
            <a:r>
              <a:rPr lang="en-US" sz="2400" dirty="0" smtClean="0"/>
              <a:t>         What was the secret?</a:t>
            </a:r>
          </a:p>
          <a:p>
            <a:r>
              <a:rPr lang="en-US" sz="2400" dirty="0" smtClean="0"/>
              <a:t>         He was </a:t>
            </a:r>
            <a:r>
              <a:rPr lang="en-US" sz="2400" dirty="0" err="1" smtClean="0"/>
              <a:t>sexting</a:t>
            </a:r>
            <a:r>
              <a:rPr lang="en-US" sz="2400" dirty="0" smtClean="0"/>
              <a:t> strangers.</a:t>
            </a:r>
          </a:p>
          <a:p>
            <a:r>
              <a:rPr lang="en-US" sz="2400" dirty="0" smtClean="0"/>
              <a:t>         Then one of those strangers, a 26-year-old single mother from Texas, told the secret.</a:t>
            </a:r>
          </a:p>
          <a:p>
            <a:r>
              <a:rPr lang="en-US" sz="2400" dirty="0" smtClean="0"/>
              <a:t>          What were the consequences of “sharing” this information?</a:t>
            </a:r>
          </a:p>
          <a:p>
            <a:r>
              <a:rPr lang="en-US" sz="2400" dirty="0" smtClean="0"/>
              <a:t>(The rumor circulated, conservative blogger/activist Andrew </a:t>
            </a:r>
            <a:r>
              <a:rPr lang="en-US" sz="2400" dirty="0" err="1" smtClean="0"/>
              <a:t>Breitbart</a:t>
            </a:r>
            <a:r>
              <a:rPr lang="en-US" sz="2400" dirty="0" smtClean="0"/>
              <a:t> found and spread the word and the rest is history)</a:t>
            </a:r>
          </a:p>
          <a:p>
            <a:endParaRPr lang="en-US" dirty="0"/>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http://www.nytimes.com/2012/01/29/opinion/sunday/kristof-whats-he-got-to-hide.html?_r=1</a:t>
            </a:r>
          </a:p>
          <a:p>
            <a:endParaRPr lang="en-US" dirty="0" smtClean="0"/>
          </a:p>
          <a:p>
            <a:r>
              <a:rPr lang="en-US" dirty="0" smtClean="0"/>
              <a:t>Click brings up pull quotes</a:t>
            </a:r>
            <a:endParaRPr lang="en-US" dirty="0"/>
          </a:p>
        </p:txBody>
      </p:sp>
      <p:sp>
        <p:nvSpPr>
          <p:cNvPr id="4" name="Slide Number Placeholder 3"/>
          <p:cNvSpPr>
            <a:spLocks noGrp="1"/>
          </p:cNvSpPr>
          <p:nvPr>
            <p:ph type="sldNum" sz="quarter" idx="10"/>
          </p:nvPr>
        </p:nvSpPr>
        <p:spPr/>
        <p:txBody>
          <a:bodyPr/>
          <a:lstStyle/>
          <a:p>
            <a:pPr>
              <a:defRPr/>
            </a:pPr>
            <a:fld id="{286CF956-F8D9-4EAA-BC52-A944EFE4F2A6}" type="slidenum">
              <a:rPr lang="en-US" smtClean="0"/>
              <a:pPr>
                <a:defRPr/>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01813" y="463550"/>
            <a:ext cx="3394075" cy="2546350"/>
          </a:xfrm>
        </p:spPr>
      </p:sp>
      <p:sp>
        <p:nvSpPr>
          <p:cNvPr id="3" name="Notes Placeholder 2"/>
          <p:cNvSpPr>
            <a:spLocks noGrp="1"/>
          </p:cNvSpPr>
          <p:nvPr>
            <p:ph type="body" idx="1"/>
          </p:nvPr>
        </p:nvSpPr>
        <p:spPr>
          <a:xfrm>
            <a:off x="695485" y="3435350"/>
            <a:ext cx="5563870" cy="5175569"/>
          </a:xfrm>
        </p:spPr>
        <p:txBody>
          <a:bodyPr>
            <a:normAutofit/>
          </a:bodyPr>
          <a:lstStyle/>
          <a:p>
            <a:r>
              <a:rPr lang="en-US" sz="2400" dirty="0" smtClean="0"/>
              <a:t>In November, while radio host Herman Cain was seeking the Republican presidential nomination, Sharon </a:t>
            </a:r>
            <a:r>
              <a:rPr lang="en-US" sz="2400" dirty="0" err="1" smtClean="0"/>
              <a:t>Bialek</a:t>
            </a:r>
            <a:r>
              <a:rPr lang="en-US" sz="2400" dirty="0" smtClean="0"/>
              <a:t>, a Chicago-area single mom, hired a high-powered lawyer and came forward with an explicit description of a 1997 incident in which she says Cain tried to pressure her to have sex with him.</a:t>
            </a:r>
          </a:p>
          <a:p>
            <a:r>
              <a:rPr lang="en-US" sz="2400" dirty="0" smtClean="0"/>
              <a:t>He denied it, but the accumulation of similar stories, plus the revelation that his employer had paid to settle a harassment suit, drove him from the race.</a:t>
            </a:r>
          </a:p>
          <a:p>
            <a:r>
              <a:rPr lang="en-US" sz="1200" kern="1200" dirty="0" smtClean="0">
                <a:solidFill>
                  <a:schemeClr val="tx1"/>
                </a:solidFill>
                <a:latin typeface="+mn-lt"/>
                <a:ea typeface="+mn-ea"/>
                <a:cs typeface="+mn-cs"/>
              </a:rPr>
              <a:t>http://www.washingtonpost.com/politics/who-is-ginger-white/2011/11/29/gIQAMPD49N_story.html</a:t>
            </a:r>
            <a:endParaRPr lang="en-US"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30</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t>Maybe some of it is that we humans find it hard to keep a secret,</a:t>
            </a:r>
            <a:r>
              <a:rPr lang="en-US" sz="1200" baseline="0" dirty="0" smtClean="0"/>
              <a:t> when embarrassing ourselves a little bit can punish someone we’re mad at.</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baseline="0" dirty="0" smtClean="0"/>
              <a:t>Presidential candidate Newt Gingrich, campaigning in the South Carolina primary suddenly on Jan. 19 had to face this headline:</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baseline="0" dirty="0" smtClean="0"/>
              <a:t>His second wife, a conservative Republican, said he lacks the moral character to be President.</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baseline="0" dirty="0" smtClean="0"/>
              <a:t>She alleged that when she found out he had carried on a six-year affair with an aide in his congressional office, Gingrich asked the wife for an open marriage so that he could keep the mistress and the marriage.</a:t>
            </a:r>
            <a:endParaRPr lang="en-US" sz="1200" dirty="0" smtClean="0"/>
          </a:p>
          <a:p>
            <a:endParaRPr lang="en-US" dirty="0"/>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78013" y="234950"/>
            <a:ext cx="2438400" cy="1828800"/>
          </a:xfrm>
        </p:spPr>
      </p:sp>
      <p:sp>
        <p:nvSpPr>
          <p:cNvPr id="3" name="Notes Placeholder 2"/>
          <p:cNvSpPr>
            <a:spLocks noGrp="1"/>
          </p:cNvSpPr>
          <p:nvPr>
            <p:ph type="body" idx="1"/>
          </p:nvPr>
        </p:nvSpPr>
        <p:spPr>
          <a:xfrm>
            <a:off x="353219" y="2292350"/>
            <a:ext cx="6324600" cy="6629400"/>
          </a:xfrm>
        </p:spPr>
        <p:txBody>
          <a:bodyPr>
            <a:normAutofit/>
          </a:bodyPr>
          <a:lstStyle/>
          <a:p>
            <a:r>
              <a:rPr lang="en-US" sz="2800" dirty="0" smtClean="0"/>
              <a:t>Hunger for News is part of our “DNA” (metaphorically speaking)</a:t>
            </a:r>
          </a:p>
          <a:p>
            <a:r>
              <a:rPr lang="en-US" sz="2800" dirty="0" smtClean="0"/>
              <a:t>Every society studied by anthropologists -  no matter how primitive -  prized a system for exchanging news. </a:t>
            </a:r>
          </a:p>
          <a:p>
            <a:r>
              <a:rPr lang="en-US" sz="2800" dirty="0" smtClean="0"/>
              <a:t>What is this Need to Know? Think about your day on campus. The most common question is… “What’s New?  What up?”</a:t>
            </a:r>
          </a:p>
          <a:p>
            <a:r>
              <a:rPr lang="en-US" sz="2800" dirty="0" smtClean="0"/>
              <a:t>For purposes of this course we observe that humans seem to need three kinds of news: Alerts, Diverts, Connects.  Hang on to those ideas,  They’re useful in the writing assignments for this course</a:t>
            </a:r>
            <a:endParaRPr lang="en-US" sz="1600"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01813" y="463550"/>
            <a:ext cx="3317875" cy="2489200"/>
          </a:xfrm>
        </p:spPr>
      </p:sp>
      <p:sp>
        <p:nvSpPr>
          <p:cNvPr id="3" name="Notes Placeholder 2"/>
          <p:cNvSpPr>
            <a:spLocks noGrp="1"/>
          </p:cNvSpPr>
          <p:nvPr>
            <p:ph type="body" idx="1"/>
          </p:nvPr>
        </p:nvSpPr>
        <p:spPr>
          <a:xfrm>
            <a:off x="277019" y="3206750"/>
            <a:ext cx="6248400" cy="5404169"/>
          </a:xfrm>
        </p:spPr>
        <p:txBody>
          <a:bodyPr>
            <a:normAutofit lnSpcReduction="10000"/>
          </a:bodyPr>
          <a:lstStyle/>
          <a:p>
            <a:r>
              <a:rPr lang="en-US" sz="2400" dirty="0" smtClean="0"/>
              <a:t>PRE-VIDEO SLIDE. THE NEXT SLIDE WILL LAUNCH THE FUNNY FED-EX AD (38 seconds)</a:t>
            </a:r>
          </a:p>
          <a:p>
            <a:r>
              <a:rPr lang="en-US" sz="3200" dirty="0" smtClean="0"/>
              <a:t>Without information systems that alerted them to danger, humans wouldn’t have survived. This highly scientific reconstruction shows how humans need information that alerts them to new opportunities and alerts them to danger.</a:t>
            </a:r>
          </a:p>
          <a:p>
            <a:endParaRPr lang="en-US" sz="2800" dirty="0" smtClean="0"/>
          </a:p>
          <a:p>
            <a:r>
              <a:rPr lang="en-US" sz="2400" dirty="0" smtClean="0"/>
              <a:t>(LECTURER: CLICK NOW TO LAUNCH VIDEO)</a:t>
            </a:r>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33</a:t>
            </a:fld>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8500"/>
            <a:ext cx="4656138" cy="3492500"/>
          </a:xfrm>
        </p:spPr>
      </p:sp>
      <p:sp>
        <p:nvSpPr>
          <p:cNvPr id="3" name="Notes Placeholder 2"/>
          <p:cNvSpPr>
            <a:spLocks noGrp="1"/>
          </p:cNvSpPr>
          <p:nvPr>
            <p:ph type="body" idx="1"/>
          </p:nvPr>
        </p:nvSpPr>
        <p:spPr/>
        <p:txBody>
          <a:bodyPr>
            <a:normAutofit/>
          </a:bodyPr>
          <a:lstStyle/>
          <a:p>
            <a:pPr defTabSz="919037">
              <a:defRPr/>
            </a:pPr>
            <a:r>
              <a:rPr lang="en-US" sz="1600" dirty="0" smtClean="0"/>
              <a:t>NEWS FELLOW: LINK VIDEO TO THIS SLIDE AND SELECT “START AUTOMATICALLY”</a:t>
            </a:r>
          </a:p>
          <a:p>
            <a:endParaRPr lang="en-US" dirty="0" smtClean="0"/>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35013" y="158750"/>
            <a:ext cx="3394075" cy="2546350"/>
          </a:xfrm>
        </p:spPr>
      </p:sp>
      <p:sp>
        <p:nvSpPr>
          <p:cNvPr id="3" name="Notes Placeholder 2"/>
          <p:cNvSpPr>
            <a:spLocks noGrp="1"/>
          </p:cNvSpPr>
          <p:nvPr>
            <p:ph type="body" idx="1"/>
          </p:nvPr>
        </p:nvSpPr>
        <p:spPr>
          <a:xfrm>
            <a:off x="277019" y="2901950"/>
            <a:ext cx="5982336" cy="6096000"/>
          </a:xfrm>
        </p:spPr>
        <p:txBody>
          <a:bodyPr>
            <a:normAutofit lnSpcReduction="10000"/>
          </a:bodyPr>
          <a:lstStyle/>
          <a:p>
            <a:r>
              <a:rPr lang="en-US" sz="2000" kern="1200" dirty="0" smtClean="0">
                <a:solidFill>
                  <a:schemeClr val="tx1"/>
                </a:solidFill>
                <a:latin typeface="+mn-lt"/>
                <a:ea typeface="+mn-ea"/>
                <a:cs typeface="+mn-cs"/>
              </a:rPr>
              <a:t>Animation: Click once to bring up the headline.</a:t>
            </a:r>
          </a:p>
          <a:p>
            <a:r>
              <a:rPr lang="en-US" sz="2000" kern="1200" dirty="0" smtClean="0">
                <a:solidFill>
                  <a:schemeClr val="tx1"/>
                </a:solidFill>
                <a:latin typeface="+mn-lt"/>
                <a:ea typeface="+mn-ea"/>
                <a:cs typeface="+mn-cs"/>
              </a:rPr>
              <a:t>Okay,</a:t>
            </a:r>
            <a:r>
              <a:rPr lang="en-US" sz="2000" kern="1200" baseline="0" dirty="0" smtClean="0">
                <a:solidFill>
                  <a:schemeClr val="tx1"/>
                </a:solidFill>
                <a:latin typeface="+mn-lt"/>
                <a:ea typeface="+mn-ea"/>
                <a:cs typeface="+mn-cs"/>
              </a:rPr>
              <a:t> so let’s think about serious alerts we rely on.</a:t>
            </a:r>
          </a:p>
          <a:p>
            <a:r>
              <a:rPr lang="en-US" sz="2000" kern="1200" baseline="0" dirty="0" smtClean="0">
                <a:solidFill>
                  <a:schemeClr val="tx1"/>
                </a:solidFill>
                <a:latin typeface="+mn-lt"/>
                <a:ea typeface="+mn-ea"/>
                <a:cs typeface="+mn-cs"/>
              </a:rPr>
              <a:t>Anyone carry an </a:t>
            </a:r>
            <a:r>
              <a:rPr lang="en-US" sz="2000" kern="1200" baseline="0" dirty="0" err="1" smtClean="0">
                <a:solidFill>
                  <a:schemeClr val="tx1"/>
                </a:solidFill>
                <a:latin typeface="+mn-lt"/>
                <a:ea typeface="+mn-ea"/>
                <a:cs typeface="+mn-cs"/>
              </a:rPr>
              <a:t>iPhone</a:t>
            </a:r>
            <a:r>
              <a:rPr lang="en-US" sz="2000" kern="1200" baseline="0" dirty="0" smtClean="0">
                <a:solidFill>
                  <a:schemeClr val="tx1"/>
                </a:solidFill>
                <a:latin typeface="+mn-lt"/>
                <a:ea typeface="+mn-ea"/>
                <a:cs typeface="+mn-cs"/>
              </a:rPr>
              <a:t>, </a:t>
            </a:r>
            <a:r>
              <a:rPr lang="en-US" sz="2000" kern="1200" baseline="0" dirty="0" err="1" smtClean="0">
                <a:solidFill>
                  <a:schemeClr val="tx1"/>
                </a:solidFill>
                <a:latin typeface="+mn-lt"/>
                <a:ea typeface="+mn-ea"/>
                <a:cs typeface="+mn-cs"/>
              </a:rPr>
              <a:t>iPad</a:t>
            </a:r>
            <a:r>
              <a:rPr lang="en-US" sz="2000" kern="1200" baseline="0" dirty="0" smtClean="0">
                <a:solidFill>
                  <a:schemeClr val="tx1"/>
                </a:solidFill>
                <a:latin typeface="+mn-lt"/>
                <a:ea typeface="+mn-ea"/>
                <a:cs typeface="+mn-cs"/>
              </a:rPr>
              <a:t> or iPod?</a:t>
            </a:r>
          </a:p>
          <a:p>
            <a:r>
              <a:rPr lang="en-US" sz="2000" kern="1200" baseline="0" dirty="0" smtClean="0">
                <a:solidFill>
                  <a:schemeClr val="tx1"/>
                </a:solidFill>
                <a:latin typeface="+mn-lt"/>
                <a:ea typeface="+mn-ea"/>
                <a:cs typeface="+mn-cs"/>
              </a:rPr>
              <a:t>CLICK</a:t>
            </a:r>
          </a:p>
          <a:p>
            <a:pPr fontAlgn="base"/>
            <a:r>
              <a:rPr lang="en-US" sz="2000" b="0" i="0" kern="1200" dirty="0" smtClean="0">
                <a:solidFill>
                  <a:schemeClr val="tx1"/>
                </a:solidFill>
                <a:latin typeface="+mn-lt"/>
                <a:ea typeface="+mn-ea"/>
                <a:cs typeface="+mn-cs"/>
              </a:rPr>
              <a:t>In</a:t>
            </a:r>
            <a:r>
              <a:rPr lang="en-US" sz="2000" b="0" i="0" kern="1200" baseline="0" dirty="0" smtClean="0">
                <a:solidFill>
                  <a:schemeClr val="tx1"/>
                </a:solidFill>
                <a:latin typeface="+mn-lt"/>
                <a:ea typeface="+mn-ea"/>
                <a:cs typeface="+mn-cs"/>
              </a:rPr>
              <a:t> November (2011) </a:t>
            </a:r>
            <a:r>
              <a:rPr lang="en-US" sz="2000" b="0" i="0" kern="1200" dirty="0" smtClean="0">
                <a:solidFill>
                  <a:schemeClr val="tx1"/>
                </a:solidFill>
                <a:latin typeface="+mn-lt"/>
                <a:ea typeface="+mn-ea"/>
                <a:cs typeface="+mn-cs"/>
              </a:rPr>
              <a:t>a passenger on an Australian regional airline flight noticed their iPhone4 was hot, glowing red and billowing dense smoke. The plane was flying from Lismore to Sydney</a:t>
            </a:r>
            <a:r>
              <a:rPr lang="en-US" sz="2000" b="0" i="0" kern="1200" baseline="0" dirty="0" smtClean="0">
                <a:solidFill>
                  <a:schemeClr val="tx1"/>
                </a:solidFill>
                <a:latin typeface="+mn-lt"/>
                <a:ea typeface="+mn-ea"/>
                <a:cs typeface="+mn-cs"/>
              </a:rPr>
              <a:t> and </a:t>
            </a:r>
            <a:r>
              <a:rPr lang="en-US" sz="2000" b="0" i="0" kern="1200" dirty="0" smtClean="0">
                <a:solidFill>
                  <a:schemeClr val="tx1"/>
                </a:solidFill>
                <a:latin typeface="+mn-lt"/>
                <a:ea typeface="+mn-ea"/>
                <a:cs typeface="+mn-cs"/>
              </a:rPr>
              <a:t>was in the midst of landing when the incident </a:t>
            </a:r>
            <a:r>
              <a:rPr lang="en-US" sz="2000" b="0" i="0" kern="1200" dirty="0" err="1" smtClean="0">
                <a:solidFill>
                  <a:schemeClr val="tx1"/>
                </a:solidFill>
                <a:latin typeface="+mn-lt"/>
                <a:ea typeface="+mn-ea"/>
                <a:cs typeface="+mn-cs"/>
              </a:rPr>
              <a:t>occured</a:t>
            </a:r>
            <a:r>
              <a:rPr lang="en-US" sz="2000" b="0" i="0" kern="1200" dirty="0" smtClean="0">
                <a:solidFill>
                  <a:schemeClr val="tx1"/>
                </a:solidFill>
                <a:latin typeface="+mn-lt"/>
                <a:ea typeface="+mn-ea"/>
                <a:cs typeface="+mn-cs"/>
              </a:rPr>
              <a:t>.</a:t>
            </a:r>
          </a:p>
          <a:p>
            <a:pPr fontAlgn="base"/>
            <a:r>
              <a:rPr lang="en-US" sz="2000" b="0" i="0" kern="1200" dirty="0" smtClean="0">
                <a:solidFill>
                  <a:schemeClr val="tx1"/>
                </a:solidFill>
                <a:latin typeface="+mn-lt"/>
                <a:ea typeface="+mn-ea"/>
                <a:cs typeface="+mn-cs"/>
              </a:rPr>
              <a:t>A flight attendant put out the fire and officials are investigating what happened. Exploding Apple products are rare, but explosions have happened in the past, mostly related to the devices’ lithium ion batteries </a:t>
            </a:r>
            <a:r>
              <a:rPr lang="en-US" sz="2000" b="0" i="0" kern="1200" dirty="0" err="1" smtClean="0">
                <a:solidFill>
                  <a:schemeClr val="tx1"/>
                </a:solidFill>
                <a:latin typeface="+mn-lt"/>
                <a:ea typeface="+mn-ea"/>
                <a:cs typeface="+mn-cs"/>
              </a:rPr>
              <a:t>overheating.The</a:t>
            </a:r>
            <a:r>
              <a:rPr lang="en-US" sz="2000" b="0" i="0" kern="1200" dirty="0" smtClean="0">
                <a:solidFill>
                  <a:schemeClr val="tx1"/>
                </a:solidFill>
                <a:latin typeface="+mn-lt"/>
                <a:ea typeface="+mn-ea"/>
                <a:cs typeface="+mn-cs"/>
              </a:rPr>
              <a:t> European Union launched an investigation in 2009 after multiple instances of </a:t>
            </a:r>
            <a:r>
              <a:rPr lang="en-US" sz="2000" b="0" i="0" kern="1200" dirty="0" err="1" smtClean="0">
                <a:solidFill>
                  <a:schemeClr val="tx1"/>
                </a:solidFill>
                <a:latin typeface="+mn-lt"/>
                <a:ea typeface="+mn-ea"/>
                <a:cs typeface="+mn-cs"/>
              </a:rPr>
              <a:t>iPhones</a:t>
            </a:r>
            <a:r>
              <a:rPr lang="en-US" sz="2000" b="0" i="0" kern="1200" dirty="0" smtClean="0">
                <a:solidFill>
                  <a:schemeClr val="tx1"/>
                </a:solidFill>
                <a:latin typeface="+mn-lt"/>
                <a:ea typeface="+mn-ea"/>
                <a:cs typeface="+mn-cs"/>
              </a:rPr>
              <a:t> and iPod Touches exploding or catching fire midflight were reported in the U.K., Holland, France and Sweden.</a:t>
            </a:r>
          </a:p>
          <a:p>
            <a:endParaRPr lang="en-US"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http://abcnews.go.com/blogs/technology/2011/11/iphone-4-explodes-midflight-on-australian-airline/</a:t>
            </a:r>
            <a:endParaRPr lang="en-US"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35</a:t>
            </a:fld>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1613" y="0"/>
            <a:ext cx="2133600" cy="1600200"/>
          </a:xfrm>
        </p:spPr>
      </p:sp>
      <p:sp>
        <p:nvSpPr>
          <p:cNvPr id="3" name="Notes Placeholder 2"/>
          <p:cNvSpPr>
            <a:spLocks noGrp="1"/>
          </p:cNvSpPr>
          <p:nvPr>
            <p:ph type="body" idx="1"/>
          </p:nvPr>
        </p:nvSpPr>
        <p:spPr>
          <a:xfrm>
            <a:off x="124619" y="1682750"/>
            <a:ext cx="6629400" cy="7467600"/>
          </a:xfrm>
        </p:spPr>
        <p:txBody>
          <a:bodyPr>
            <a:noAutofit/>
          </a:bodyPr>
          <a:lstStyle/>
          <a:p>
            <a:r>
              <a:rPr lang="en-US" sz="1200" b="0" i="0" kern="1200" dirty="0" smtClean="0">
                <a:solidFill>
                  <a:schemeClr val="tx1"/>
                </a:solidFill>
                <a:latin typeface="+mn-lt"/>
                <a:ea typeface="+mn-ea"/>
                <a:cs typeface="+mn-cs"/>
              </a:rPr>
              <a:t>On January 11, we got reports that a U.S. juice producer had detected low levels of </a:t>
            </a:r>
            <a:r>
              <a:rPr lang="en-US" sz="1200" b="0" i="0" kern="1200" dirty="0" err="1" smtClean="0">
                <a:solidFill>
                  <a:schemeClr val="tx1"/>
                </a:solidFill>
                <a:latin typeface="+mn-lt"/>
                <a:ea typeface="+mn-ea"/>
                <a:cs typeface="+mn-cs"/>
              </a:rPr>
              <a:t>carbendazim</a:t>
            </a:r>
            <a:r>
              <a:rPr lang="en-US" sz="1200" b="0" i="0" kern="1200" dirty="0" smtClean="0">
                <a:solidFill>
                  <a:schemeClr val="tx1"/>
                </a:solidFill>
                <a:latin typeface="+mn-lt"/>
                <a:ea typeface="+mn-ea"/>
                <a:cs typeface="+mn-cs"/>
              </a:rPr>
              <a:t> in orange juice concentrate imported from Brazil, the top grower accounting for more than 10 percent of the U.S. supply.</a:t>
            </a:r>
          </a:p>
          <a:p>
            <a:r>
              <a:rPr lang="en-US" sz="1200" b="0" i="0" kern="1200" dirty="0" smtClean="0">
                <a:solidFill>
                  <a:schemeClr val="tx1"/>
                </a:solidFill>
                <a:latin typeface="+mn-lt"/>
                <a:ea typeface="+mn-ea"/>
                <a:cs typeface="+mn-cs"/>
              </a:rPr>
              <a:t>Whoa…What</a:t>
            </a:r>
            <a:r>
              <a:rPr lang="en-US" sz="1200" b="0" i="0" kern="1200" baseline="0" dirty="0" smtClean="0">
                <a:solidFill>
                  <a:schemeClr val="tx1"/>
                </a:solidFill>
                <a:latin typeface="+mn-lt"/>
                <a:ea typeface="+mn-ea"/>
                <a:cs typeface="+mn-cs"/>
              </a:rPr>
              <a:t> is </a:t>
            </a:r>
            <a:r>
              <a:rPr lang="en-US" sz="1200" b="0" i="0" kern="1200" baseline="0" dirty="0" err="1" smtClean="0">
                <a:solidFill>
                  <a:schemeClr val="tx1"/>
                </a:solidFill>
                <a:latin typeface="+mn-lt"/>
                <a:ea typeface="+mn-ea"/>
                <a:cs typeface="+mn-cs"/>
              </a:rPr>
              <a:t>carbendazim</a:t>
            </a:r>
            <a:r>
              <a:rPr lang="en-US" sz="1200" b="0" i="0" kern="1200" baseline="0" dirty="0" smtClean="0">
                <a:solidFill>
                  <a:schemeClr val="tx1"/>
                </a:solidFill>
                <a:latin typeface="+mn-lt"/>
                <a:ea typeface="+mn-ea"/>
                <a:cs typeface="+mn-cs"/>
              </a:rPr>
              <a:t> and if the U.S. bans it, do you want to be drinking it?</a:t>
            </a:r>
          </a:p>
          <a:p>
            <a:r>
              <a:rPr lang="en-US" sz="1200" b="0" i="0" kern="1200" baseline="0" dirty="0" smtClean="0">
                <a:solidFill>
                  <a:schemeClr val="tx1"/>
                </a:solidFill>
                <a:latin typeface="+mn-lt"/>
                <a:ea typeface="+mn-ea"/>
                <a:cs typeface="+mn-cs"/>
              </a:rPr>
              <a:t>Now…</a:t>
            </a:r>
            <a:r>
              <a:rPr lang="en-US" sz="1200" b="0" i="0" kern="1200" dirty="0" smtClean="0">
                <a:solidFill>
                  <a:schemeClr val="tx1"/>
                </a:solidFill>
                <a:latin typeface="+mn-lt"/>
                <a:ea typeface="+mn-ea"/>
                <a:cs typeface="+mn-cs"/>
              </a:rPr>
              <a:t>The pesticide is banned in U.S. citrus but it is used on orange trees in Brazil to fight mold. The FDA said low levels of </a:t>
            </a:r>
            <a:r>
              <a:rPr lang="en-US" sz="1200" b="0" i="0" kern="1200" dirty="0" err="1" smtClean="0">
                <a:solidFill>
                  <a:schemeClr val="tx1"/>
                </a:solidFill>
                <a:latin typeface="+mn-lt"/>
                <a:ea typeface="+mn-ea"/>
                <a:cs typeface="+mn-cs"/>
              </a:rPr>
              <a:t>carbendazim</a:t>
            </a:r>
            <a:r>
              <a:rPr lang="en-US" sz="1200" b="0" i="0" kern="1200" dirty="0" smtClean="0">
                <a:solidFill>
                  <a:schemeClr val="tx1"/>
                </a:solidFill>
                <a:latin typeface="+mn-lt"/>
                <a:ea typeface="+mn-ea"/>
                <a:cs typeface="+mn-cs"/>
              </a:rPr>
              <a:t> were not dangerous and the agency had no plans for a recall, but it would stop any shipments of orange juice at the border that tested positive for the fungicide.</a:t>
            </a:r>
          </a:p>
          <a:p>
            <a:r>
              <a:rPr lang="en-US" sz="1200" b="0" i="0" kern="1200" dirty="0" smtClean="0">
                <a:solidFill>
                  <a:schemeClr val="tx1"/>
                </a:solidFill>
                <a:latin typeface="+mn-lt"/>
                <a:ea typeface="+mn-ea"/>
                <a:cs typeface="+mn-cs"/>
              </a:rPr>
              <a:t>What if you’re McDonald’s?</a:t>
            </a:r>
          </a:p>
          <a:p>
            <a:r>
              <a:rPr lang="en-US" sz="1200" b="0" i="0" kern="1200" dirty="0" smtClean="0">
                <a:solidFill>
                  <a:schemeClr val="tx1"/>
                </a:solidFill>
                <a:latin typeface="+mn-lt"/>
                <a:ea typeface="+mn-ea"/>
                <a:cs typeface="+mn-cs"/>
              </a:rPr>
              <a:t>What if you’re a commodities</a:t>
            </a:r>
            <a:r>
              <a:rPr lang="en-US" sz="1200" b="0" i="0" kern="1200" baseline="0" dirty="0" smtClean="0">
                <a:solidFill>
                  <a:schemeClr val="tx1"/>
                </a:solidFill>
                <a:latin typeface="+mn-lt"/>
                <a:ea typeface="+mn-ea"/>
                <a:cs typeface="+mn-cs"/>
              </a:rPr>
              <a:t> trader?</a:t>
            </a:r>
          </a:p>
          <a:p>
            <a:r>
              <a:rPr lang="en-US" sz="1200" b="0" i="0" kern="1200" baseline="0" dirty="0" smtClean="0">
                <a:solidFill>
                  <a:schemeClr val="tx1"/>
                </a:solidFill>
                <a:latin typeface="+mn-lt"/>
                <a:ea typeface="+mn-ea"/>
                <a:cs typeface="+mn-cs"/>
              </a:rPr>
              <a:t>You want to know about an alert like that, right?</a:t>
            </a:r>
            <a:endParaRPr lang="en-US" sz="1200" b="0" i="0" kern="1200" dirty="0" smtClean="0">
              <a:solidFill>
                <a:schemeClr val="tx1"/>
              </a:solidFill>
              <a:latin typeface="+mn-lt"/>
              <a:ea typeface="+mn-ea"/>
              <a:cs typeface="+mn-cs"/>
            </a:endParaRPr>
          </a:p>
          <a:p>
            <a:r>
              <a:rPr lang="en-US" sz="1200" b="0" i="0" kern="1200" dirty="0" smtClean="0">
                <a:solidFill>
                  <a:schemeClr val="tx1"/>
                </a:solidFill>
                <a:latin typeface="+mn-lt"/>
                <a:ea typeface="+mn-ea"/>
                <a:cs typeface="+mn-cs"/>
              </a:rPr>
              <a:t>Orange juice </a:t>
            </a:r>
            <a:r>
              <a:rPr lang="en-US" sz="1200" b="0" i="0" u="none" strike="noStrike" kern="1200" dirty="0" smtClean="0">
                <a:solidFill>
                  <a:schemeClr val="tx1"/>
                </a:solidFill>
                <a:latin typeface="+mn-lt"/>
                <a:ea typeface="+mn-ea"/>
                <a:cs typeface="+mn-cs"/>
                <a:hlinkClick r:id="rId3" tooltip="Full coverage of futures"/>
              </a:rPr>
              <a:t>futures</a:t>
            </a:r>
            <a:r>
              <a:rPr lang="en-US" sz="1200" b="0" i="0" kern="1200" dirty="0" smtClean="0">
                <a:solidFill>
                  <a:schemeClr val="tx1"/>
                </a:solidFill>
                <a:latin typeface="+mn-lt"/>
                <a:ea typeface="+mn-ea"/>
                <a:cs typeface="+mn-cs"/>
              </a:rPr>
              <a:t> jumped almost 11 percent to an all-time high on the news, which was announced by the FDA in a letter to the Juice Products Association on Monday. The orange juice market is particularly prone to volatility because of its tiny size compared to oil and other major commodities.</a:t>
            </a:r>
          </a:p>
          <a:p>
            <a:r>
              <a:rPr lang="en-US" sz="1700" i="0" dirty="0" smtClean="0"/>
              <a:t>http://online.wsj.com/article/SB10001424052970204124204577154813627399478.html</a:t>
            </a:r>
          </a:p>
          <a:p>
            <a:endParaRPr lang="en-US" sz="1700" i="0" dirty="0" smtClean="0"/>
          </a:p>
          <a:p>
            <a:r>
              <a:rPr lang="en-US" sz="1700" i="0" dirty="0" smtClean="0"/>
              <a:t>http://www.reuters.com/article/2012/01/11/us-fda-orangejuice-idUSTRE80A1K720120111</a:t>
            </a:r>
          </a:p>
          <a:p>
            <a:endParaRPr lang="en-US" sz="1700" i="0" dirty="0" smtClean="0"/>
          </a:p>
          <a:p>
            <a:r>
              <a:rPr lang="en-US" sz="1700" i="0" dirty="0" smtClean="0"/>
              <a:t>http://www.nj.com/business/index.ssf/2012/01/port_newark_scour_brazilian_or.html</a:t>
            </a:r>
          </a:p>
          <a:p>
            <a:endParaRPr lang="en-US" sz="1700" i="0" dirty="0" smtClean="0"/>
          </a:p>
          <a:p>
            <a:endParaRPr lang="en-US" sz="1700" i="0" dirty="0"/>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49413" y="311150"/>
            <a:ext cx="3013075" cy="2260600"/>
          </a:xfrm>
        </p:spPr>
      </p:sp>
      <p:sp>
        <p:nvSpPr>
          <p:cNvPr id="3" name="Notes Placeholder 2"/>
          <p:cNvSpPr>
            <a:spLocks noGrp="1"/>
          </p:cNvSpPr>
          <p:nvPr>
            <p:ph type="body" idx="1"/>
          </p:nvPr>
        </p:nvSpPr>
        <p:spPr>
          <a:xfrm>
            <a:off x="200819" y="2749550"/>
            <a:ext cx="6477000" cy="5861369"/>
          </a:xfrm>
        </p:spPr>
        <p:txBody>
          <a:bodyPr>
            <a:normAutofit/>
          </a:bodyPr>
          <a:lstStyle/>
          <a:p>
            <a:r>
              <a:rPr lang="en-US" sz="2000" dirty="0" smtClean="0"/>
              <a:t>ANIMATION. FIRST CARGILL LOGO, THEN THE TURKEY MEAT.</a:t>
            </a:r>
          </a:p>
          <a:p>
            <a:r>
              <a:rPr lang="en-US" sz="2400" dirty="0" smtClean="0"/>
              <a:t>Ask: Do you like turkey burgers?</a:t>
            </a:r>
          </a:p>
          <a:p>
            <a:r>
              <a:rPr lang="en-US" sz="2400" dirty="0" smtClean="0"/>
              <a:t>         Here’s a report that alerts you to news you can use.</a:t>
            </a:r>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37</a:t>
            </a:fld>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49413" y="311150"/>
            <a:ext cx="3013075" cy="2260600"/>
          </a:xfrm>
        </p:spPr>
      </p:sp>
      <p:sp>
        <p:nvSpPr>
          <p:cNvPr id="3" name="Notes Placeholder 2"/>
          <p:cNvSpPr>
            <a:spLocks noGrp="1"/>
          </p:cNvSpPr>
          <p:nvPr>
            <p:ph type="body" idx="1"/>
          </p:nvPr>
        </p:nvSpPr>
        <p:spPr>
          <a:xfrm>
            <a:off x="200819" y="2749550"/>
            <a:ext cx="6477000" cy="5861369"/>
          </a:xfrm>
        </p:spPr>
        <p:txBody>
          <a:bodyPr>
            <a:normAutofit/>
          </a:bodyPr>
          <a:lstStyle/>
          <a:p>
            <a:r>
              <a:rPr lang="en-US" sz="2000" dirty="0" smtClean="0"/>
              <a:t>NEWS FELLOW: LINK VIDEO TO THIS SLIDE AND SELECT “START AUTOMATICALLY”</a:t>
            </a:r>
          </a:p>
          <a:p>
            <a:endParaRPr lang="en-US" sz="2000" dirty="0" smtClean="0"/>
          </a:p>
          <a:p>
            <a:r>
              <a:rPr lang="en-US" sz="2000" dirty="0" smtClean="0"/>
              <a:t>Background from August and September of 2011</a:t>
            </a:r>
          </a:p>
          <a:p>
            <a:r>
              <a:rPr lang="en-US" sz="2000" dirty="0" smtClean="0"/>
              <a:t>CNN: “Cargill Meat Solutions Corporation announced last month an immediate voluntary recall of approximately 36 million pounds of ground turkey meat because it may be contaminated with salmonella bacteria.</a:t>
            </a:r>
          </a:p>
          <a:p>
            <a:r>
              <a:rPr lang="en-US" sz="2000" dirty="0" smtClean="0"/>
              <a:t>Cargill's plant in Springdale, Arkansas, processed the suspect fresh and frozen ground turkey products between February 20 and August 2, the company.</a:t>
            </a:r>
          </a:p>
          <a:p>
            <a:r>
              <a:rPr lang="en-US" sz="2000" dirty="0" smtClean="0"/>
              <a:t>Federal health authorities said Tuesday that an outbreak of multi-drug-resistant Salmonella Heidelberg that has killed one person and sickened 76 others in 26 states appears to have been traced to ground turkey products.”</a:t>
            </a:r>
          </a:p>
          <a:p>
            <a:endParaRPr lang="en-US" sz="2000" dirty="0" smtClean="0"/>
          </a:p>
          <a:p>
            <a:endParaRPr lang="en-US" sz="2000" dirty="0" smtClean="0"/>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38</a:t>
            </a:fld>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6413" y="234950"/>
            <a:ext cx="2057400" cy="1543050"/>
          </a:xfrm>
        </p:spPr>
      </p:sp>
      <p:sp>
        <p:nvSpPr>
          <p:cNvPr id="3" name="Notes Placeholder 2"/>
          <p:cNvSpPr>
            <a:spLocks noGrp="1"/>
          </p:cNvSpPr>
          <p:nvPr>
            <p:ph type="body" idx="1"/>
          </p:nvPr>
        </p:nvSpPr>
        <p:spPr/>
        <p:txBody>
          <a:bodyPr>
            <a:normAutofit/>
          </a:bodyPr>
          <a:lstStyle/>
          <a:p>
            <a:pPr defTabSz="919037">
              <a:defRPr/>
            </a:pPr>
            <a:endParaRPr lang="en-US" sz="2400" baseline="0" dirty="0" smtClean="0"/>
          </a:p>
          <a:p>
            <a:pPr defTabSz="919037">
              <a:defRPr/>
            </a:pPr>
            <a:endParaRPr lang="en-US" sz="2400" baseline="0" dirty="0" smtClean="0"/>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39</a:t>
            </a:fld>
            <a:endParaRPr lang="en-US"/>
          </a:p>
        </p:txBody>
      </p:sp>
      <p:sp>
        <p:nvSpPr>
          <p:cNvPr id="5" name="TextBox 4"/>
          <p:cNvSpPr txBox="1"/>
          <p:nvPr/>
        </p:nvSpPr>
        <p:spPr>
          <a:xfrm>
            <a:off x="277019" y="1987550"/>
            <a:ext cx="6477000" cy="6801862"/>
          </a:xfrm>
          <a:prstGeom prst="rect">
            <a:avLst/>
          </a:prstGeom>
          <a:noFill/>
        </p:spPr>
        <p:txBody>
          <a:bodyPr wrap="square" rtlCol="0">
            <a:spAutoFit/>
          </a:bodyPr>
          <a:lstStyle/>
          <a:p>
            <a:r>
              <a:rPr lang="en-US" sz="2400" dirty="0" smtClean="0"/>
              <a:t>Don’t be </a:t>
            </a:r>
            <a:r>
              <a:rPr lang="en-US" sz="2400" dirty="0" err="1" smtClean="0"/>
              <a:t>embarassed</a:t>
            </a:r>
            <a:r>
              <a:rPr lang="en-US" sz="2400" dirty="0" smtClean="0"/>
              <a:t> to admit you’re an ESPN addict, a People Magazine reader…or a Page Six Devotee. The fact is, news is often a form of entertainment, whether we’re laughing at the antics of the rich and famous or chuckling over some debate in the U.S. Senate.</a:t>
            </a:r>
          </a:p>
          <a:p>
            <a:r>
              <a:rPr lang="en-US" sz="2400" dirty="0" smtClean="0"/>
              <a:t>People were entertained for weeks by the story of Christian Lopez, a 23-year-old </a:t>
            </a:r>
            <a:r>
              <a:rPr lang="en-US" sz="2400" dirty="0" err="1" smtClean="0"/>
              <a:t>cellphone</a:t>
            </a:r>
            <a:r>
              <a:rPr lang="en-US" sz="2400" dirty="0" smtClean="0"/>
              <a:t> salesman from Highland Mills, N.Y., who caught and decided to return Jeter’s 3,000th hit ball. The Yankees gave him memorabilia and tickets, which he then had to pay taxes on.</a:t>
            </a:r>
          </a:p>
          <a:p>
            <a:endParaRPr lang="en-US" sz="2400" dirty="0" smtClean="0"/>
          </a:p>
          <a:p>
            <a:endParaRPr lang="en-US" sz="2400" dirty="0" smtClean="0"/>
          </a:p>
          <a:p>
            <a:r>
              <a:rPr lang="en-US" sz="1400" dirty="0" smtClean="0"/>
              <a:t>http://espn.go.com/new-york/mlb/story/_/id/6765849/companies-line-help-new-york-yankees-fan-christian-lopez</a:t>
            </a:r>
          </a:p>
          <a:p>
            <a:r>
              <a:rPr lang="en-US" sz="2400" dirty="0" smtClean="0"/>
              <a:t> </a:t>
            </a:r>
            <a:endParaRPr lang="en-US" sz="2400"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http://www.cbsnews.com/8301-503544_162-57367529-503544/jan-brewer-releases-private-letter-she-gave-obama/</a:t>
            </a:r>
          </a:p>
          <a:p>
            <a:endParaRPr lang="en-US" dirty="0" smtClean="0"/>
          </a:p>
          <a:p>
            <a:r>
              <a:rPr lang="en-US" smtClean="0"/>
              <a:t>http://www.cbsnews.com/8301-250_162-57367220/obama-brewer-chat-not-a-big-deal/</a:t>
            </a:r>
            <a:endParaRPr lang="en-US" dirty="0" smtClean="0"/>
          </a:p>
          <a:p>
            <a:endParaRPr lang="en-US" dirty="0" smtClean="0"/>
          </a:p>
        </p:txBody>
      </p:sp>
      <p:sp>
        <p:nvSpPr>
          <p:cNvPr id="4" name="Slide Number Placeholder 3"/>
          <p:cNvSpPr>
            <a:spLocks noGrp="1"/>
          </p:cNvSpPr>
          <p:nvPr>
            <p:ph type="sldNum" sz="quarter" idx="10"/>
          </p:nvPr>
        </p:nvSpPr>
        <p:spPr/>
        <p:txBody>
          <a:bodyPr/>
          <a:lstStyle/>
          <a:p>
            <a:pPr>
              <a:defRPr/>
            </a:pPr>
            <a:fld id="{286CF956-F8D9-4EAA-BC52-A944EFE4F2A6}" type="slidenum">
              <a:rPr lang="en-US" smtClean="0"/>
              <a:pPr>
                <a:defRPr/>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1613" y="0"/>
            <a:ext cx="2133600" cy="1600200"/>
          </a:xfrm>
        </p:spPr>
      </p:sp>
      <p:sp>
        <p:nvSpPr>
          <p:cNvPr id="3" name="Notes Placeholder 2"/>
          <p:cNvSpPr>
            <a:spLocks noGrp="1"/>
          </p:cNvSpPr>
          <p:nvPr>
            <p:ph type="body" idx="1"/>
          </p:nvPr>
        </p:nvSpPr>
        <p:spPr>
          <a:xfrm>
            <a:off x="124619" y="1682750"/>
            <a:ext cx="6629400" cy="7467600"/>
          </a:xfrm>
        </p:spPr>
        <p:txBody>
          <a:bodyPr>
            <a:noAutofit/>
          </a:bodyPr>
          <a:lstStyle/>
          <a:p>
            <a:r>
              <a:rPr lang="en-US" sz="2400" i="0" dirty="0" smtClean="0"/>
              <a:t>There’s a recurrent</a:t>
            </a:r>
            <a:r>
              <a:rPr lang="en-US" sz="2400" i="0" baseline="0" dirty="0" smtClean="0"/>
              <a:t> skit on Saturday Night Live in which the </a:t>
            </a:r>
            <a:r>
              <a:rPr lang="en-US" sz="2400" i="0" baseline="0" dirty="0" err="1" smtClean="0"/>
              <a:t>Kardashian</a:t>
            </a:r>
            <a:r>
              <a:rPr lang="en-US" sz="2400" i="0" baseline="0" dirty="0" smtClean="0"/>
              <a:t> sisters introduce themselves as </a:t>
            </a:r>
            <a:r>
              <a:rPr lang="en-US" sz="2400" i="1" baseline="0" dirty="0" smtClean="0"/>
              <a:t>“The smart one, the hot one and the other one” </a:t>
            </a:r>
            <a:r>
              <a:rPr lang="en-US" sz="2400" i="0" baseline="0" dirty="0" smtClean="0"/>
              <a:t>Last month, rumors that </a:t>
            </a:r>
            <a:r>
              <a:rPr lang="en-US" sz="2400" i="0" baseline="0" dirty="0" err="1" smtClean="0"/>
              <a:t>Khloe</a:t>
            </a:r>
            <a:r>
              <a:rPr lang="en-US" sz="2400" i="0" baseline="0" dirty="0" smtClean="0"/>
              <a:t> </a:t>
            </a:r>
            <a:r>
              <a:rPr lang="en-US" sz="2400" i="0" baseline="0" dirty="0" err="1" smtClean="0"/>
              <a:t>Kardashian</a:t>
            </a:r>
            <a:r>
              <a:rPr lang="en-US" sz="2400" i="0" baseline="0" dirty="0" smtClean="0"/>
              <a:t> is not related to the other two got a lot of coverage in the news.</a:t>
            </a:r>
          </a:p>
          <a:p>
            <a:r>
              <a:rPr lang="en-US" sz="2400" i="0" baseline="0" dirty="0" smtClean="0"/>
              <a:t>Given the reaction to the 72-day marriage of her sister Kim, </a:t>
            </a:r>
            <a:r>
              <a:rPr lang="en-US" sz="2400" i="0" baseline="0" dirty="0" err="1" smtClean="0"/>
              <a:t>Kardashian</a:t>
            </a:r>
            <a:r>
              <a:rPr lang="en-US" sz="2400" i="0" baseline="0" dirty="0" smtClean="0"/>
              <a:t> </a:t>
            </a:r>
            <a:r>
              <a:rPr lang="en-US" sz="2400" i="0" baseline="0" dirty="0" err="1" smtClean="0"/>
              <a:t>Bashin</a:t>
            </a:r>
            <a:r>
              <a:rPr lang="en-US" sz="2400" i="0" baseline="0" dirty="0" smtClean="0"/>
              <a:t>’ has become a mini industry, feeding our desire to be diverted by other people’s troubles.</a:t>
            </a:r>
            <a:endParaRPr lang="en-US" sz="2400" i="1" baseline="0" dirty="0" smtClean="0"/>
          </a:p>
          <a:p>
            <a:r>
              <a:rPr lang="en-US" sz="1700" i="0" dirty="0" smtClean="0"/>
              <a:t>http://www.radaronline.com/exclusives/2012/01/khloe-not-kardashian-dad-final-confession-robert-kardashian-star</a:t>
            </a:r>
          </a:p>
          <a:p>
            <a:endParaRPr lang="en-US" sz="1700" i="0" dirty="0" smtClean="0"/>
          </a:p>
          <a:p>
            <a:r>
              <a:rPr lang="en-US" sz="1700" i="0" dirty="0" smtClean="0"/>
              <a:t>http://www.dailymail.co.uk/tvshowbiz/article-2085230/Khloe-Kardashian-TWO-fathers-ex-wives-claim-expressed-doubts-paternity.htmlhttp://www.topnews.in/light/files/Kim_Khloe.jpg</a:t>
            </a:r>
          </a:p>
          <a:p>
            <a:endParaRPr lang="en-US" sz="1700" i="0" dirty="0" smtClean="0"/>
          </a:p>
          <a:p>
            <a:r>
              <a:rPr lang="en-US" sz="1700" i="0" dirty="0" smtClean="0"/>
              <a:t>http://www.usmagazine.com/celebrity-news/news/kim-kardashian-oj-simpson-is-not-khloes-father-2012181</a:t>
            </a:r>
          </a:p>
          <a:p>
            <a:endParaRPr lang="en-US" sz="1700" i="0" dirty="0" smtClean="0"/>
          </a:p>
          <a:p>
            <a:endParaRPr lang="en-US" sz="1700" i="0" dirty="0"/>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1613" y="0"/>
            <a:ext cx="2133600" cy="1600200"/>
          </a:xfrm>
        </p:spPr>
      </p:sp>
      <p:sp>
        <p:nvSpPr>
          <p:cNvPr id="3" name="Notes Placeholder 2"/>
          <p:cNvSpPr>
            <a:spLocks noGrp="1"/>
          </p:cNvSpPr>
          <p:nvPr>
            <p:ph type="body" idx="1"/>
          </p:nvPr>
        </p:nvSpPr>
        <p:spPr>
          <a:xfrm>
            <a:off x="124619" y="1682750"/>
            <a:ext cx="6629400" cy="7467600"/>
          </a:xfrm>
        </p:spPr>
        <p:txBody>
          <a:bodyPr>
            <a:noAutofit/>
          </a:bodyPr>
          <a:lstStyle/>
          <a:p>
            <a:pPr fontAlgn="base"/>
            <a:r>
              <a:rPr lang="en-US" sz="2400" b="0" i="0" kern="1200" dirty="0" smtClean="0">
                <a:solidFill>
                  <a:schemeClr val="tx1"/>
                </a:solidFill>
                <a:latin typeface="+mn-lt"/>
                <a:ea typeface="+mn-ea"/>
                <a:cs typeface="+mn-cs"/>
              </a:rPr>
              <a:t>No less than CBS News and the Associated Press have devoted reporters to this story:</a:t>
            </a:r>
          </a:p>
          <a:p>
            <a:pPr fontAlgn="base"/>
            <a:r>
              <a:rPr lang="en-US" sz="2400" b="0" i="0" kern="1200" dirty="0" smtClean="0">
                <a:solidFill>
                  <a:schemeClr val="tx1"/>
                </a:solidFill>
                <a:latin typeface="+mn-lt"/>
                <a:ea typeface="+mn-ea"/>
                <a:cs typeface="+mn-cs"/>
              </a:rPr>
              <a:t>New York health officials are investigating complaints that patients in Lenox Hill Hospital’s neonatal unit were mistreated while mega-star </a:t>
            </a:r>
            <a:r>
              <a:rPr lang="en-US" sz="2400" b="0" i="0" kern="1200" dirty="0" err="1" smtClean="0">
                <a:solidFill>
                  <a:schemeClr val="tx1"/>
                </a:solidFill>
                <a:latin typeface="+mn-lt"/>
                <a:ea typeface="+mn-ea"/>
                <a:cs typeface="+mn-cs"/>
              </a:rPr>
              <a:t>Beyonce’s</a:t>
            </a:r>
            <a:r>
              <a:rPr lang="en-US" sz="2400" b="0" i="0" kern="1200" dirty="0" smtClean="0">
                <a:solidFill>
                  <a:schemeClr val="tx1"/>
                </a:solidFill>
                <a:latin typeface="+mn-lt"/>
                <a:ea typeface="+mn-ea"/>
                <a:cs typeface="+mn-cs"/>
              </a:rPr>
              <a:t> daughter Blue Ivy Carter was born.</a:t>
            </a:r>
          </a:p>
          <a:p>
            <a:pPr fontAlgn="base"/>
            <a:r>
              <a:rPr lang="en-US" sz="2400" b="0" i="0" kern="1200" dirty="0" smtClean="0">
                <a:solidFill>
                  <a:schemeClr val="tx1"/>
                </a:solidFill>
                <a:latin typeface="+mn-lt"/>
                <a:ea typeface="+mn-ea"/>
                <a:cs typeface="+mn-cs"/>
              </a:rPr>
              <a:t>It seems the singer’s security team may</a:t>
            </a:r>
            <a:r>
              <a:rPr lang="en-US" sz="2400" b="0" i="0" kern="1200" baseline="0" dirty="0" smtClean="0">
                <a:solidFill>
                  <a:schemeClr val="tx1"/>
                </a:solidFill>
                <a:latin typeface="+mn-lt"/>
                <a:ea typeface="+mn-ea"/>
                <a:cs typeface="+mn-cs"/>
              </a:rPr>
              <a:t> have over-ridden hospital security and blocked parents from seeing their children in the neonatal intensive care unit.</a:t>
            </a:r>
          </a:p>
          <a:p>
            <a:r>
              <a:rPr lang="en-US" sz="1700" i="0" dirty="0" smtClean="0"/>
              <a:t>http://www.dailymail.co.uk/tvshowbiz/article-2085799/Beyonce-baby-First-pictures-emerge-VIP-hospital-suite-Blue-Ivy-Carter-born.html</a:t>
            </a:r>
          </a:p>
          <a:p>
            <a:endParaRPr lang="en-US" sz="1700" i="0" dirty="0" smtClean="0"/>
          </a:p>
          <a:p>
            <a:r>
              <a:rPr lang="en-US" sz="1700" i="0" dirty="0" smtClean="0"/>
              <a:t>http://www.huffingtonpost.com/news/blue-ivy-carter/</a:t>
            </a:r>
          </a:p>
          <a:p>
            <a:endParaRPr lang="en-US" sz="1700" i="0" dirty="0" smtClean="0"/>
          </a:p>
          <a:p>
            <a:endParaRPr lang="en-US" sz="1700" i="0" dirty="0"/>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1613" y="0"/>
            <a:ext cx="2133600" cy="1600200"/>
          </a:xfrm>
        </p:spPr>
      </p:sp>
      <p:sp>
        <p:nvSpPr>
          <p:cNvPr id="3" name="Notes Placeholder 2"/>
          <p:cNvSpPr>
            <a:spLocks noGrp="1"/>
          </p:cNvSpPr>
          <p:nvPr>
            <p:ph type="body" idx="1"/>
          </p:nvPr>
        </p:nvSpPr>
        <p:spPr>
          <a:xfrm>
            <a:off x="124619" y="1682750"/>
            <a:ext cx="6629400" cy="7467600"/>
          </a:xfrm>
        </p:spPr>
        <p:txBody>
          <a:bodyPr>
            <a:noAutofit/>
          </a:bodyPr>
          <a:lstStyle/>
          <a:p>
            <a:r>
              <a:rPr lang="en-US" sz="2000" dirty="0" smtClean="0"/>
              <a:t>As did stories told around the campfire or in the darkness of grass huts at the dawn of human history, some news stories connect us. The telling and re-telling of them. The discussion of them…That’s deep in our DNA.</a:t>
            </a:r>
          </a:p>
          <a:p>
            <a:r>
              <a:rPr lang="en-US" sz="2000" dirty="0" smtClean="0"/>
              <a:t>Here’s an example: </a:t>
            </a:r>
          </a:p>
          <a:p>
            <a:r>
              <a:rPr lang="en-US" sz="2000" b="0" i="0" kern="1200" dirty="0" smtClean="0">
                <a:solidFill>
                  <a:schemeClr val="tx1"/>
                </a:solidFill>
                <a:latin typeface="+mn-lt"/>
                <a:ea typeface="+mn-ea"/>
                <a:cs typeface="+mn-cs"/>
              </a:rPr>
              <a:t>When the Intel</a:t>
            </a:r>
            <a:r>
              <a:rPr lang="en-US" sz="2000" b="0" i="0" kern="1200" baseline="0" dirty="0" smtClean="0">
                <a:solidFill>
                  <a:schemeClr val="tx1"/>
                </a:solidFill>
                <a:latin typeface="+mn-lt"/>
                <a:ea typeface="+mn-ea"/>
                <a:cs typeface="+mn-cs"/>
              </a:rPr>
              <a:t> national science competition announced its semifinalists, one of them was </a:t>
            </a:r>
            <a:r>
              <a:rPr lang="en-US" sz="2000" b="0" i="0" kern="1200" dirty="0" smtClean="0">
                <a:solidFill>
                  <a:schemeClr val="tx1"/>
                </a:solidFill>
                <a:latin typeface="+mn-lt"/>
                <a:ea typeface="+mn-ea"/>
                <a:cs typeface="+mn-cs"/>
              </a:rPr>
              <a:t>Samantha Garvey, who has been living in a Long Island homeless shelter.</a:t>
            </a:r>
          </a:p>
          <a:p>
            <a:r>
              <a:rPr lang="en-US" sz="2000" b="0" i="0" kern="1200" dirty="0" smtClean="0">
                <a:solidFill>
                  <a:schemeClr val="tx1"/>
                </a:solidFill>
                <a:latin typeface="+mn-lt"/>
                <a:ea typeface="+mn-ea"/>
                <a:cs typeface="+mn-cs"/>
              </a:rPr>
              <a:t>These</a:t>
            </a:r>
            <a:r>
              <a:rPr lang="en-US" sz="2000" b="0" i="0" kern="1200" baseline="0" dirty="0" smtClean="0">
                <a:solidFill>
                  <a:schemeClr val="tx1"/>
                </a:solidFill>
                <a:latin typeface="+mn-lt"/>
                <a:ea typeface="+mn-ea"/>
                <a:cs typeface="+mn-cs"/>
              </a:rPr>
              <a:t> are the stories that make you say, “</a:t>
            </a:r>
            <a:r>
              <a:rPr lang="en-US" sz="2000" b="0" i="0" kern="1200" baseline="0" dirty="0" err="1" smtClean="0">
                <a:solidFill>
                  <a:schemeClr val="tx1"/>
                </a:solidFill>
                <a:latin typeface="+mn-lt"/>
                <a:ea typeface="+mn-ea"/>
                <a:cs typeface="+mn-cs"/>
              </a:rPr>
              <a:t>Awwwwww</a:t>
            </a:r>
            <a:r>
              <a:rPr lang="en-US" sz="2000" b="0" i="0" kern="1200" baseline="0" dirty="0" smtClean="0">
                <a:solidFill>
                  <a:schemeClr val="tx1"/>
                </a:solidFill>
                <a:latin typeface="+mn-lt"/>
                <a:ea typeface="+mn-ea"/>
                <a:cs typeface="+mn-cs"/>
              </a:rPr>
              <a:t>….”</a:t>
            </a:r>
            <a:endParaRPr lang="en-US" sz="2000" b="0" i="0" kern="1200" dirty="0" smtClean="0">
              <a:solidFill>
                <a:schemeClr val="tx1"/>
              </a:solidFill>
              <a:latin typeface="+mn-lt"/>
              <a:ea typeface="+mn-ea"/>
              <a:cs typeface="+mn-cs"/>
            </a:endParaRPr>
          </a:p>
          <a:p>
            <a:r>
              <a:rPr lang="en-US" sz="2000" b="0" i="0" kern="1200" dirty="0" smtClean="0">
                <a:solidFill>
                  <a:schemeClr val="tx1"/>
                </a:solidFill>
                <a:latin typeface="+mn-lt"/>
                <a:ea typeface="+mn-ea"/>
                <a:cs typeface="+mn-cs"/>
              </a:rPr>
              <a:t>Garvey, an aspiring marine biologist, was one of 300 national semifinalists in the Intel national science competition. The</a:t>
            </a:r>
            <a:r>
              <a:rPr lang="en-US" sz="2000" b="0" i="0" kern="1200" baseline="0" dirty="0" smtClean="0">
                <a:solidFill>
                  <a:schemeClr val="tx1"/>
                </a:solidFill>
                <a:latin typeface="+mn-lt"/>
                <a:ea typeface="+mn-ea"/>
                <a:cs typeface="+mn-cs"/>
              </a:rPr>
              <a:t> story of that achievement brought in television appearances and even a scholarship for college.</a:t>
            </a:r>
          </a:p>
          <a:p>
            <a:r>
              <a:rPr lang="en-US" sz="2000" b="0" i="0" kern="1200" baseline="0" dirty="0" smtClean="0">
                <a:solidFill>
                  <a:schemeClr val="tx1"/>
                </a:solidFill>
                <a:latin typeface="+mn-lt"/>
                <a:ea typeface="+mn-ea"/>
                <a:cs typeface="+mn-cs"/>
              </a:rPr>
              <a:t>Garvey, by the way, did not make it to the final round of the Intel prize.</a:t>
            </a:r>
            <a:endParaRPr lang="en-US" sz="2000" b="0" i="0" kern="1200" dirty="0" smtClean="0">
              <a:solidFill>
                <a:schemeClr val="tx1"/>
              </a:solidFill>
              <a:latin typeface="+mn-lt"/>
              <a:ea typeface="+mn-ea"/>
              <a:cs typeface="+mn-cs"/>
            </a:endParaRPr>
          </a:p>
          <a:p>
            <a:r>
              <a:rPr lang="en-US" baseline="0" dirty="0" smtClean="0">
                <a:hlinkClick r:id="rId3"/>
              </a:rPr>
              <a:t>http://latimesblogs.latimes.com/nationnow/2012/01/homeless-long-island-whiz-kid-gets-ticket-to-obamas-state-of-the-union.html</a:t>
            </a:r>
            <a:endParaRPr lang="en-US" baseline="0" dirty="0" smtClean="0"/>
          </a:p>
          <a:p>
            <a:r>
              <a:rPr lang="en-US" baseline="0" dirty="0" smtClean="0">
                <a:hlinkClick r:id="rId4"/>
              </a:rPr>
              <a:t>http://www.washingtonpost.com/local/education/homeless-ny-science-whiz-to-receive-50k-college-scholarship-on-ellen-degeneres-tv-show/2012/01/19/gIQAgokYAQ_story.html</a:t>
            </a:r>
            <a:endParaRPr lang="en-US" baseline="0" dirty="0" smtClean="0"/>
          </a:p>
          <a:p>
            <a:r>
              <a:rPr lang="en-US" i="1" dirty="0" smtClean="0">
                <a:hlinkClick r:id="rId5"/>
              </a:rPr>
              <a:t>http://www.myfoxny.com/dpp/news/homeless-teen-finalist-in-intel-scien</a:t>
            </a:r>
            <a:endParaRPr lang="en-US" i="1" dirty="0" smtClean="0"/>
          </a:p>
          <a:p>
            <a:r>
              <a:rPr lang="en-US" i="1" dirty="0" smtClean="0"/>
              <a:t>ce-contest-samantha-garvey-20120113  - video</a:t>
            </a:r>
            <a:endParaRPr lang="en-US" i="1" dirty="0"/>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42</a:t>
            </a:fld>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2400" dirty="0" smtClean="0"/>
              <a:t>After CBS aired a set of reports on children growing up homeless during the mortgage crisis</a:t>
            </a:r>
            <a:r>
              <a:rPr lang="en-US" sz="2400" baseline="0" dirty="0" smtClean="0"/>
              <a:t> in Florida, donations flowed in.</a:t>
            </a:r>
          </a:p>
          <a:p>
            <a:r>
              <a:rPr lang="en-US" sz="2400" baseline="0" dirty="0" smtClean="0"/>
              <a:t>Here’s why.</a:t>
            </a:r>
            <a:br>
              <a:rPr lang="en-US" sz="2400" baseline="0" dirty="0" smtClean="0"/>
            </a:br>
            <a:r>
              <a:rPr lang="en-US" sz="2400" baseline="0" dirty="0" smtClean="0"/>
              <a:t>(Lecturer, run the video on the next slide)</a:t>
            </a:r>
            <a:endParaRPr lang="en-US" sz="2400" dirty="0" smtClean="0"/>
          </a:p>
          <a:p>
            <a:r>
              <a:rPr lang="en-US" dirty="0" smtClean="0"/>
              <a:t>http://www.huffingtonpost.com/2011/03/07/homeless-children-homeless-students_n_832415.html</a:t>
            </a:r>
          </a:p>
          <a:p>
            <a:endParaRPr lang="en-US" dirty="0" smtClean="0"/>
          </a:p>
          <a:p>
            <a:r>
              <a:rPr lang="en-US" dirty="0" smtClean="0"/>
              <a:t>http://www.cbsnews.com/stories/2011/03/06/60minutes/main20038927.shtml</a:t>
            </a:r>
          </a:p>
          <a:p>
            <a:endParaRPr lang="en-US" dirty="0" smtClean="0"/>
          </a:p>
          <a:p>
            <a:r>
              <a:rPr lang="en-US" dirty="0" smtClean="0"/>
              <a:t>http://www.cbsnews.com/video/watch/?id=7389750n </a:t>
            </a:r>
            <a:r>
              <a:rPr lang="en-US" baseline="0" dirty="0" smtClean="0"/>
              <a:t> </a:t>
            </a:r>
            <a:endParaRPr lang="en-US" dirty="0"/>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43</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t>NEWS FELLOW: LINK VIDEO TO THIS SLIDE AND SELECT “START AUTOMATICALLY”</a:t>
            </a:r>
          </a:p>
          <a:p>
            <a:endParaRPr lang="en-US" dirty="0" smtClean="0"/>
          </a:p>
          <a:p>
            <a:endParaRPr lang="en-US" dirty="0" smtClean="0"/>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44</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1613" y="0"/>
            <a:ext cx="2133600" cy="1600200"/>
          </a:xfrm>
        </p:spPr>
      </p:sp>
      <p:sp>
        <p:nvSpPr>
          <p:cNvPr id="3" name="Notes Placeholder 2"/>
          <p:cNvSpPr>
            <a:spLocks noGrp="1"/>
          </p:cNvSpPr>
          <p:nvPr>
            <p:ph type="body" idx="1"/>
          </p:nvPr>
        </p:nvSpPr>
        <p:spPr>
          <a:xfrm>
            <a:off x="124619" y="1682750"/>
            <a:ext cx="6629400" cy="7467600"/>
          </a:xfrm>
        </p:spPr>
        <p:txBody>
          <a:bodyPr>
            <a:noAutofit/>
          </a:bodyPr>
          <a:lstStyle/>
          <a:p>
            <a:r>
              <a:rPr lang="en-US" sz="2000" b="0" i="0" kern="1200" dirty="0" smtClean="0">
                <a:solidFill>
                  <a:schemeClr val="tx1"/>
                </a:solidFill>
                <a:latin typeface="+mn-lt"/>
                <a:ea typeface="+mn-ea"/>
                <a:cs typeface="+mn-cs"/>
              </a:rPr>
              <a:t>Sad stories are the one.</a:t>
            </a:r>
          </a:p>
          <a:p>
            <a:r>
              <a:rPr lang="en-US" sz="2000" b="0" i="0" kern="1200" dirty="0" smtClean="0">
                <a:solidFill>
                  <a:schemeClr val="tx1"/>
                </a:solidFill>
                <a:latin typeface="+mn-lt"/>
                <a:ea typeface="+mn-ea"/>
                <a:cs typeface="+mn-cs"/>
              </a:rPr>
              <a:t>Madonna</a:t>
            </a:r>
            <a:r>
              <a:rPr lang="en-US" sz="2000" b="0" i="0" kern="1200" baseline="0" dirty="0" smtClean="0">
                <a:solidFill>
                  <a:schemeClr val="tx1"/>
                </a:solidFill>
                <a:latin typeface="+mn-lt"/>
                <a:ea typeface="+mn-ea"/>
                <a:cs typeface="+mn-cs"/>
              </a:rPr>
              <a:t> Badger’s three daughters and her parents all perished in a Christmas Day fire at their Connecticut home.</a:t>
            </a:r>
          </a:p>
          <a:p>
            <a:r>
              <a:rPr lang="en-US" sz="2000" b="0" i="0" kern="1200" dirty="0" smtClean="0">
                <a:solidFill>
                  <a:schemeClr val="tx1"/>
                </a:solidFill>
                <a:latin typeface="+mn-lt"/>
                <a:ea typeface="+mn-ea"/>
                <a:cs typeface="+mn-cs"/>
              </a:rPr>
              <a:t>Here’s how the story</a:t>
            </a:r>
            <a:r>
              <a:rPr lang="en-US" sz="2000" b="0" i="0" kern="1200" baseline="0" dirty="0" smtClean="0">
                <a:solidFill>
                  <a:schemeClr val="tx1"/>
                </a:solidFill>
                <a:latin typeface="+mn-lt"/>
                <a:ea typeface="+mn-ea"/>
                <a:cs typeface="+mn-cs"/>
              </a:rPr>
              <a:t> of the funeral was told:</a:t>
            </a:r>
          </a:p>
          <a:p>
            <a:r>
              <a:rPr lang="en-US" sz="2000" b="0" i="1" kern="1200" dirty="0" smtClean="0">
                <a:solidFill>
                  <a:schemeClr val="tx1"/>
                </a:solidFill>
                <a:latin typeface="+mn-lt"/>
                <a:ea typeface="+mn-ea"/>
                <a:cs typeface="+mn-cs"/>
              </a:rPr>
              <a:t>“NEW YORK -- Lily, her firstborn, was her "angel," her "life." Sarah was her "little whippersnapper, loved and lovable and full of love." While her twin, Grace, "fearless," often asked her mother if she was going to die before her.</a:t>
            </a:r>
          </a:p>
          <a:p>
            <a:r>
              <a:rPr lang="en-US" sz="2000" b="0" i="1" kern="1200" dirty="0" smtClean="0">
                <a:solidFill>
                  <a:schemeClr val="tx1"/>
                </a:solidFill>
                <a:latin typeface="+mn-lt"/>
                <a:ea typeface="+mn-ea"/>
                <a:cs typeface="+mn-cs"/>
              </a:rPr>
              <a:t>Madonna Badger told her daughter it was "never going to happen."</a:t>
            </a:r>
          </a:p>
          <a:p>
            <a:r>
              <a:rPr lang="en-US" sz="2000" b="0" i="1" kern="1200" dirty="0" smtClean="0">
                <a:solidFill>
                  <a:schemeClr val="tx1"/>
                </a:solidFill>
                <a:latin typeface="+mn-lt"/>
                <a:ea typeface="+mn-ea"/>
                <a:cs typeface="+mn-cs"/>
              </a:rPr>
              <a:t>"But it did, and I wonder why," she said during a eulogy to her "girl tribe" in New York City on Thursday. "Why my children?"</a:t>
            </a:r>
          </a:p>
          <a:p>
            <a:r>
              <a:rPr lang="en-US" sz="2000" b="0" i="1" kern="1200" dirty="0" smtClean="0">
                <a:solidFill>
                  <a:schemeClr val="tx1"/>
                </a:solidFill>
                <a:latin typeface="+mn-lt"/>
                <a:ea typeface="+mn-ea"/>
                <a:cs typeface="+mn-cs"/>
              </a:rPr>
              <a:t>The three young girls died along with Badger's parents during a Christmas morning fire at their Connecticut home. More than 500 mourners joined the grieving mother at St. Thomas Church in Manhattan for a somber funeral.</a:t>
            </a:r>
          </a:p>
          <a:p>
            <a:r>
              <a:rPr lang="en-US" sz="2000" b="0" i="1" kern="1200" dirty="0" smtClean="0">
                <a:solidFill>
                  <a:schemeClr val="tx1"/>
                </a:solidFill>
                <a:latin typeface="+mn-lt"/>
                <a:ea typeface="+mn-ea"/>
                <a:cs typeface="+mn-cs"/>
              </a:rPr>
              <a:t>"My girls are in my heart," Badger said. "They're right here. And that's where they live now.“</a:t>
            </a:r>
          </a:p>
          <a:p>
            <a:r>
              <a:rPr lang="en-US" i="0" dirty="0" smtClean="0"/>
              <a:t>http://abcnews.go.com/US/connecticut-christmas-fire-grandfather-died-save-granddaughter/story?id=15239065#.TxmYtGVuR5U  - has video</a:t>
            </a:r>
          </a:p>
          <a:p>
            <a:endParaRPr lang="en-US" i="0" dirty="0" smtClean="0"/>
          </a:p>
          <a:p>
            <a:r>
              <a:rPr lang="en-US" i="0" dirty="0" smtClean="0"/>
              <a:t>http://www.nytimes.com/2012/01/06/nyregion/unbearable-grief-as-three-sisters-killed-in-christmas-day-fire-are-mourned.html?_r=1</a:t>
            </a:r>
            <a:endParaRPr lang="en-US" i="0" dirty="0"/>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45</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49413" y="387350"/>
            <a:ext cx="2479675" cy="1860550"/>
          </a:xfrm>
        </p:spPr>
      </p:sp>
      <p:sp>
        <p:nvSpPr>
          <p:cNvPr id="3" name="Notes Placeholder 2"/>
          <p:cNvSpPr>
            <a:spLocks noGrp="1"/>
          </p:cNvSpPr>
          <p:nvPr>
            <p:ph type="body" idx="1"/>
          </p:nvPr>
        </p:nvSpPr>
        <p:spPr>
          <a:xfrm>
            <a:off x="353219" y="2368550"/>
            <a:ext cx="6248400" cy="6242369"/>
          </a:xfrm>
        </p:spPr>
        <p:txBody>
          <a:bodyPr>
            <a:noAutofit/>
          </a:bodyPr>
          <a:lstStyle/>
          <a:p>
            <a:r>
              <a:rPr lang="en-US" sz="2000" dirty="0" smtClean="0"/>
              <a:t>The Roman Emperor Cicero ordered news about Rome sent to him when he was away. He griped that the news in these letters was a lot of tittle-tattle and gossip: which gladiator was paired off with which…who was on trial for what scandalous or </a:t>
            </a:r>
            <a:r>
              <a:rPr lang="en-US" sz="2000" dirty="0" err="1" smtClean="0"/>
              <a:t>embarassing</a:t>
            </a:r>
            <a:r>
              <a:rPr lang="en-US" sz="2000" dirty="0" smtClean="0"/>
              <a:t> crime…what leak about the Emperor  was making the rounds.</a:t>
            </a:r>
          </a:p>
          <a:p>
            <a:r>
              <a:rPr lang="en-US" sz="2000" dirty="0" smtClean="0"/>
              <a:t>Don’t be </a:t>
            </a:r>
            <a:r>
              <a:rPr lang="en-US" sz="2000" dirty="0" err="1" smtClean="0"/>
              <a:t>embarassed</a:t>
            </a:r>
            <a:r>
              <a:rPr lang="en-US" sz="2000" dirty="0" smtClean="0"/>
              <a:t> if TMZ is part of your daily news diet. It is human to seek  information that diverts or entertains us and that has always included a fair amount of tabloid news and sports reports.</a:t>
            </a:r>
          </a:p>
          <a:p>
            <a:r>
              <a:rPr lang="en-US" sz="2000" dirty="0" smtClean="0"/>
              <a:t>PAUSE FOR TRANSITION.</a:t>
            </a:r>
          </a:p>
          <a:p>
            <a:r>
              <a:rPr lang="en-US" sz="2000" dirty="0" smtClean="0"/>
              <a:t>These patterns , seeking information that alerts us, that connects us, that diverts us…make us human, which is why in News Literacy we assert that the need for information is in our DNA.</a:t>
            </a:r>
          </a:p>
          <a:p>
            <a:r>
              <a:rPr lang="en-US" sz="2000" dirty="0" smtClean="0"/>
              <a:t>But information-seeking and information-spreading have a lot to do with power… which makes it dangerous.</a:t>
            </a:r>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46</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05819" y="311150"/>
            <a:ext cx="2479675" cy="1860550"/>
          </a:xfrm>
        </p:spPr>
      </p:sp>
      <p:sp>
        <p:nvSpPr>
          <p:cNvPr id="3" name="Notes Placeholder 2"/>
          <p:cNvSpPr>
            <a:spLocks noGrp="1"/>
          </p:cNvSpPr>
          <p:nvPr>
            <p:ph type="body" idx="1"/>
          </p:nvPr>
        </p:nvSpPr>
        <p:spPr>
          <a:xfrm>
            <a:off x="200819" y="2597150"/>
            <a:ext cx="6324600" cy="6248400"/>
          </a:xfrm>
        </p:spPr>
        <p:txBody>
          <a:bodyPr>
            <a:noAutofit/>
          </a:bodyPr>
          <a:lstStyle/>
          <a:p>
            <a:r>
              <a:rPr lang="en-US" sz="2000" dirty="0" smtClean="0"/>
              <a:t>In Uganda, police have systematically shut down 11 radio stations in the last year, battling dissenters.</a:t>
            </a:r>
          </a:p>
          <a:p>
            <a:r>
              <a:rPr lang="en-US" sz="2000" dirty="0" smtClean="0"/>
              <a:t>Mother Jones magazine reports that the Syrian government’s crackdown on protesters includes sophisticated technology to prevent Syrians from accessing social media, video-sharing, and other websites.</a:t>
            </a:r>
          </a:p>
          <a:p>
            <a:r>
              <a:rPr lang="en-US" sz="2000" dirty="0" smtClean="0"/>
              <a:t>The three</a:t>
            </a:r>
            <a:r>
              <a:rPr lang="en-US" sz="2000" baseline="0" dirty="0" smtClean="0"/>
              <a:t> journalists killed since the beginning of the semester: Some were in the wrong place, but at least one was clearly </a:t>
            </a:r>
            <a:r>
              <a:rPr lang="en-US" sz="2000" baseline="0" dirty="0" err="1" smtClean="0"/>
              <a:t>targetted</a:t>
            </a:r>
            <a:r>
              <a:rPr lang="en-US" sz="2000" baseline="0" dirty="0" smtClean="0"/>
              <a:t> for death because he was gathering and circulating information.</a:t>
            </a:r>
            <a:endParaRPr lang="en-US" sz="2000" dirty="0" smtClean="0"/>
          </a:p>
          <a:p>
            <a:r>
              <a:rPr lang="en-US" sz="2000" dirty="0" smtClean="0"/>
              <a:t>Why would a government or other entities</a:t>
            </a:r>
            <a:r>
              <a:rPr lang="en-US" sz="2000" baseline="0" dirty="0" smtClean="0"/>
              <a:t> </a:t>
            </a:r>
            <a:r>
              <a:rPr lang="en-US" sz="2000" dirty="0" smtClean="0"/>
              <a:t>kill over a little information?</a:t>
            </a:r>
          </a:p>
          <a:p>
            <a:r>
              <a:rPr lang="en-US" sz="2000" dirty="0" smtClean="0"/>
              <a:t>And</a:t>
            </a:r>
            <a:r>
              <a:rPr lang="en-US" sz="2000" baseline="0" dirty="0" smtClean="0"/>
              <a:t> w</a:t>
            </a:r>
            <a:r>
              <a:rPr lang="en-US" sz="2000" dirty="0" smtClean="0"/>
              <a:t>hy would a journalist risk death to get information out and into the public’s hands?</a:t>
            </a:r>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47</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78013" y="311150"/>
            <a:ext cx="2936875" cy="2203450"/>
          </a:xfrm>
        </p:spPr>
      </p:sp>
      <p:sp>
        <p:nvSpPr>
          <p:cNvPr id="3" name="Notes Placeholder 2"/>
          <p:cNvSpPr>
            <a:spLocks noGrp="1"/>
          </p:cNvSpPr>
          <p:nvPr>
            <p:ph type="body" idx="1"/>
          </p:nvPr>
        </p:nvSpPr>
        <p:spPr>
          <a:xfrm>
            <a:off x="353219" y="2673350"/>
            <a:ext cx="6248400" cy="5937569"/>
          </a:xfrm>
        </p:spPr>
        <p:txBody>
          <a:bodyPr>
            <a:normAutofit/>
          </a:bodyPr>
          <a:lstStyle/>
          <a:p>
            <a:r>
              <a:rPr lang="en-US" sz="1800" dirty="0" smtClean="0"/>
              <a:t>(LECTURERS:  BE READY TO CLICK AGAIN TO ZOOM  IN ON THE PHOTOG AND THE SOLDIER)</a:t>
            </a:r>
            <a:endParaRPr lang="en-US" sz="1800" baseline="0" dirty="0" smtClean="0"/>
          </a:p>
          <a:p>
            <a:r>
              <a:rPr lang="en-US" sz="2000" dirty="0" smtClean="0"/>
              <a:t>Japanese television aired video of the last seconds of 50-year-old  news videographer Kenji Nagai’s life during the Buddhist Monk-led protests against Burma’s dictatorship.</a:t>
            </a:r>
          </a:p>
          <a:p>
            <a:r>
              <a:rPr lang="en-US" sz="2000" dirty="0" smtClean="0"/>
              <a:t>Nagai, who was on the edge of a crowd of panic-stricken demonstrators,  is shoved violently to the ground by a soldier. The crowd flees, leaving behind Nagai – dressed casually in shorts and flip-flops – on his back in the street. In his right hand is a video camera, held high to protect it from the fall. </a:t>
            </a:r>
          </a:p>
          <a:p>
            <a:r>
              <a:rPr lang="en-US" sz="2000" dirty="0" smtClean="0"/>
              <a:t>(LECTURER: CLICK NOW FOR THE CROPPED VERSION)</a:t>
            </a:r>
          </a:p>
          <a:p>
            <a:r>
              <a:rPr lang="en-US" sz="2000" dirty="0" smtClean="0"/>
              <a:t>A loud crack can be heard on the video as a soldier points his rifle at  Nagai, shooting him at point-blank range.</a:t>
            </a:r>
          </a:p>
          <a:p>
            <a:r>
              <a:rPr lang="en-US" sz="2000" dirty="0" smtClean="0"/>
              <a:t>His elderly mother told reporters that she begged her son not to go to Burma, but Nagai had simply told her that it was his job to go to places nobody else wanted to. </a:t>
            </a:r>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48</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3213" y="234950"/>
            <a:ext cx="3089275" cy="2317750"/>
          </a:xfrm>
        </p:spPr>
      </p:sp>
      <p:sp>
        <p:nvSpPr>
          <p:cNvPr id="3" name="Notes Placeholder 2"/>
          <p:cNvSpPr>
            <a:spLocks noGrp="1"/>
          </p:cNvSpPr>
          <p:nvPr>
            <p:ph type="body" idx="1"/>
          </p:nvPr>
        </p:nvSpPr>
        <p:spPr>
          <a:xfrm>
            <a:off x="277019" y="2597150"/>
            <a:ext cx="6400800" cy="6013769"/>
          </a:xfrm>
        </p:spPr>
        <p:txBody>
          <a:bodyPr>
            <a:noAutofit/>
          </a:bodyPr>
          <a:lstStyle/>
          <a:p>
            <a:r>
              <a:rPr lang="en-US" sz="2400" dirty="0" smtClean="0"/>
              <a:t>The control of information and the use of propaganda  -  a concept we will discuss at greater length later -  can lead to terrible results.</a:t>
            </a:r>
          </a:p>
          <a:p>
            <a:r>
              <a:rPr lang="en-US" sz="2400" dirty="0" smtClean="0"/>
              <a:t>In Germany in the 1930s, where the Nazi Party bought weak newspapers before it came to power and cranked out propaganda. Once in power, they licensed newspapers and dictated content.</a:t>
            </a:r>
          </a:p>
          <a:p>
            <a:r>
              <a:rPr lang="en-US" sz="2400" dirty="0" smtClean="0"/>
              <a:t>For the sake of their license, even non-partisan papers agreed to print Nazi propaganda free and to take no ads from Jews. As insurance, dozens of German advertisers cynically bought space in Nazi organs.</a:t>
            </a:r>
          </a:p>
          <a:p>
            <a:r>
              <a:rPr lang="en-US" sz="2400" dirty="0" smtClean="0"/>
              <a:t>Thus controlled, Germany’s newspapers did little to challenge Hitler.</a:t>
            </a:r>
          </a:p>
          <a:p>
            <a:r>
              <a:rPr lang="en-US" sz="2400" dirty="0" smtClean="0"/>
              <a:t>What do autocrats fear?</a:t>
            </a:r>
            <a:endParaRPr lang="en-US" sz="2400" dirty="0"/>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49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11413" y="158750"/>
            <a:ext cx="2133600" cy="1600200"/>
          </a:xfrm>
        </p:spPr>
      </p:sp>
      <p:sp>
        <p:nvSpPr>
          <p:cNvPr id="3" name="Notes Placeholder 2"/>
          <p:cNvSpPr>
            <a:spLocks noGrp="1"/>
          </p:cNvSpPr>
          <p:nvPr>
            <p:ph type="body" idx="1"/>
          </p:nvPr>
        </p:nvSpPr>
        <p:spPr>
          <a:xfrm>
            <a:off x="200819" y="1835150"/>
            <a:ext cx="6400800" cy="7239000"/>
          </a:xfrm>
        </p:spPr>
        <p:txBody>
          <a:bodyPr>
            <a:noAutofit/>
          </a:bodyPr>
          <a:lstStyle/>
          <a:p>
            <a:endParaRPr lang="en-US" sz="1600"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5</a:t>
            </a:fld>
            <a:endParaRPr lang="en-US"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82813" y="234950"/>
            <a:ext cx="2022475" cy="1517650"/>
          </a:xfrm>
        </p:spPr>
      </p:sp>
      <p:sp>
        <p:nvSpPr>
          <p:cNvPr id="3" name="Notes Placeholder 2"/>
          <p:cNvSpPr>
            <a:spLocks noGrp="1"/>
          </p:cNvSpPr>
          <p:nvPr>
            <p:ph type="body" idx="1"/>
          </p:nvPr>
        </p:nvSpPr>
        <p:spPr>
          <a:xfrm>
            <a:off x="277019" y="1911350"/>
            <a:ext cx="6400800" cy="7086600"/>
          </a:xfrm>
        </p:spPr>
        <p:txBody>
          <a:bodyPr>
            <a:normAutofit fontScale="92500"/>
          </a:bodyPr>
          <a:lstStyle/>
          <a:p>
            <a:pPr defTabSz="919037">
              <a:defRPr/>
            </a:pPr>
            <a:r>
              <a:rPr lang="en-US" sz="2400" dirty="0" smtClean="0"/>
              <a:t>PRE-VIDEO SLIDE. THE NEXT SLIDE WILL LAUNCH THE ABC PIECE ON THE FALL OF THE WALL (1:32 video)</a:t>
            </a:r>
          </a:p>
          <a:p>
            <a:r>
              <a:rPr lang="en-US" sz="2400" dirty="0" smtClean="0"/>
              <a:t>POINT: The Berlin Wall,  was built in 1961 because more than 2.6 million  of  17 million East Germans escaped to West Berlin or West Germany from 1949 to 1961 and the Communist system could not afford the </a:t>
            </a:r>
            <a:r>
              <a:rPr lang="en-US" sz="2400" dirty="0" err="1" smtClean="0"/>
              <a:t>embarassment</a:t>
            </a:r>
            <a:r>
              <a:rPr lang="en-US" sz="2400" dirty="0" smtClean="0"/>
              <a:t>…or the loss of talent.</a:t>
            </a:r>
          </a:p>
          <a:p>
            <a:r>
              <a:rPr lang="en-US" sz="2400" dirty="0" smtClean="0"/>
              <a:t>  The wall fell in 1989, not through force of military might, but because of the power of information. </a:t>
            </a:r>
          </a:p>
          <a:p>
            <a:r>
              <a:rPr lang="en-US" sz="2400" dirty="0" smtClean="0"/>
              <a:t>    As much as they tried, the communist governments of East Germany  and other Eastern Bloc states could not prevent information about a better way of life in the west from penetrating their societies, via television, radio and other means. (Radio Free Europe clip?)</a:t>
            </a:r>
          </a:p>
          <a:p>
            <a:r>
              <a:rPr lang="en-US" sz="2400" dirty="0" smtClean="0"/>
              <a:t>     Once the borders were opened, information spread quickly across Eastern Europe, sparking mass border crossings and…Shopping.</a:t>
            </a:r>
          </a:p>
          <a:p>
            <a:r>
              <a:rPr lang="en-US" sz="2400" dirty="0" smtClean="0"/>
              <a:t>…………….(LECTURER: CLICK NOW TO LAUNCH VIDEO</a:t>
            </a:r>
            <a:r>
              <a:rPr lang="en-US" sz="1600" dirty="0" smtClean="0"/>
              <a:t>)</a:t>
            </a:r>
          </a:p>
          <a:p>
            <a:endParaRPr lang="en-US" dirty="0"/>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50</a:t>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8500"/>
            <a:ext cx="4656138" cy="3492500"/>
          </a:xfrm>
        </p:spPr>
      </p:sp>
      <p:sp>
        <p:nvSpPr>
          <p:cNvPr id="3" name="Notes Placeholder 2"/>
          <p:cNvSpPr>
            <a:spLocks noGrp="1"/>
          </p:cNvSpPr>
          <p:nvPr>
            <p:ph type="body" idx="1"/>
          </p:nvPr>
        </p:nvSpPr>
        <p:spPr/>
        <p:txBody>
          <a:bodyPr>
            <a:normAutofit/>
          </a:bodyPr>
          <a:lstStyle/>
          <a:p>
            <a:pPr defTabSz="919037">
              <a:defRPr/>
            </a:pPr>
            <a:r>
              <a:rPr lang="en-US" sz="1800" dirty="0" smtClean="0"/>
              <a:t>NEWS FELLOW: LINK VIDEO TO THIS SLIDE AND SELECT “START AUTOMATICALLY”</a:t>
            </a:r>
          </a:p>
          <a:p>
            <a:endParaRPr lang="en-US" dirty="0"/>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51</a:t>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01813" y="158750"/>
            <a:ext cx="2819400" cy="2114550"/>
          </a:xfrm>
        </p:spPr>
      </p:sp>
      <p:sp>
        <p:nvSpPr>
          <p:cNvPr id="3" name="Notes Placeholder 2"/>
          <p:cNvSpPr>
            <a:spLocks noGrp="1"/>
          </p:cNvSpPr>
          <p:nvPr>
            <p:ph type="body" idx="1"/>
          </p:nvPr>
        </p:nvSpPr>
        <p:spPr>
          <a:xfrm>
            <a:off x="200819" y="2444750"/>
            <a:ext cx="6400800" cy="6166169"/>
          </a:xfrm>
        </p:spPr>
        <p:txBody>
          <a:bodyPr>
            <a:normAutofit/>
          </a:bodyPr>
          <a:lstStyle/>
          <a:p>
            <a:r>
              <a:rPr lang="en-US" sz="2400" dirty="0" smtClean="0"/>
              <a:t>Text animates automatically </a:t>
            </a:r>
          </a:p>
          <a:p>
            <a:endParaRPr lang="en-US" sz="2400" dirty="0" smtClean="0"/>
          </a:p>
          <a:p>
            <a:r>
              <a:rPr lang="en-US" sz="2400" dirty="0" smtClean="0"/>
              <a:t>Whether conducted with rocks and sticks in </a:t>
            </a:r>
            <a:r>
              <a:rPr lang="en-US" sz="2400" dirty="0" err="1" smtClean="0"/>
              <a:t>Tahrir</a:t>
            </a:r>
            <a:r>
              <a:rPr lang="en-US" sz="2400" dirty="0" smtClean="0"/>
              <a:t> Square or with network switches, the battle to control information is universal</a:t>
            </a:r>
            <a:r>
              <a:rPr lang="en-US" sz="2400" baseline="0" dirty="0" smtClean="0"/>
              <a:t> and the effect of digital technology is unclear. Do mobile web-based devices put more power in the hands of individuals, or give government more power over individuals’ lives?</a:t>
            </a:r>
            <a:endParaRPr lang="en-US" sz="2400" dirty="0" smtClean="0"/>
          </a:p>
          <a:p>
            <a:endParaRPr lang="en-US" sz="1800" dirty="0" smtClean="0"/>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52</a:t>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81820" y="234950"/>
            <a:ext cx="2057400" cy="1543670"/>
          </a:xfrm>
        </p:spPr>
      </p:sp>
      <p:sp>
        <p:nvSpPr>
          <p:cNvPr id="3" name="Notes Placeholder 2"/>
          <p:cNvSpPr>
            <a:spLocks noGrp="1"/>
          </p:cNvSpPr>
          <p:nvPr>
            <p:ph type="body" idx="1"/>
          </p:nvPr>
        </p:nvSpPr>
        <p:spPr>
          <a:xfrm>
            <a:off x="200820" y="2063750"/>
            <a:ext cx="6553199" cy="7086600"/>
          </a:xfrm>
        </p:spPr>
        <p:txBody>
          <a:bodyPr>
            <a:noAutofit/>
          </a:bodyPr>
          <a:lstStyle/>
          <a:p>
            <a:pPr>
              <a:defRPr/>
            </a:pPr>
            <a:r>
              <a:rPr lang="en-US" sz="1800" dirty="0" smtClean="0"/>
              <a:t>NEWS FELLOW: LINK </a:t>
            </a:r>
            <a:r>
              <a:rPr lang="en-US" sz="1800" b="1" dirty="0" smtClean="0"/>
              <a:t>video</a:t>
            </a:r>
            <a:r>
              <a:rPr lang="en-US" sz="1800" dirty="0" smtClean="0"/>
              <a:t> TO THIS SLIDE AND SELECT “START AUTOMATICALLY” – (Drums.wmv 30 SECONDS) THIS VIDEO DOES NOT PLAY</a:t>
            </a:r>
            <a:r>
              <a:rPr lang="en-US" sz="1800" baseline="0" dirty="0" smtClean="0"/>
              <a:t> FULL SCREEN. THERE IS NO VIDEO, JUST AUDIO. </a:t>
            </a:r>
            <a:r>
              <a:rPr lang="en-US" sz="1800" dirty="0" smtClean="0"/>
              <a:t> (FYI: Drum telegraphy is based on speech patterns. )</a:t>
            </a:r>
          </a:p>
          <a:p>
            <a:pPr defTabSz="919037">
              <a:defRPr/>
            </a:pPr>
            <a:r>
              <a:rPr lang="en-US" sz="2800" dirty="0" smtClean="0"/>
              <a:t>Let’s step</a:t>
            </a:r>
            <a:r>
              <a:rPr lang="en-US" sz="2800" baseline="0" dirty="0" smtClean="0"/>
              <a:t> back and put this in perspective</a:t>
            </a:r>
            <a:endParaRPr lang="en-US" sz="2800" dirty="0" smtClean="0"/>
          </a:p>
          <a:p>
            <a:pPr defTabSz="919037">
              <a:defRPr/>
            </a:pPr>
            <a:r>
              <a:rPr lang="en-US" sz="2800" dirty="0" smtClean="0"/>
              <a:t>(Lecturer: As drumming winds down…) Drums were one of the earliest forms of remote communication and their use sometimes rebalanced the power equation. European expeditions to West Africa were surprised: tribes they encountered already knew when they were coming and what they were up to. </a:t>
            </a:r>
          </a:p>
          <a:p>
            <a:pPr defTabSz="919037">
              <a:defRPr/>
            </a:pPr>
            <a:r>
              <a:rPr lang="en-US" sz="2800" dirty="0" smtClean="0"/>
              <a:t>Regardless of the method, of transmission, Saber </a:t>
            </a:r>
            <a:r>
              <a:rPr lang="en-US" sz="2800" dirty="0" err="1" smtClean="0"/>
              <a:t>es</a:t>
            </a:r>
            <a:r>
              <a:rPr lang="en-US" sz="2800" dirty="0" smtClean="0"/>
              <a:t> </a:t>
            </a:r>
            <a:r>
              <a:rPr lang="en-US" sz="2800" dirty="0" err="1" smtClean="0"/>
              <a:t>Poder</a:t>
            </a:r>
            <a:r>
              <a:rPr lang="en-US" sz="2800" dirty="0" smtClean="0"/>
              <a:t>. (Knowledge is Power) and the powerful try to clamp a lid on knowledge they don’t want to get out</a:t>
            </a:r>
            <a:r>
              <a:rPr lang="en-US" sz="2000" dirty="0" smtClean="0"/>
              <a:t>.</a:t>
            </a:r>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53</a:t>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5619" y="387350"/>
            <a:ext cx="1921715" cy="1441450"/>
          </a:xfrm>
        </p:spPr>
      </p:sp>
      <p:sp>
        <p:nvSpPr>
          <p:cNvPr id="3" name="Notes Placeholder 2"/>
          <p:cNvSpPr>
            <a:spLocks noGrp="1"/>
          </p:cNvSpPr>
          <p:nvPr>
            <p:ph type="body" idx="1"/>
          </p:nvPr>
        </p:nvSpPr>
        <p:spPr>
          <a:xfrm>
            <a:off x="277019" y="2063750"/>
            <a:ext cx="5982336" cy="6547169"/>
          </a:xfrm>
        </p:spPr>
        <p:txBody>
          <a:bodyPr>
            <a:normAutofit fontScale="85000" lnSpcReduction="10000"/>
          </a:bodyPr>
          <a:lstStyle/>
          <a:p>
            <a:r>
              <a:rPr lang="en-US" sz="3200" dirty="0" smtClean="0"/>
              <a:t>The Emperor Napoleon,  the military genius who emerged from the French Revolution, won battle after battle against stronger armies, established French influence across Europe and worked to spread the ideals of the Revolution, most notably through the Napoleonic Code of legal procedure…Yet he feared the un-muzzled power of newspapers.</a:t>
            </a:r>
          </a:p>
          <a:p>
            <a:r>
              <a:rPr lang="en-US" sz="3200" dirty="0" smtClean="0"/>
              <a:t>Here’s what he knew: that you control the public by controlling their access to information.</a:t>
            </a:r>
          </a:p>
          <a:p>
            <a:r>
              <a:rPr lang="en-US" sz="3200" dirty="0" smtClean="0"/>
              <a:t>Yes, he said knowledge is only potential power. But without</a:t>
            </a:r>
            <a:r>
              <a:rPr lang="en-US" sz="3200" baseline="0" dirty="0" smtClean="0"/>
              <a:t> it, there is no potential for power.</a:t>
            </a:r>
            <a:endParaRPr lang="en-US" sz="3200" dirty="0" smtClean="0"/>
          </a:p>
          <a:p>
            <a:r>
              <a:rPr lang="en-US" dirty="0" smtClean="0"/>
              <a:t> </a:t>
            </a:r>
            <a:endParaRPr lang="en-US" dirty="0"/>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54</a:t>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20813" y="234950"/>
            <a:ext cx="3546475" cy="2660650"/>
          </a:xfrm>
        </p:spPr>
      </p:sp>
      <p:sp>
        <p:nvSpPr>
          <p:cNvPr id="3" name="Notes Placeholder 2"/>
          <p:cNvSpPr>
            <a:spLocks noGrp="1"/>
          </p:cNvSpPr>
          <p:nvPr>
            <p:ph type="body" idx="1"/>
          </p:nvPr>
        </p:nvSpPr>
        <p:spPr>
          <a:xfrm>
            <a:off x="695485" y="3130550"/>
            <a:ext cx="5563870" cy="5480369"/>
          </a:xfrm>
        </p:spPr>
        <p:txBody>
          <a:bodyPr>
            <a:normAutofit/>
          </a:bodyPr>
          <a:lstStyle/>
          <a:p>
            <a:r>
              <a:rPr lang="en-US" sz="2400" kern="1200" dirty="0" smtClean="0">
                <a:solidFill>
                  <a:schemeClr val="tx1"/>
                </a:solidFill>
                <a:latin typeface="+mn-lt"/>
                <a:ea typeface="+mn-ea"/>
                <a:cs typeface="+mn-cs"/>
              </a:rPr>
              <a:t>In Lecture 1, we talked about </a:t>
            </a:r>
            <a:r>
              <a:rPr lang="en-US" sz="2400" dirty="0" smtClean="0"/>
              <a:t>the power of information from Gutenberg’s press to </a:t>
            </a:r>
            <a:r>
              <a:rPr lang="en-US" sz="2400" dirty="0" err="1" smtClean="0"/>
              <a:t>Zuckerberg’s</a:t>
            </a:r>
            <a:r>
              <a:rPr lang="en-US" sz="2400" dirty="0" smtClean="0"/>
              <a:t> </a:t>
            </a:r>
            <a:r>
              <a:rPr lang="en-US" sz="2400" dirty="0" err="1" smtClean="0"/>
              <a:t>Facebook</a:t>
            </a:r>
            <a:r>
              <a:rPr lang="en-US" sz="2400" dirty="0" smtClean="0"/>
              <a:t>.</a:t>
            </a:r>
          </a:p>
          <a:p>
            <a:r>
              <a:rPr lang="en-US" sz="2400" kern="1200" dirty="0" smtClean="0">
                <a:solidFill>
                  <a:schemeClr val="tx1"/>
                </a:solidFill>
                <a:latin typeface="+mn-lt"/>
                <a:ea typeface="+mn-ea"/>
                <a:cs typeface="+mn-cs"/>
              </a:rPr>
              <a:t>In Victor Hugo’s novel, “The Hunchback of Notre Dame,” published in 1831, the printing press  symbolizes the huge changes sweeping Europe in the late 15</a:t>
            </a:r>
            <a:r>
              <a:rPr lang="en-US" sz="2400" kern="1200" baseline="30000" dirty="0" smtClean="0">
                <a:solidFill>
                  <a:schemeClr val="tx1"/>
                </a:solidFill>
                <a:latin typeface="+mn-lt"/>
                <a:ea typeface="+mn-ea"/>
                <a:cs typeface="+mn-cs"/>
              </a:rPr>
              <a:t>th</a:t>
            </a:r>
            <a:r>
              <a:rPr lang="en-US" sz="2400" kern="1200" dirty="0" smtClean="0">
                <a:solidFill>
                  <a:schemeClr val="tx1"/>
                </a:solidFill>
                <a:latin typeface="+mn-lt"/>
                <a:ea typeface="+mn-ea"/>
                <a:cs typeface="+mn-cs"/>
              </a:rPr>
              <a:t> century.</a:t>
            </a:r>
          </a:p>
          <a:p>
            <a:r>
              <a:rPr lang="en-US" sz="2400" dirty="0" smtClean="0"/>
              <a:t>In this scene, King Louis and </a:t>
            </a:r>
            <a:r>
              <a:rPr lang="en-US" sz="2400" dirty="0" err="1" smtClean="0"/>
              <a:t>Frollo</a:t>
            </a:r>
            <a:r>
              <a:rPr lang="en-US" sz="2400" dirty="0" smtClean="0"/>
              <a:t>, the Archdeacon of Notre Dame Cathedral examine a printing press and debate the influence it will have.</a:t>
            </a:r>
            <a:endParaRPr lang="en-US" sz="2400" kern="1200" dirty="0" smtClean="0">
              <a:solidFill>
                <a:schemeClr val="tx1"/>
              </a:solidFill>
              <a:latin typeface="+mn-lt"/>
              <a:ea typeface="+mn-ea"/>
              <a:cs typeface="+mn-cs"/>
            </a:endParaRPr>
          </a:p>
          <a:p>
            <a:endParaRPr lang="en-US" dirty="0" smtClean="0"/>
          </a:p>
          <a:p>
            <a:endParaRPr lang="en-US" kern="1200" dirty="0" smtClean="0">
              <a:solidFill>
                <a:schemeClr val="tx1"/>
              </a:solidFill>
              <a:latin typeface="+mn-lt"/>
              <a:ea typeface="+mn-ea"/>
              <a:cs typeface="+mn-cs"/>
            </a:endParaRPr>
          </a:p>
          <a:p>
            <a:endParaRPr lang="en-US" dirty="0" smtClean="0"/>
          </a:p>
          <a:p>
            <a:endParaRPr lang="en-US"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55</a:t>
            </a:fld>
            <a:endParaRPr lang="en-US"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30413" y="311150"/>
            <a:ext cx="2479675" cy="1860550"/>
          </a:xfrm>
        </p:spPr>
      </p:sp>
      <p:sp>
        <p:nvSpPr>
          <p:cNvPr id="3" name="Notes Placeholder 2"/>
          <p:cNvSpPr>
            <a:spLocks noGrp="1"/>
          </p:cNvSpPr>
          <p:nvPr>
            <p:ph type="body" idx="1"/>
          </p:nvPr>
        </p:nvSpPr>
        <p:spPr>
          <a:xfrm>
            <a:off x="277019" y="2368550"/>
            <a:ext cx="6324600" cy="6629400"/>
          </a:xfrm>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2800" dirty="0" smtClean="0"/>
              <a:t>NEWS FELLOW: LINK VIDEO TO THIS SLIDE AND SELECT “START AUTOMATICALLY”</a:t>
            </a:r>
          </a:p>
          <a:p>
            <a:r>
              <a:rPr lang="en-US" sz="2600" dirty="0" smtClean="0"/>
              <a:t>Hunchback clip</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3000" dirty="0" smtClean="0"/>
              <a:t>(Framing</a:t>
            </a:r>
            <a:r>
              <a:rPr lang="en-US" sz="3000" baseline="0" dirty="0" smtClean="0"/>
              <a:t> the story, the scene opens with the bells of Notre Dame, King Louis inquires who the bell ringer is, then turns to examine the press. The printer </a:t>
            </a:r>
            <a:r>
              <a:rPr lang="en-US" sz="3000" baseline="0" dirty="0" err="1" smtClean="0"/>
              <a:t>sez</a:t>
            </a:r>
            <a:r>
              <a:rPr lang="en-US" sz="3000" baseline="0" dirty="0" smtClean="0"/>
              <a:t> he is printing books for The People, who will learn to read. </a:t>
            </a:r>
            <a:r>
              <a:rPr lang="en-US" sz="3000" baseline="0" dirty="0" err="1" smtClean="0"/>
              <a:t>Frollo</a:t>
            </a:r>
            <a:r>
              <a:rPr lang="en-US" sz="3000" baseline="0" dirty="0" smtClean="0"/>
              <a:t> </a:t>
            </a:r>
            <a:r>
              <a:rPr lang="en-US" sz="3000" dirty="0" smtClean="0"/>
              <a:t>asserts that the printing press and the books it produces will destroy the intellectual authority of the church.)</a:t>
            </a:r>
          </a:p>
          <a:p>
            <a:endParaRPr lang="en-US"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56</a:t>
            </a:fld>
            <a:endParaRPr lang="en-US" dirty="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3213" y="387350"/>
            <a:ext cx="3165475" cy="2374900"/>
          </a:xfrm>
        </p:spPr>
      </p:sp>
      <p:sp>
        <p:nvSpPr>
          <p:cNvPr id="3" name="Notes Placeholder 2"/>
          <p:cNvSpPr>
            <a:spLocks noGrp="1"/>
          </p:cNvSpPr>
          <p:nvPr>
            <p:ph type="body" idx="1"/>
          </p:nvPr>
        </p:nvSpPr>
        <p:spPr>
          <a:xfrm>
            <a:off x="200819" y="3054350"/>
            <a:ext cx="6400800" cy="5556569"/>
          </a:xfrm>
        </p:spPr>
        <p:txBody>
          <a:bodyPr>
            <a:normAutofit/>
          </a:bodyPr>
          <a:lstStyle/>
          <a:p>
            <a:r>
              <a:rPr lang="en-US" sz="2400" dirty="0" smtClean="0"/>
              <a:t>The battle over control of information followed us here from Europe.</a:t>
            </a:r>
          </a:p>
          <a:p>
            <a:r>
              <a:rPr lang="en-US" sz="2400" dirty="0" smtClean="0"/>
              <a:t>The first news sheet in North America debuted in 1690… and produced just one edition.</a:t>
            </a:r>
          </a:p>
          <a:p>
            <a:r>
              <a:rPr lang="en-US" sz="2400" i="1" dirty="0" err="1" smtClean="0"/>
              <a:t>Publick</a:t>
            </a:r>
            <a:r>
              <a:rPr lang="en-US" sz="2400" i="1" dirty="0" smtClean="0"/>
              <a:t> Occurrences Both </a:t>
            </a:r>
            <a:r>
              <a:rPr lang="en-US" sz="2400" i="1" dirty="0" err="1" smtClean="0"/>
              <a:t>Forreign</a:t>
            </a:r>
            <a:r>
              <a:rPr lang="en-US" sz="2400" i="1" dirty="0" smtClean="0"/>
              <a:t> and </a:t>
            </a:r>
            <a:r>
              <a:rPr lang="en-US" sz="2400" i="1" dirty="0" err="1" smtClean="0"/>
              <a:t>Domestick</a:t>
            </a:r>
            <a:r>
              <a:rPr lang="en-US" sz="2400" dirty="0" smtClean="0"/>
              <a:t>, was published in Boston by Benjamin Harris. The English authorities, in "high Resentment" that Harris dared to report that English military forces had allied themselves with "miserable" savages, put him out of business four days later.</a:t>
            </a:r>
          </a:p>
          <a:p>
            <a:r>
              <a:rPr lang="en-US" sz="2400" dirty="0" smtClean="0"/>
              <a:t>Same battle. New battlefield.</a:t>
            </a:r>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57</a:t>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01813" y="158750"/>
            <a:ext cx="2514600" cy="1885950"/>
          </a:xfrm>
        </p:spPr>
      </p:sp>
      <p:sp>
        <p:nvSpPr>
          <p:cNvPr id="3" name="Notes Placeholder 2"/>
          <p:cNvSpPr>
            <a:spLocks noGrp="1"/>
          </p:cNvSpPr>
          <p:nvPr>
            <p:ph type="body" idx="1"/>
          </p:nvPr>
        </p:nvSpPr>
        <p:spPr>
          <a:xfrm>
            <a:off x="200819" y="2216150"/>
            <a:ext cx="6477000" cy="6781800"/>
          </a:xfrm>
        </p:spPr>
        <p:txBody>
          <a:bodyPr>
            <a:noAutofit/>
          </a:bodyPr>
          <a:lstStyle/>
          <a:p>
            <a:r>
              <a:rPr lang="en-US" sz="2400" dirty="0" smtClean="0"/>
              <a:t>Governments seek to control their history, as well as news coverage.</a:t>
            </a:r>
          </a:p>
          <a:p>
            <a:r>
              <a:rPr lang="en-US" sz="2400" dirty="0" smtClean="0"/>
              <a:t> June 4</a:t>
            </a:r>
            <a:r>
              <a:rPr lang="en-US" sz="2400" baseline="30000" dirty="0" smtClean="0"/>
              <a:t>th</a:t>
            </a:r>
            <a:r>
              <a:rPr lang="en-US" sz="2400" dirty="0" smtClean="0"/>
              <a:t> 1989, est. 3000 dead during pro-democracy protests. </a:t>
            </a:r>
            <a:r>
              <a:rPr lang="en-US" sz="2400" dirty="0" err="1" smtClean="0"/>
              <a:t>Gov’t</a:t>
            </a:r>
            <a:r>
              <a:rPr lang="en-US" sz="2400" dirty="0" smtClean="0"/>
              <a:t>  kicked out foreign press after a few days. This photo showed a lone protester facing down the government’s tanks dispatched to clear protesters out of </a:t>
            </a:r>
            <a:r>
              <a:rPr lang="en-US" sz="2400" dirty="0" err="1" smtClean="0"/>
              <a:t>Tianenmen</a:t>
            </a:r>
            <a:r>
              <a:rPr lang="en-US" sz="2400" dirty="0" smtClean="0"/>
              <a:t> Square.</a:t>
            </a:r>
          </a:p>
          <a:p>
            <a:r>
              <a:rPr lang="en-US" sz="2400" dirty="0" smtClean="0"/>
              <a:t>China kept this out of history books and off </a:t>
            </a:r>
            <a:r>
              <a:rPr lang="en-US" sz="2400" dirty="0" err="1" smtClean="0"/>
              <a:t>Baidu</a:t>
            </a:r>
            <a:r>
              <a:rPr lang="en-US" sz="2400" dirty="0" smtClean="0"/>
              <a:t> (Google-like search site) for years and only recently can it be found in official histories. </a:t>
            </a:r>
          </a:p>
          <a:p>
            <a:r>
              <a:rPr lang="en-US" sz="2400" dirty="0" smtClean="0"/>
              <a:t>(LECTURERS: Some Chinese students object to our simplification of this example, be ready for questions.)</a:t>
            </a:r>
            <a:endParaRPr lang="en-US" sz="2400" dirty="0"/>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58</a:t>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11413" y="158750"/>
            <a:ext cx="1725612" cy="1295400"/>
          </a:xfrm>
        </p:spPr>
      </p:sp>
      <p:sp>
        <p:nvSpPr>
          <p:cNvPr id="3" name="Notes Placeholder 2"/>
          <p:cNvSpPr>
            <a:spLocks noGrp="1"/>
          </p:cNvSpPr>
          <p:nvPr>
            <p:ph type="body" idx="1"/>
          </p:nvPr>
        </p:nvSpPr>
        <p:spPr>
          <a:xfrm>
            <a:off x="200819" y="1606550"/>
            <a:ext cx="6477000" cy="7391400"/>
          </a:xfrm>
        </p:spPr>
        <p:txBody>
          <a:bodyPr>
            <a:normAutofit/>
          </a:bodyPr>
          <a:lstStyle/>
          <a:p>
            <a:r>
              <a:rPr lang="en-US" sz="2000" dirty="0" smtClean="0"/>
              <a:t>Two cultures’ views of the battle: Does news coverage help fix  societal problems or make them worse?</a:t>
            </a:r>
          </a:p>
          <a:p>
            <a:r>
              <a:rPr lang="en-US" sz="2000" dirty="0" smtClean="0"/>
              <a:t>On Aug. 1, 2007  during  evening rush hour, the I-35W Mississippi River bridge in Minneapolis collapsed, killing 13 people and injuring 145. On the evening of the collapse, CNN, MSNBC and Fox News  went live  and stayed live through the overnight, along with local stations. In the days that followed, most of America’s top anchors broadcast live from the scene: </a:t>
            </a:r>
            <a:r>
              <a:rPr lang="en-US" sz="2000" dirty="0" err="1" smtClean="0"/>
              <a:t>Shepard</a:t>
            </a:r>
            <a:r>
              <a:rPr lang="en-US" sz="2000" dirty="0" smtClean="0"/>
              <a:t> Smith and Greta Van </a:t>
            </a:r>
            <a:r>
              <a:rPr lang="en-US" sz="2000" dirty="0" err="1" smtClean="0"/>
              <a:t>Susteren</a:t>
            </a:r>
            <a:r>
              <a:rPr lang="en-US" sz="2000" dirty="0" smtClean="0"/>
              <a:t>(FOX), Katie </a:t>
            </a:r>
            <a:r>
              <a:rPr lang="en-US" sz="2000" dirty="0" err="1" smtClean="0"/>
              <a:t>Couric</a:t>
            </a:r>
            <a:r>
              <a:rPr lang="en-US" sz="2000" dirty="0" smtClean="0"/>
              <a:t> (CBS), Charlie Gibson(ABC), Brian Williams and Matt Lauer (NBC) Soledad Obrien and Anderson Cooper (CNN), </a:t>
            </a:r>
            <a:r>
              <a:rPr lang="en-US" sz="2000" dirty="0" err="1" smtClean="0"/>
              <a:t>Contessa</a:t>
            </a:r>
            <a:r>
              <a:rPr lang="en-US" sz="2000" dirty="0" smtClean="0"/>
              <a:t> Brewer (MSNBC)</a:t>
            </a:r>
          </a:p>
          <a:p>
            <a:r>
              <a:rPr lang="en-US" sz="2000" dirty="0" smtClean="0"/>
              <a:t> Ten days later in Southern China, Communist authorities banned most state media from reporting on the collapse of a bridge under construction near </a:t>
            </a:r>
            <a:r>
              <a:rPr lang="en-US" sz="2000" dirty="0" err="1" smtClean="0"/>
              <a:t>Fenghuang</a:t>
            </a:r>
            <a:r>
              <a:rPr lang="en-US" sz="2000" dirty="0" smtClean="0"/>
              <a:t>, which killed at least 47 people. Local officials punched and chased reporters from the scene.</a:t>
            </a:r>
          </a:p>
          <a:p>
            <a:r>
              <a:rPr lang="en-US" sz="2000" dirty="0" smtClean="0"/>
              <a:t>We’ll look in future weeks at this fundamental difference between China’s emphasis on stability and America’s focus on openness. With globalization, those values increasingly clash.</a:t>
            </a:r>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59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6</a:t>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11413" y="158750"/>
            <a:ext cx="1725612" cy="1295400"/>
          </a:xfrm>
        </p:spPr>
      </p:sp>
      <p:sp>
        <p:nvSpPr>
          <p:cNvPr id="3" name="Notes Placeholder 2"/>
          <p:cNvSpPr>
            <a:spLocks noGrp="1"/>
          </p:cNvSpPr>
          <p:nvPr>
            <p:ph type="body" idx="1"/>
          </p:nvPr>
        </p:nvSpPr>
        <p:spPr>
          <a:xfrm>
            <a:off x="200819" y="1606550"/>
            <a:ext cx="6477000" cy="7391400"/>
          </a:xfrm>
        </p:spPr>
        <p:txBody>
          <a:bodyPr>
            <a:normAutofit fontScale="92500" lnSpcReduction="20000"/>
          </a:bodyPr>
          <a:lstStyle/>
          <a:p>
            <a:r>
              <a:rPr lang="en-US" sz="2800" dirty="0" smtClean="0"/>
              <a:t>We are beginning, though, to see signs that kind of censorship is no longer possible in China.</a:t>
            </a:r>
          </a:p>
          <a:p>
            <a:r>
              <a:rPr lang="en-US" sz="2800" dirty="0" smtClean="0"/>
              <a:t>A collision between two trains on July 23</a:t>
            </a:r>
            <a:r>
              <a:rPr lang="en-US" sz="2800" baseline="30000" dirty="0" smtClean="0"/>
              <a:t>rd</a:t>
            </a:r>
            <a:r>
              <a:rPr lang="en-US" sz="2800" dirty="0" smtClean="0"/>
              <a:t>, 2011 near the coastal city of Wenzhou killed at least 35 people brought online criticism of the </a:t>
            </a:r>
            <a:r>
              <a:rPr lang="en-US" sz="2800" dirty="0" err="1" smtClean="0"/>
              <a:t>the</a:t>
            </a:r>
            <a:r>
              <a:rPr lang="en-US" sz="2800" dirty="0" smtClean="0"/>
              <a:t> railway bureaucracy and official media.</a:t>
            </a:r>
          </a:p>
          <a:p>
            <a:r>
              <a:rPr lang="en-US" sz="2800" dirty="0" smtClean="0"/>
              <a:t>Twitter-like services, the Wei-</a:t>
            </a:r>
            <a:r>
              <a:rPr lang="en-US" sz="2800" dirty="0" err="1" smtClean="0"/>
              <a:t>Bos</a:t>
            </a:r>
            <a:r>
              <a:rPr lang="en-US" sz="2800" dirty="0" smtClean="0"/>
              <a:t>, provided information the official media tried to cover up.</a:t>
            </a:r>
          </a:p>
          <a:p>
            <a:r>
              <a:rPr lang="en-US" sz="2800" dirty="0" smtClean="0"/>
              <a:t>From the scene, </a:t>
            </a:r>
            <a:r>
              <a:rPr lang="en-US" sz="2800" dirty="0" err="1" smtClean="0"/>
              <a:t>Weibo</a:t>
            </a:r>
            <a:r>
              <a:rPr lang="en-US" sz="2800" dirty="0" smtClean="0"/>
              <a:t> accounts provided insights  while censors forced official media to play it down while railway officials literally tried to bury the train.</a:t>
            </a:r>
          </a:p>
          <a:p>
            <a:endParaRPr lang="en-US" sz="2000" dirty="0" smtClean="0"/>
          </a:p>
          <a:p>
            <a:endParaRPr lang="en-US" sz="2000" dirty="0" smtClean="0"/>
          </a:p>
          <a:p>
            <a:endParaRPr lang="en-US" sz="2000" dirty="0" smtClean="0"/>
          </a:p>
          <a:p>
            <a:endParaRPr lang="en-US" sz="2000" dirty="0" smtClean="0"/>
          </a:p>
          <a:p>
            <a:endParaRPr lang="en-US" sz="2000" dirty="0" smtClean="0"/>
          </a:p>
          <a:p>
            <a:r>
              <a:rPr lang="en-US" sz="2000" dirty="0" smtClean="0"/>
              <a:t>http://behindthewall.msnbc.msn.com/_news/2011/07/25/7157046-deadly-train-crash-in-china-provokes-outrage</a:t>
            </a:r>
            <a:endParaRPr lang="en-US" dirty="0"/>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60</a:t>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endParaRPr lang="en-US" sz="2400" dirty="0" smtClean="0"/>
          </a:p>
          <a:p>
            <a:r>
              <a:rPr lang="en-US" sz="2800" dirty="0" smtClean="0"/>
              <a:t>The Battle continues today.</a:t>
            </a:r>
          </a:p>
          <a:p>
            <a:r>
              <a:rPr lang="en-US" sz="2800" dirty="0" smtClean="0"/>
              <a:t>This map shows countries judged to have a free press in green, partly free in yellow and not free in blue. You’ll note correlations to the places CPJ reports reporters are being beaten, kidnapped, jailed or killed. </a:t>
            </a:r>
          </a:p>
          <a:p>
            <a:endParaRPr lang="en-US" sz="2400" dirty="0" smtClean="0"/>
          </a:p>
          <a:p>
            <a:r>
              <a:rPr lang="en-US" sz="1500" dirty="0" smtClean="0"/>
              <a:t>http://www.newseum.org/exhibits-and-theaters/permanent-exhibits/world-news/press-freedom-map.html</a:t>
            </a:r>
          </a:p>
          <a:p>
            <a:endParaRPr lang="en-US" sz="2400" dirty="0" smtClean="0"/>
          </a:p>
        </p:txBody>
      </p:sp>
      <p:sp>
        <p:nvSpPr>
          <p:cNvPr id="4" name="Slide Number Placeholder 3"/>
          <p:cNvSpPr>
            <a:spLocks noGrp="1"/>
          </p:cNvSpPr>
          <p:nvPr>
            <p:ph type="sldNum" sz="quarter" idx="10"/>
          </p:nvPr>
        </p:nvSpPr>
        <p:spPr/>
        <p:txBody>
          <a:bodyPr/>
          <a:lstStyle/>
          <a:p>
            <a:pPr>
              <a:defRPr/>
            </a:pPr>
            <a:fld id="{286CF956-F8D9-4EAA-BC52-A944EFE4F2A6}" type="slidenum">
              <a:rPr lang="en-US" smtClean="0"/>
              <a:pPr>
                <a:defRPr/>
              </a:pPr>
              <a:t>61</a:t>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30413" y="311150"/>
            <a:ext cx="2708275" cy="2032000"/>
          </a:xfrm>
        </p:spPr>
      </p:sp>
      <p:sp>
        <p:nvSpPr>
          <p:cNvPr id="3" name="Notes Placeholder 2"/>
          <p:cNvSpPr>
            <a:spLocks noGrp="1"/>
          </p:cNvSpPr>
          <p:nvPr>
            <p:ph type="body" idx="1"/>
          </p:nvPr>
        </p:nvSpPr>
        <p:spPr>
          <a:xfrm>
            <a:off x="353219" y="2444750"/>
            <a:ext cx="6248400" cy="6166169"/>
          </a:xfrm>
        </p:spPr>
        <p:txBody>
          <a:bodyPr>
            <a:noAutofit/>
          </a:bodyPr>
          <a:lstStyle/>
          <a:p>
            <a:pPr defTabSz="919037">
              <a:defRPr/>
            </a:pPr>
            <a:r>
              <a:rPr lang="en-US" sz="2000" dirty="0" smtClean="0"/>
              <a:t>PRE-VIDEO SLIDE. THE NEXT SLIDE WILL LAUNCH this broadcast about what does not get reported in Mexico (2:25)</a:t>
            </a:r>
          </a:p>
          <a:p>
            <a:r>
              <a:rPr lang="en-US" sz="2000" dirty="0" smtClean="0"/>
              <a:t>In the last 10 years, CPJ research shows, more than 30 editors and reporters have been killed, at least 12 in direct reprisal for their work. Drug-related violence now makes Mexico one of the world's most dangerous countries for the press, according to </a:t>
            </a:r>
            <a:r>
              <a:rPr lang="en-US" sz="2000" dirty="0" smtClean="0">
                <a:hlinkClick r:id="rId3"/>
              </a:rPr>
              <a:t>CPJ research</a:t>
            </a:r>
            <a:r>
              <a:rPr lang="en-US" sz="2000" dirty="0" smtClean="0"/>
              <a:t>. Six journalists have been killed this year alone, at least one in direct reprisal for their work. </a:t>
            </a:r>
          </a:p>
          <a:p>
            <a:pPr fontAlgn="ctr"/>
            <a:r>
              <a:rPr lang="en-US" sz="2000" dirty="0" smtClean="0"/>
              <a:t>Powerful drug cartels, which grew by exporting narcotics to the United States, have extended their reach to street sales, extortion, and kidnapping. Rival groups fighting for urban markets murder one another’s members, and bribe or kill police officers and public officials. </a:t>
            </a:r>
          </a:p>
          <a:p>
            <a:pPr fontAlgn="ctr"/>
            <a:r>
              <a:rPr lang="en-US" sz="2000" dirty="0" smtClean="0"/>
              <a:t>…………….(LECTURER: CLICK NOW TO LAUNCH VIDEO</a:t>
            </a:r>
            <a:r>
              <a:rPr lang="en-US" sz="1400" dirty="0" smtClean="0"/>
              <a:t>)</a:t>
            </a:r>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62</a:t>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01813" y="234950"/>
            <a:ext cx="2555875" cy="1917700"/>
          </a:xfrm>
        </p:spPr>
      </p:sp>
      <p:sp>
        <p:nvSpPr>
          <p:cNvPr id="3" name="Notes Placeholder 2"/>
          <p:cNvSpPr>
            <a:spLocks noGrp="1"/>
          </p:cNvSpPr>
          <p:nvPr>
            <p:ph type="body" idx="1"/>
          </p:nvPr>
        </p:nvSpPr>
        <p:spPr>
          <a:xfrm>
            <a:off x="429419" y="2292350"/>
            <a:ext cx="6019800" cy="6318569"/>
          </a:xfrm>
        </p:spPr>
        <p:txBody>
          <a:bodyPr>
            <a:normAutofit lnSpcReduction="10000"/>
          </a:bodyPr>
          <a:lstStyle/>
          <a:p>
            <a:pPr defTabSz="919037">
              <a:defRPr/>
            </a:pPr>
            <a:r>
              <a:rPr lang="en-US" sz="1400" dirty="0" smtClean="0"/>
              <a:t>NEWS FELLOW: LINK VIDEO TO THIS SLIDE AND SELECT “START AUTOMATICALLY”</a:t>
            </a:r>
          </a:p>
          <a:p>
            <a:pPr defTabSz="919037">
              <a:defRPr/>
            </a:pPr>
            <a:endParaRPr lang="en-US" sz="1400" dirty="0" smtClean="0"/>
          </a:p>
          <a:p>
            <a:pPr fontAlgn="ctr"/>
            <a:r>
              <a:rPr lang="en-US" sz="2800" dirty="0" smtClean="0"/>
              <a:t>In Ciudad </a:t>
            </a:r>
            <a:r>
              <a:rPr lang="en-US" sz="2800" dirty="0" err="1" smtClean="0"/>
              <a:t>Juárez</a:t>
            </a:r>
            <a:r>
              <a:rPr lang="en-US" sz="2800" dirty="0" smtClean="0"/>
              <a:t>, a Cartel battleground, there were nearly 2,000 drug and cartel-related murders in 2009, according to officials and news reports. Almost all of the murders went unpunished and journalists extensively censor their own stories, CPJ reports.</a:t>
            </a:r>
          </a:p>
          <a:p>
            <a:pPr fontAlgn="ctr"/>
            <a:r>
              <a:rPr lang="en-US" sz="2800" dirty="0" smtClean="0"/>
              <a:t>“We have learned the lesson: To survive, we publish the minimum,” says Alfredo </a:t>
            </a:r>
            <a:r>
              <a:rPr lang="en-US" sz="2800" dirty="0" err="1" smtClean="0"/>
              <a:t>Quijano</a:t>
            </a:r>
            <a:r>
              <a:rPr lang="en-US" sz="2800" dirty="0" smtClean="0"/>
              <a:t>,</a:t>
            </a:r>
            <a:r>
              <a:rPr lang="en-US" sz="2800" i="1" dirty="0" smtClean="0"/>
              <a:t> </a:t>
            </a:r>
            <a:r>
              <a:rPr lang="en-US" sz="2800" dirty="0" smtClean="0"/>
              <a:t>editor-in-chief of </a:t>
            </a:r>
            <a:r>
              <a:rPr lang="en-US" sz="2800" i="1" dirty="0" smtClean="0"/>
              <a:t>Norte de Ciudad </a:t>
            </a:r>
            <a:r>
              <a:rPr lang="en-US" sz="2800" i="1" dirty="0" err="1" smtClean="0"/>
              <a:t>Juárez</a:t>
            </a:r>
            <a:r>
              <a:rPr lang="en-US" sz="2800" i="1" dirty="0" smtClean="0"/>
              <a:t>.</a:t>
            </a:r>
            <a:r>
              <a:rPr lang="en-US" sz="2800" dirty="0" smtClean="0"/>
              <a:t> “We don’t investigate. Most of what we know stays in the reporter’s notebook.”</a:t>
            </a:r>
          </a:p>
          <a:p>
            <a:pPr defTabSz="919037">
              <a:defRPr/>
            </a:pPr>
            <a:endParaRPr lang="en-US" dirty="0" smtClean="0"/>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63</a:t>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81819" y="234950"/>
            <a:ext cx="2479675" cy="1860550"/>
          </a:xfrm>
        </p:spPr>
      </p:sp>
      <p:sp>
        <p:nvSpPr>
          <p:cNvPr id="3" name="Notes Placeholder 2"/>
          <p:cNvSpPr>
            <a:spLocks noGrp="1"/>
          </p:cNvSpPr>
          <p:nvPr>
            <p:ph type="body" idx="1"/>
          </p:nvPr>
        </p:nvSpPr>
        <p:spPr>
          <a:xfrm>
            <a:off x="277019" y="2292350"/>
            <a:ext cx="6477000" cy="6781800"/>
          </a:xfrm>
        </p:spPr>
        <p:txBody>
          <a:bodyPr>
            <a:noAutofit/>
          </a:bodyPr>
          <a:lstStyle/>
          <a:p>
            <a:r>
              <a:rPr lang="en-US" sz="2000" dirty="0" smtClean="0"/>
              <a:t>Images animate automatically</a:t>
            </a:r>
            <a:r>
              <a:rPr lang="en-US" sz="2000" baseline="0" dirty="0" smtClean="0"/>
              <a:t> </a:t>
            </a:r>
            <a:endParaRPr lang="en-US" sz="2000" dirty="0" smtClean="0"/>
          </a:p>
          <a:p>
            <a:endParaRPr lang="en-US" sz="2000" dirty="0" smtClean="0"/>
          </a:p>
          <a:p>
            <a:r>
              <a:rPr lang="en-US" sz="2000" dirty="0" smtClean="0"/>
              <a:t>Pro football player Daniel “Pat” Tillman turned down a $3.6million 3-year contract with the Arizona Cardinals in June 2002 in the aftermath of the September 11, 2011 attacks. Instead, he joined the U.S. Army Rangers and served multiple combat tours before he died in the mountains of Afghanistan. Lt. General Stanley </a:t>
            </a:r>
            <a:r>
              <a:rPr lang="en-US" sz="2000" dirty="0" err="1" smtClean="0"/>
              <a:t>McChrystal</a:t>
            </a:r>
            <a:r>
              <a:rPr lang="en-US" sz="2000" dirty="0" smtClean="0"/>
              <a:t>, who knew the circumstances of Tillman’s death, nonetheless approved a Silver Star citation for Tillman…Later it was learned that the U.S. Government, eager for a popular and handsome war hero, covered up the fact that Tillman had been killed by friendly fire. A documentary, “The Tillman Story” was released in August and is still in theaters.</a:t>
            </a:r>
          </a:p>
          <a:p>
            <a:r>
              <a:rPr lang="en-US" sz="1800" dirty="0" smtClean="0"/>
              <a:t>(</a:t>
            </a:r>
            <a:r>
              <a:rPr lang="en-US" sz="1800" dirty="0" err="1" smtClean="0"/>
              <a:t>McChrystal</a:t>
            </a:r>
            <a:r>
              <a:rPr lang="en-US" sz="1800" dirty="0" smtClean="0"/>
              <a:t>, whom the Tillman family criticized for his role in the cover-up, was forced to resign his post as commander of U.S. forces in Afghanistan a year ago after he and senior officers under his command were quoted in Rolling Stone criticizing the decisions  and officials of the Executive Branch, a freedom members of the U.S. military do </a:t>
            </a:r>
            <a:r>
              <a:rPr lang="en-US" sz="1800" u="sng" dirty="0" smtClean="0"/>
              <a:t>not</a:t>
            </a:r>
            <a:r>
              <a:rPr lang="en-US" sz="1800" dirty="0" smtClean="0"/>
              <a:t> have while in uniform.)</a:t>
            </a:r>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64</a:t>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01813" y="311150"/>
            <a:ext cx="2555875" cy="1917700"/>
          </a:xfrm>
        </p:spPr>
      </p:sp>
      <p:sp>
        <p:nvSpPr>
          <p:cNvPr id="3" name="Notes Placeholder 2"/>
          <p:cNvSpPr>
            <a:spLocks noGrp="1"/>
          </p:cNvSpPr>
          <p:nvPr>
            <p:ph type="body" idx="1"/>
          </p:nvPr>
        </p:nvSpPr>
        <p:spPr>
          <a:xfrm>
            <a:off x="200819" y="2444750"/>
            <a:ext cx="6477000" cy="6629400"/>
          </a:xfrm>
        </p:spPr>
        <p:txBody>
          <a:bodyPr>
            <a:noAutofit/>
          </a:bodyPr>
          <a:lstStyle/>
          <a:p>
            <a:r>
              <a:rPr lang="en-US" sz="2400" dirty="0" smtClean="0"/>
              <a:t>Late in his career, Chauncey Bailey, Jr. he took on the job of editor-in-chief of The Oakland Post, a small community newspaper. While investigating Yusuf </a:t>
            </a:r>
            <a:r>
              <a:rPr lang="en-US" sz="2400" dirty="0" err="1" smtClean="0"/>
              <a:t>Bey</a:t>
            </a:r>
            <a:r>
              <a:rPr lang="en-US" sz="2400" dirty="0" smtClean="0"/>
              <a:t> IV, the CEO of Your Black Muslim Bakery,  Bailey was shot, assassination style in the street on August 2, 2007. </a:t>
            </a:r>
          </a:p>
          <a:p>
            <a:r>
              <a:rPr lang="en-US" sz="2400" dirty="0" smtClean="0"/>
              <a:t>To continue Bailey's work and answer questions regarding his death, more than two dozen reporters, photographers and editors from print, broadcast and electronic media, and journalism students teamed up to investigate and solve the crime. The Bailey Project’s work resulted in the successful prosecution just this </a:t>
            </a:r>
            <a:r>
              <a:rPr lang="en-US" sz="2400" dirty="0" err="1" smtClean="0"/>
              <a:t>summerof</a:t>
            </a:r>
            <a:r>
              <a:rPr lang="en-US" sz="2400" dirty="0" smtClean="0"/>
              <a:t> </a:t>
            </a:r>
            <a:r>
              <a:rPr lang="en-US" sz="2400" dirty="0" err="1" smtClean="0"/>
              <a:t>Bey</a:t>
            </a:r>
            <a:r>
              <a:rPr lang="en-US" sz="2400" dirty="0" smtClean="0"/>
              <a:t> and of the young man sent to kill Bailey.</a:t>
            </a:r>
            <a:endParaRPr lang="en-US" sz="2400" dirty="0"/>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65</a:t>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25613" y="158750"/>
            <a:ext cx="2555875" cy="1917700"/>
          </a:xfrm>
        </p:spPr>
      </p:sp>
      <p:sp>
        <p:nvSpPr>
          <p:cNvPr id="3" name="Notes Placeholder 2"/>
          <p:cNvSpPr>
            <a:spLocks noGrp="1"/>
          </p:cNvSpPr>
          <p:nvPr>
            <p:ph type="body" idx="1"/>
          </p:nvPr>
        </p:nvSpPr>
        <p:spPr>
          <a:xfrm>
            <a:off x="200819" y="2216150"/>
            <a:ext cx="6477000" cy="6394769"/>
          </a:xfrm>
        </p:spPr>
        <p:txBody>
          <a:bodyPr>
            <a:noAutofit/>
          </a:bodyPr>
          <a:lstStyle/>
          <a:p>
            <a:r>
              <a:rPr lang="en-US" sz="1800" dirty="0" smtClean="0"/>
              <a:t>At the beginning of the first Gulf War, two Newsday journalists , Matt </a:t>
            </a:r>
            <a:r>
              <a:rPr lang="en-US" sz="1800" dirty="0" err="1" smtClean="0"/>
              <a:t>McAllester</a:t>
            </a:r>
            <a:r>
              <a:rPr lang="en-US" sz="1800" dirty="0" smtClean="0"/>
              <a:t> and </a:t>
            </a:r>
            <a:r>
              <a:rPr lang="en-US" sz="1800" dirty="0" err="1" smtClean="0"/>
              <a:t>Moises</a:t>
            </a:r>
            <a:r>
              <a:rPr lang="en-US" sz="1800" dirty="0" smtClean="0"/>
              <a:t> </a:t>
            </a:r>
            <a:r>
              <a:rPr lang="en-US" sz="1800" dirty="0" err="1" smtClean="0"/>
              <a:t>Saman</a:t>
            </a:r>
            <a:r>
              <a:rPr lang="en-US" sz="1800" dirty="0" smtClean="0"/>
              <a:t>,  were imprisoned by Saddam Hussein’s forces and not released from Abu </a:t>
            </a:r>
            <a:r>
              <a:rPr lang="en-US" sz="1800" dirty="0" err="1" smtClean="0"/>
              <a:t>Ghraib</a:t>
            </a:r>
            <a:r>
              <a:rPr lang="en-US" sz="1800" dirty="0" smtClean="0"/>
              <a:t> prison until 15 days had passed.  From then-editor </a:t>
            </a:r>
            <a:r>
              <a:rPr lang="en-US" sz="1800" dirty="0" err="1" smtClean="0"/>
              <a:t>Howie</a:t>
            </a:r>
            <a:r>
              <a:rPr lang="en-US" sz="1800" dirty="0" smtClean="0"/>
              <a:t> Schneider’s archive, read the following notes he took from their phone call about why they were willing to  stay for the invasion and risk their lives, why they were returning to Iraq to continue reporting.</a:t>
            </a:r>
          </a:p>
          <a:p>
            <a:r>
              <a:rPr lang="en-US" sz="1800" i="1" dirty="0" smtClean="0"/>
              <a:t>After Matt reached Jordan he called the office.  There was, of course, wild jubilation on both ends of the phone.  Later that day I was able to reach him.  I asked him if he had any regrets now about staying behind in Bagdad after many other reporters had decided to leave. Matt had stubbornly held out to remain behind.  Here’s what he said to me on the phone:  </a:t>
            </a:r>
            <a:r>
              <a:rPr lang="en-US" sz="1800" b="1" i="1" dirty="0" smtClean="0"/>
              <a:t>“</a:t>
            </a:r>
            <a:r>
              <a:rPr lang="en-US" sz="1800" b="1" i="1" dirty="0" err="1" smtClean="0"/>
              <a:t>Howie</a:t>
            </a:r>
            <a:r>
              <a:rPr lang="en-US" sz="1800" b="1" i="1" dirty="0" smtClean="0"/>
              <a:t>, I had to be there.  I had a moral obligation to report from where the bombs were falling.”</a:t>
            </a:r>
          </a:p>
          <a:p>
            <a:r>
              <a:rPr lang="en-US" sz="1800" i="1" dirty="0" smtClean="0"/>
              <a:t>Subsequently, Matt wrote a piece for Newsday recounting his experience in captivity.  He recalled listening from his cell as another prisoner was beaten and tortured.  Then he wrote:  “Journalists are meant to bear witness, that’s rather the point of our job.  We watch and record, tell other people what we have seen, perhaps in the hope that an account, a witnessing, could eke away at the badness.”</a:t>
            </a:r>
            <a:endParaRPr lang="en-US" sz="1800" i="1" dirty="0"/>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66</a:t>
            </a:fld>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97013" y="463550"/>
            <a:ext cx="2784475" cy="2089150"/>
          </a:xfrm>
        </p:spPr>
      </p:sp>
      <p:sp>
        <p:nvSpPr>
          <p:cNvPr id="3" name="Notes Placeholder 2"/>
          <p:cNvSpPr>
            <a:spLocks noGrp="1"/>
          </p:cNvSpPr>
          <p:nvPr>
            <p:ph type="body" idx="1"/>
          </p:nvPr>
        </p:nvSpPr>
        <p:spPr>
          <a:xfrm>
            <a:off x="695485" y="2749550"/>
            <a:ext cx="5563870" cy="5861369"/>
          </a:xfrm>
        </p:spPr>
        <p:txBody>
          <a:bodyPr>
            <a:normAutofit/>
          </a:bodyPr>
          <a:lstStyle/>
          <a:p>
            <a:r>
              <a:rPr lang="en-US" sz="1600" dirty="0" smtClean="0"/>
              <a:t>NEWS FELLOW: LINK VIDEO TO THIS SLIDE AND SELECT “START AUTOMATICALLY”</a:t>
            </a:r>
          </a:p>
          <a:p>
            <a:endParaRPr lang="en-US" baseline="0" dirty="0" smtClean="0"/>
          </a:p>
          <a:p>
            <a:r>
              <a:rPr lang="en-US" sz="2000" baseline="0" dirty="0" err="1" smtClean="0"/>
              <a:t>McAllester</a:t>
            </a:r>
            <a:r>
              <a:rPr lang="en-US" sz="2000" baseline="0" dirty="0" smtClean="0"/>
              <a:t> in his own words, during a talk he gave at Stony Brook.</a:t>
            </a:r>
            <a:endParaRPr lang="en-US" sz="2000" dirty="0" smtClean="0"/>
          </a:p>
          <a:p>
            <a:endParaRPr lang="en-US" baseline="0" dirty="0" smtClean="0"/>
          </a:p>
          <a:p>
            <a:endParaRPr lang="en-US" baseline="0" dirty="0" smtClean="0"/>
          </a:p>
          <a:p>
            <a:endParaRPr lang="en-US" baseline="0" dirty="0" smtClean="0"/>
          </a:p>
          <a:p>
            <a:endParaRPr lang="en-US" sz="1000" dirty="0" smtClean="0"/>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67</a:t>
            </a:fld>
            <a:endParaRPr lang="en-US" dirty="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8500"/>
            <a:ext cx="4656138" cy="3492500"/>
          </a:xfrm>
        </p:spPr>
      </p:sp>
      <p:sp>
        <p:nvSpPr>
          <p:cNvPr id="3" name="Notes Placeholder 2"/>
          <p:cNvSpPr>
            <a:spLocks noGrp="1"/>
          </p:cNvSpPr>
          <p:nvPr>
            <p:ph type="body" idx="1"/>
          </p:nvPr>
        </p:nvSpPr>
        <p:spPr/>
        <p:txBody>
          <a:bodyPr>
            <a:normAutofit/>
          </a:bodyPr>
          <a:lstStyle/>
          <a:p>
            <a:r>
              <a:rPr lang="en-US" sz="1600" dirty="0" smtClean="0"/>
              <a:t>NEWS FELLOW: LINK VIDEO TO THIS SLIDE AND SELECT “START AUTOMATICALLY”</a:t>
            </a:r>
          </a:p>
          <a:p>
            <a:endParaRPr lang="en-US" baseline="0" dirty="0" smtClean="0"/>
          </a:p>
          <a:p>
            <a:r>
              <a:rPr lang="en-US" baseline="0" dirty="0" smtClean="0"/>
              <a:t>Off-campus courses, here is the link to a You Tube clip of </a:t>
            </a:r>
            <a:r>
              <a:rPr lang="en-US" baseline="0" dirty="0" err="1" smtClean="0"/>
              <a:t>McAllester</a:t>
            </a:r>
            <a:r>
              <a:rPr lang="en-US" baseline="0" dirty="0" smtClean="0"/>
              <a:t> speaking at Stony Brook: http://youtu.be/ohRwq26z5jg</a:t>
            </a:r>
          </a:p>
          <a:p>
            <a:endParaRPr lang="en-US" sz="1200" dirty="0" smtClean="0"/>
          </a:p>
          <a:p>
            <a:endParaRPr lang="en-US" baseline="0" dirty="0" smtClean="0"/>
          </a:p>
          <a:p>
            <a:endParaRPr lang="en-US" baseline="0" dirty="0" smtClean="0"/>
          </a:p>
          <a:p>
            <a:endParaRPr lang="en-US" baseline="0" dirty="0" smtClean="0"/>
          </a:p>
          <a:p>
            <a:endParaRPr lang="en-US" sz="1000" dirty="0" smtClean="0"/>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68</a:t>
            </a:fld>
            <a:endParaRPr lang="en-US" dirty="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48619" y="311150"/>
            <a:ext cx="3318669" cy="2489284"/>
          </a:xfrm>
        </p:spPr>
      </p:sp>
      <p:sp>
        <p:nvSpPr>
          <p:cNvPr id="3" name="Notes Placeholder 2"/>
          <p:cNvSpPr>
            <a:spLocks noGrp="1"/>
          </p:cNvSpPr>
          <p:nvPr>
            <p:ph type="body" idx="1"/>
          </p:nvPr>
        </p:nvSpPr>
        <p:spPr>
          <a:xfrm>
            <a:off x="353219" y="2978150"/>
            <a:ext cx="6324600" cy="6019800"/>
          </a:xfrm>
        </p:spPr>
        <p:txBody>
          <a:bodyPr>
            <a:normAutofit/>
          </a:bodyPr>
          <a:lstStyle/>
          <a:p>
            <a:r>
              <a:rPr lang="en-US" sz="1600" dirty="0" smtClean="0"/>
              <a:t>NEWS FELLOW: LINK VIDEO TO THIS SLIDE AND SELECT “START AUTOMATICALLY”</a:t>
            </a:r>
          </a:p>
          <a:p>
            <a:endParaRPr lang="en-US" baseline="0" dirty="0" smtClean="0"/>
          </a:p>
          <a:p>
            <a:r>
              <a:rPr lang="en-US" sz="2400" baseline="0" dirty="0" smtClean="0"/>
              <a:t>This is Kimberly Dozier, a CBS News reporter who nearly died </a:t>
            </a:r>
            <a:r>
              <a:rPr lang="en-US" sz="2400" dirty="0" smtClean="0"/>
              <a:t>on Memorial Day 2006 while reporting on U.S. troops in Baghdad. The 500-pound car-bomb killed the leader of the patrol she was reporting on, plus an Iraqi translator and two members of her news crew.</a:t>
            </a:r>
          </a:p>
          <a:p>
            <a:r>
              <a:rPr lang="en-US" sz="2400" dirty="0" smtClean="0"/>
              <a:t>Sometimes in this course we send you to our YouTube channel to watch videos in addition to textbook selections.</a:t>
            </a:r>
          </a:p>
          <a:p>
            <a:r>
              <a:rPr lang="en-US" sz="2400" dirty="0" smtClean="0"/>
              <a:t>You’ll find a seven-minute excerpt of her speech at Stony Brook at </a:t>
            </a:r>
            <a:r>
              <a:rPr lang="en-US" sz="2400" dirty="0" smtClean="0">
                <a:hlinkClick r:id="rId3"/>
              </a:rPr>
              <a:t>http://youtu.be/sTBbQGmoZ7I</a:t>
            </a:r>
            <a:r>
              <a:rPr lang="en-US" sz="2400" dirty="0" smtClean="0"/>
              <a:t>. Take notes and come to recitation ready to discuss.</a:t>
            </a:r>
          </a:p>
          <a:p>
            <a:endParaRPr lang="en-US" baseline="0" dirty="0" smtClean="0"/>
          </a:p>
          <a:p>
            <a:endParaRPr lang="en-US" baseline="0" dirty="0" smtClean="0"/>
          </a:p>
          <a:p>
            <a:endParaRPr lang="en-US" baseline="0" dirty="0" smtClean="0"/>
          </a:p>
          <a:p>
            <a:endParaRPr lang="en-US" sz="1000" dirty="0" smtClean="0"/>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69</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01813" y="539750"/>
            <a:ext cx="2479675" cy="1860550"/>
          </a:xfrm>
        </p:spPr>
      </p:sp>
      <p:sp>
        <p:nvSpPr>
          <p:cNvPr id="3" name="Notes Placeholder 2"/>
          <p:cNvSpPr>
            <a:spLocks noGrp="1"/>
          </p:cNvSpPr>
          <p:nvPr>
            <p:ph type="body" idx="1"/>
          </p:nvPr>
        </p:nvSpPr>
        <p:spPr>
          <a:xfrm>
            <a:off x="200819" y="2597150"/>
            <a:ext cx="6324600" cy="6248400"/>
          </a:xfrm>
        </p:spPr>
        <p:txBody>
          <a:bodyPr>
            <a:noAutofit/>
          </a:bodyPr>
          <a:lstStyle/>
          <a:p>
            <a:r>
              <a:rPr lang="en-US" sz="3200" dirty="0" smtClean="0"/>
              <a:t>No need to write this down yet.</a:t>
            </a:r>
          </a:p>
          <a:p>
            <a:r>
              <a:rPr lang="en-US" sz="3200" dirty="0" smtClean="0"/>
              <a:t>Just</a:t>
            </a:r>
            <a:r>
              <a:rPr lang="en-US" sz="3200" baseline="0" dirty="0" smtClean="0"/>
              <a:t> settle these ideas into your head so you’re ready as we move through them.</a:t>
            </a:r>
          </a:p>
          <a:p>
            <a:r>
              <a:rPr lang="en-US" sz="3200" baseline="0" dirty="0" smtClean="0"/>
              <a:t>But first, let’s do the housekeeping…</a:t>
            </a:r>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7</a:t>
            </a:fld>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8500"/>
            <a:ext cx="4656138" cy="3492500"/>
          </a:xfrm>
        </p:spPr>
      </p:sp>
      <p:sp>
        <p:nvSpPr>
          <p:cNvPr id="3" name="Notes Placeholder 2"/>
          <p:cNvSpPr>
            <a:spLocks noGrp="1"/>
          </p:cNvSpPr>
          <p:nvPr>
            <p:ph type="body" idx="1"/>
          </p:nvPr>
        </p:nvSpPr>
        <p:spPr/>
        <p:txBody>
          <a:bodyPr>
            <a:normAutofit/>
          </a:bodyPr>
          <a:lstStyle/>
          <a:p>
            <a:r>
              <a:rPr lang="en-US" sz="1600" dirty="0" smtClean="0"/>
              <a:t>NEWS FELLOW: LINK VIDEO TO THIS SLIDE AND SELECT “START AUTOMATICALLY”</a:t>
            </a:r>
          </a:p>
          <a:p>
            <a:endParaRPr lang="en-US" baseline="0" dirty="0" smtClean="0"/>
          </a:p>
          <a:p>
            <a:r>
              <a:rPr lang="en-US" sz="3200" dirty="0" smtClean="0"/>
              <a:t>Run a short bit as a teaser to the longer piece</a:t>
            </a:r>
          </a:p>
          <a:p>
            <a:r>
              <a:rPr lang="en-US" sz="3200" dirty="0" smtClean="0"/>
              <a:t>(Off</a:t>
            </a:r>
            <a:r>
              <a:rPr lang="en-US" sz="3200" baseline="0" dirty="0" smtClean="0"/>
              <a:t>-campus courses: here’s the link to Dozier’s talk at Stony Brook: http://youtu.be/sTBbQGmoZ7I)</a:t>
            </a:r>
            <a:endParaRPr lang="en-US" sz="3200" dirty="0" smtClean="0"/>
          </a:p>
          <a:p>
            <a:endParaRPr lang="en-US" baseline="0" dirty="0" smtClean="0"/>
          </a:p>
          <a:p>
            <a:endParaRPr lang="en-US" baseline="0" dirty="0" smtClean="0"/>
          </a:p>
          <a:p>
            <a:endParaRPr lang="en-US" baseline="0" dirty="0" smtClean="0"/>
          </a:p>
          <a:p>
            <a:endParaRPr lang="en-US" sz="1000" dirty="0" smtClean="0"/>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70</a:t>
            </a:fld>
            <a:endParaRPr lang="en-US" dirty="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8500"/>
            <a:ext cx="4656138" cy="34925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71</a:t>
            </a:fld>
            <a:endParaRPr 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72</a:t>
            </a:fld>
            <a:endParaRPr 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23EDDC3-FF1A-41D7-93C7-E497C89CCB83}" type="slidenum">
              <a:rPr lang="en-US" smtClean="0"/>
              <a:pPr>
                <a:defRPr/>
              </a:pPr>
              <a:t>73</a:t>
            </a:fld>
            <a:endParaRPr 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8500"/>
            <a:ext cx="3318669" cy="2489284"/>
          </a:xfrm>
        </p:spPr>
      </p:sp>
      <p:sp>
        <p:nvSpPr>
          <p:cNvPr id="3" name="Notes Placeholder 2"/>
          <p:cNvSpPr>
            <a:spLocks noGrp="1"/>
          </p:cNvSpPr>
          <p:nvPr>
            <p:ph type="body" idx="1"/>
          </p:nvPr>
        </p:nvSpPr>
        <p:spPr>
          <a:xfrm>
            <a:off x="353219" y="3282950"/>
            <a:ext cx="5906136" cy="5327969"/>
          </a:xfrm>
        </p:spPr>
        <p:txBody>
          <a:bodyPr>
            <a:normAutofit/>
          </a:bodyPr>
          <a:lstStyle/>
          <a:p>
            <a:r>
              <a:rPr lang="en-US" sz="2800" dirty="0" smtClean="0"/>
              <a:t>Here’s a weekly tradition in News Literacy.</a:t>
            </a:r>
          </a:p>
          <a:p>
            <a:r>
              <a:rPr lang="en-US" sz="2800" dirty="0" smtClean="0"/>
              <a:t>Students</a:t>
            </a:r>
            <a:r>
              <a:rPr lang="en-US" sz="2800" baseline="0" dirty="0" smtClean="0"/>
              <a:t> reading the news ever day see stories that illustrate some point from the course.</a:t>
            </a:r>
          </a:p>
          <a:p>
            <a:r>
              <a:rPr lang="en-US" sz="2800" baseline="0" dirty="0" smtClean="0"/>
              <a:t>They may earn extra credit by building a slide that is accepted for use in lecture.</a:t>
            </a:r>
          </a:p>
          <a:p>
            <a:r>
              <a:rPr lang="en-US" sz="2800" baseline="0" dirty="0" smtClean="0"/>
              <a:t>We’ll explain that system next week.</a:t>
            </a:r>
          </a:p>
          <a:p>
            <a:r>
              <a:rPr lang="en-US" sz="2800" baseline="0" dirty="0" smtClean="0"/>
              <a:t>For now, here are some examples of what the finished product looks like.</a:t>
            </a:r>
            <a:endParaRPr lang="en-US" sz="2800" dirty="0"/>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74</a:t>
            </a:fld>
            <a:endParaRPr 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8500"/>
            <a:ext cx="4656138" cy="3492500"/>
          </a:xfrm>
        </p:spPr>
      </p:sp>
      <p:sp>
        <p:nvSpPr>
          <p:cNvPr id="3" name="Notes Placeholder 2"/>
          <p:cNvSpPr>
            <a:spLocks noGrp="1"/>
          </p:cNvSpPr>
          <p:nvPr>
            <p:ph type="body" idx="1"/>
          </p:nvPr>
        </p:nvSpPr>
        <p:spPr/>
        <p:txBody>
          <a:bodyPr>
            <a:normAutofit/>
          </a:bodyPr>
          <a:lstStyle/>
          <a:p>
            <a:r>
              <a:rPr lang="en-US" dirty="0" smtClean="0"/>
              <a:t>NEWS FELLOWS NEED TO CUSTOMIZE</a:t>
            </a:r>
            <a:r>
              <a:rPr lang="en-US" baseline="0" dirty="0" smtClean="0"/>
              <a:t> THIS SLIDE TO EACH LECTURE’S ASSIGNMENT REGIMEN,</a:t>
            </a:r>
            <a:r>
              <a:rPr lang="en-US" dirty="0" smtClean="0"/>
              <a:t> </a:t>
            </a:r>
            <a:endParaRPr lang="en-US" dirty="0"/>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75</a:t>
            </a:fld>
            <a:endParaRPr 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58019" y="158750"/>
            <a:ext cx="2556669" cy="1917719"/>
          </a:xfrm>
        </p:spPr>
      </p:sp>
      <p:sp>
        <p:nvSpPr>
          <p:cNvPr id="3" name="Notes Placeholder 2"/>
          <p:cNvSpPr>
            <a:spLocks noGrp="1"/>
          </p:cNvSpPr>
          <p:nvPr>
            <p:ph type="body" idx="1"/>
          </p:nvPr>
        </p:nvSpPr>
        <p:spPr>
          <a:xfrm>
            <a:off x="429419" y="2368550"/>
            <a:ext cx="5829936" cy="6242369"/>
          </a:xfrm>
        </p:spPr>
        <p:txBody>
          <a:bodyPr>
            <a:normAutofit/>
          </a:bodyPr>
          <a:lstStyle/>
          <a:p>
            <a:r>
              <a:rPr lang="en-US" sz="1200" dirty="0" smtClean="0"/>
              <a:t>.</a:t>
            </a:r>
          </a:p>
          <a:p>
            <a:endParaRPr lang="en-US" baseline="0" dirty="0" smtClean="0"/>
          </a:p>
          <a:p>
            <a:endParaRPr lang="en-US" baseline="0" dirty="0" smtClean="0"/>
          </a:p>
          <a:p>
            <a:endParaRPr lang="en-US" baseline="0" dirty="0" smtClean="0"/>
          </a:p>
          <a:p>
            <a:endParaRPr lang="en-US" sz="1000" dirty="0" smtClean="0"/>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76</a:t>
            </a:fld>
            <a:endParaRPr lang="en-US" dirty="0"/>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9419" y="234950"/>
            <a:ext cx="3090069" cy="2317815"/>
          </a:xfrm>
        </p:spPr>
      </p:sp>
      <p:sp>
        <p:nvSpPr>
          <p:cNvPr id="3" name="Notes Placeholder 2"/>
          <p:cNvSpPr>
            <a:spLocks noGrp="1"/>
          </p:cNvSpPr>
          <p:nvPr>
            <p:ph type="body" idx="1"/>
          </p:nvPr>
        </p:nvSpPr>
        <p:spPr>
          <a:xfrm>
            <a:off x="277019" y="2673350"/>
            <a:ext cx="6248400" cy="6477000"/>
          </a:xfrm>
        </p:spPr>
        <p:txBody>
          <a:bodyPr>
            <a:noAutofit/>
          </a:bodyPr>
          <a:lstStyle/>
          <a:p>
            <a:r>
              <a:rPr lang="en-US" sz="2400" dirty="0" smtClean="0"/>
              <a:t>Animations: Slide</a:t>
            </a:r>
            <a:r>
              <a:rPr lang="en-US" sz="2400" baseline="0" dirty="0" smtClean="0"/>
              <a:t> opens with cartoon about shutting off the internet, next click brings up Arbor Networks data on the shut-down in Egypt.</a:t>
            </a:r>
          </a:p>
          <a:p>
            <a:endParaRPr lang="en-US" sz="2400" dirty="0" smtClean="0"/>
          </a:p>
          <a:p>
            <a:r>
              <a:rPr lang="en-US" sz="2400" dirty="0" smtClean="0"/>
              <a:t>In Egypt last winter, when President</a:t>
            </a:r>
            <a:r>
              <a:rPr lang="en-US" sz="2400" baseline="0" dirty="0" smtClean="0"/>
              <a:t> Hosni Mubarak was trying to quell the revolution in the streets of Cairo, security forces realized one way to hobble anti-government forces was to shut down access to the internet, which is how reports on government atrocities were spread and also how protest organizers reached their supporters.</a:t>
            </a:r>
          </a:p>
          <a:p>
            <a:r>
              <a:rPr lang="en-US" sz="2400" baseline="0" dirty="0" smtClean="0"/>
              <a:t>Shortly after police shot a protester in the street, internet service into and out of Egypt was locked down, as shown in this graph of Net traffic.</a:t>
            </a:r>
            <a:endParaRPr lang="en-US" sz="2400" dirty="0"/>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77</a:t>
            </a:fld>
            <a:endParaRPr 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01813" y="463550"/>
            <a:ext cx="3394075" cy="2546350"/>
          </a:xfrm>
        </p:spPr>
      </p:sp>
      <p:sp>
        <p:nvSpPr>
          <p:cNvPr id="3" name="Notes Placeholder 2"/>
          <p:cNvSpPr>
            <a:spLocks noGrp="1"/>
          </p:cNvSpPr>
          <p:nvPr>
            <p:ph type="body" idx="1"/>
          </p:nvPr>
        </p:nvSpPr>
        <p:spPr>
          <a:xfrm>
            <a:off x="695485" y="3435350"/>
            <a:ext cx="5563870" cy="5175569"/>
          </a:xfrm>
        </p:spPr>
        <p:txBody>
          <a:bodyPr>
            <a:normAutofit/>
          </a:bodyPr>
          <a:lstStyle/>
          <a:p>
            <a:r>
              <a:rPr lang="en-US" sz="1200" kern="1200" dirty="0" smtClean="0">
                <a:solidFill>
                  <a:schemeClr val="tx1"/>
                </a:solidFill>
                <a:latin typeface="+mn-lt"/>
                <a:ea typeface="+mn-ea"/>
                <a:cs typeface="+mn-cs"/>
              </a:rPr>
              <a:t>THE VIDEO OPENS WITH THE SHOOTING OF THE PROTESTERS, NEXT, THE GRAPH SHOWING THE DRAMATIC SHUTDOWN OF INTERNET SERVICE IN EGYPT. IT ENDS WITH THE INTERVIEW WITH ASSAD SAWEY, BBC (ARABIC SERVICE) REPORTER WHO GOES BACK ON THE AIR DESPITE HIS INJURY. BEST PORTION OF HIS INTERVIEW IS 1:49 THROUGH END.</a:t>
            </a:r>
          </a:p>
          <a:p>
            <a:r>
              <a:rPr lang="en-US" sz="1200" kern="1200" dirty="0" smtClean="0">
                <a:solidFill>
                  <a:schemeClr val="tx1"/>
                </a:solidFill>
                <a:latin typeface="+mn-lt"/>
                <a:ea typeface="+mn-ea"/>
                <a:cs typeface="+mn-cs"/>
              </a:rPr>
              <a:t>On Jan. 27, the Associated Press posted the raw footage of a killing during a protest in Egypt. No provenance, date, location are available from AP, YouTube or elsewhere, although it has been used repeatedly by the networks and by CNN. The clip shows a helicopter flying above and people running when suddenly a shot is heard, and a man falls to the ground. Another man rushes to him and tries to pick up his limp body. AP posted the clip as part of an overall post of raw video of protest scenes in Egypt presumed to be from Jan. 26 and 27.</a:t>
            </a:r>
          </a:p>
          <a:p>
            <a:r>
              <a:rPr lang="en-US" sz="1200" kern="1200" dirty="0" smtClean="0">
                <a:solidFill>
                  <a:schemeClr val="tx1"/>
                </a:solidFill>
                <a:latin typeface="+mn-lt"/>
                <a:ea typeface="+mn-ea"/>
                <a:cs typeface="+mn-cs"/>
              </a:rPr>
              <a:t> In anticipation of big protests planned for Friday, internet service and mobile phone service were dramatically cut on Thursday the 27</a:t>
            </a:r>
            <a:r>
              <a:rPr lang="en-US" sz="1200" kern="1200" baseline="30000" dirty="0" smtClean="0">
                <a:solidFill>
                  <a:schemeClr val="tx1"/>
                </a:solidFill>
                <a:latin typeface="+mn-lt"/>
                <a:ea typeface="+mn-ea"/>
                <a:cs typeface="+mn-cs"/>
              </a:rPr>
              <a:t>th</a:t>
            </a:r>
            <a:r>
              <a:rPr lang="en-US" sz="1200" kern="1200" dirty="0" smtClean="0">
                <a:solidFill>
                  <a:schemeClr val="tx1"/>
                </a:solidFill>
                <a:latin typeface="+mn-lt"/>
                <a:ea typeface="+mn-ea"/>
                <a:cs typeface="+mn-cs"/>
              </a:rPr>
              <a:t>. The chart and headline in our montage describe it.</a:t>
            </a:r>
          </a:p>
          <a:p>
            <a:r>
              <a:rPr lang="en-US" sz="1200" kern="1200" dirty="0" smtClean="0">
                <a:solidFill>
                  <a:schemeClr val="tx1"/>
                </a:solidFill>
                <a:latin typeface="+mn-lt"/>
                <a:ea typeface="+mn-ea"/>
                <a:cs typeface="+mn-cs"/>
              </a:rPr>
              <a:t>According to a report by Ryan </a:t>
            </a:r>
            <a:r>
              <a:rPr lang="en-US" sz="1200" kern="1200" dirty="0" err="1" smtClean="0">
                <a:solidFill>
                  <a:schemeClr val="tx1"/>
                </a:solidFill>
                <a:latin typeface="+mn-lt"/>
                <a:ea typeface="+mn-ea"/>
                <a:cs typeface="+mn-cs"/>
              </a:rPr>
              <a:t>Singel</a:t>
            </a:r>
            <a:r>
              <a:rPr lang="en-US" sz="1200" kern="1200" dirty="0" smtClean="0">
                <a:solidFill>
                  <a:schemeClr val="tx1"/>
                </a:solidFill>
                <a:latin typeface="+mn-lt"/>
                <a:ea typeface="+mn-ea"/>
                <a:cs typeface="+mn-cs"/>
              </a:rPr>
              <a:t> at Wired there isn't anything like a big red "stop the internet" button. Checking with ISPs and techies, </a:t>
            </a:r>
            <a:r>
              <a:rPr lang="en-US" sz="1200" kern="1200" dirty="0" err="1" smtClean="0">
                <a:solidFill>
                  <a:schemeClr val="tx1"/>
                </a:solidFill>
                <a:latin typeface="+mn-lt"/>
                <a:ea typeface="+mn-ea"/>
                <a:cs typeface="+mn-cs"/>
              </a:rPr>
              <a:t>Singel</a:t>
            </a:r>
            <a:r>
              <a:rPr lang="en-US" sz="1200" kern="1200" dirty="0" smtClean="0">
                <a:solidFill>
                  <a:schemeClr val="tx1"/>
                </a:solidFill>
                <a:latin typeface="+mn-lt"/>
                <a:ea typeface="+mn-ea"/>
                <a:cs typeface="+mn-cs"/>
              </a:rPr>
              <a:t> reports there are a variety of different internet providers in Egypt, but it's still possible to shut them all down with just a few phone calls. You can see in the chart that it drops in steps and then there’s a huge </a:t>
            </a:r>
            <a:r>
              <a:rPr lang="en-US" sz="1200" kern="1200" dirty="0" err="1" smtClean="0">
                <a:solidFill>
                  <a:schemeClr val="tx1"/>
                </a:solidFill>
                <a:latin typeface="+mn-lt"/>
                <a:ea typeface="+mn-ea"/>
                <a:cs typeface="+mn-cs"/>
              </a:rPr>
              <a:t>dropoff</a:t>
            </a:r>
            <a:r>
              <a:rPr lang="en-US" sz="1200" kern="1200" dirty="0" smtClean="0">
                <a:solidFill>
                  <a:schemeClr val="tx1"/>
                </a:solidFill>
                <a:latin typeface="+mn-lt"/>
                <a:ea typeface="+mn-ea"/>
                <a:cs typeface="+mn-cs"/>
              </a:rPr>
              <a:t>.</a:t>
            </a:r>
          </a:p>
          <a:p>
            <a:r>
              <a:rPr lang="en-US" sz="1200" kern="1200" dirty="0" smtClean="0">
                <a:solidFill>
                  <a:schemeClr val="tx1"/>
                </a:solidFill>
                <a:latin typeface="+mn-lt"/>
                <a:ea typeface="+mn-ea"/>
                <a:cs typeface="+mn-cs"/>
              </a:rPr>
              <a:t>Only one, </a:t>
            </a:r>
            <a:r>
              <a:rPr lang="en-US" sz="1200" kern="1200" dirty="0" err="1" smtClean="0">
                <a:solidFill>
                  <a:schemeClr val="tx1"/>
                </a:solidFill>
                <a:latin typeface="+mn-lt"/>
                <a:ea typeface="+mn-ea"/>
                <a:cs typeface="+mn-cs"/>
              </a:rPr>
              <a:t>Noor</a:t>
            </a:r>
            <a:r>
              <a:rPr lang="en-US" sz="1200" kern="1200" dirty="0" smtClean="0">
                <a:solidFill>
                  <a:schemeClr val="tx1"/>
                </a:solidFill>
                <a:latin typeface="+mn-lt"/>
                <a:ea typeface="+mn-ea"/>
                <a:cs typeface="+mn-cs"/>
              </a:rPr>
              <a:t>, was still operating during the </a:t>
            </a:r>
            <a:r>
              <a:rPr lang="en-US" sz="1200" kern="1200" dirty="0" err="1" smtClean="0">
                <a:solidFill>
                  <a:schemeClr val="tx1"/>
                </a:solidFill>
                <a:latin typeface="+mn-lt"/>
                <a:ea typeface="+mn-ea"/>
                <a:cs typeface="+mn-cs"/>
              </a:rPr>
              <a:t>blackout.</a:t>
            </a:r>
            <a:r>
              <a:rPr lang="en-US" sz="2400" dirty="0" err="1" smtClean="0"/>
              <a:t>http</a:t>
            </a:r>
            <a:r>
              <a:rPr lang="en-US" sz="2400" dirty="0" smtClean="0"/>
              <a:t>://www.allvoices.com/contributed-news/8024551-man-shooted-in-cairo-protestsee-new-video</a:t>
            </a:r>
          </a:p>
          <a:p>
            <a:endParaRPr lang="en-US" sz="2400" dirty="0" smtClean="0"/>
          </a:p>
          <a:p>
            <a:r>
              <a:rPr lang="en-US" sz="2400" dirty="0" smtClean="0"/>
              <a:t>http://online.wsj.com/video/digits-egypt-technology-shutdown/44B74AB0-A734-44FF-B1DF-1ECE38C53BD6.html</a:t>
            </a:r>
          </a:p>
          <a:p>
            <a:endParaRPr lang="en-US" sz="2400" dirty="0" smtClean="0"/>
          </a:p>
          <a:p>
            <a:r>
              <a:rPr lang="en-US" sz="2400" dirty="0" smtClean="0"/>
              <a:t>http://mashable.com/2011/01/27/egypt-protests/</a:t>
            </a:r>
          </a:p>
          <a:p>
            <a:endParaRPr lang="en-US" sz="2400" dirty="0" smtClean="0"/>
          </a:p>
          <a:p>
            <a:r>
              <a:rPr lang="en-US" sz="2400" dirty="0" smtClean="0"/>
              <a:t>http://www.zdnet.com/blog/igeneration/egypt-shuts-down-internet-amid-further-protests-facebook-web-traffic-drops/7915</a:t>
            </a:r>
          </a:p>
          <a:p>
            <a:endParaRPr lang="en-US" sz="2400" dirty="0" smtClean="0"/>
          </a:p>
          <a:p>
            <a:r>
              <a:rPr lang="en-US" sz="2400" dirty="0" smtClean="0"/>
              <a:t>THIS IS THE SET-UP SLIDE TO A 3-minute VIDEO THAT STARTS WITH A SINGLE CLICK.</a:t>
            </a:r>
          </a:p>
          <a:p>
            <a:r>
              <a:rPr lang="en-US" sz="2400" dirty="0" smtClean="0"/>
              <a:t>Elements:</a:t>
            </a:r>
          </a:p>
          <a:p>
            <a:r>
              <a:rPr lang="en-US" sz="2400" dirty="0" smtClean="0"/>
              <a:t>CAIRO PROTESTER BEING SHOT</a:t>
            </a:r>
          </a:p>
          <a:p>
            <a:r>
              <a:rPr lang="en-US" sz="2400" dirty="0" smtClean="0"/>
              <a:t>VISUALIZATION</a:t>
            </a:r>
            <a:r>
              <a:rPr lang="en-US" sz="2400" baseline="0" dirty="0" smtClean="0"/>
              <a:t> of </a:t>
            </a:r>
            <a:r>
              <a:rPr lang="en-US" sz="2400" dirty="0" smtClean="0"/>
              <a:t>INTERNET SERVICE CUT-OFFS</a:t>
            </a:r>
          </a:p>
          <a:p>
            <a:r>
              <a:rPr lang="en-US" sz="2400" dirty="0" smtClean="0"/>
              <a:t>ENDS WITH BBC REPORTER EXPLAINING WHY HE GOES INTO HARM’S WAY</a:t>
            </a:r>
            <a:r>
              <a:rPr lang="en-US" sz="1100" dirty="0" smtClean="0"/>
              <a:t>.</a:t>
            </a:r>
            <a:endParaRPr lang="en-US"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78</a:t>
            </a:fld>
            <a:endParaRPr lang="en-US" dirty="0"/>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30413" y="158750"/>
            <a:ext cx="2286000" cy="1714500"/>
          </a:xfrm>
        </p:spPr>
      </p:sp>
      <p:sp>
        <p:nvSpPr>
          <p:cNvPr id="3" name="Notes Placeholder 2"/>
          <p:cNvSpPr>
            <a:spLocks noGrp="1"/>
          </p:cNvSpPr>
          <p:nvPr>
            <p:ph type="body" idx="1"/>
          </p:nvPr>
        </p:nvSpPr>
        <p:spPr>
          <a:xfrm>
            <a:off x="277019" y="2139950"/>
            <a:ext cx="6400800" cy="6781800"/>
          </a:xfrm>
        </p:spPr>
        <p:txBody>
          <a:bodyPr>
            <a:normAutofit/>
          </a:bodyPr>
          <a:lstStyle/>
          <a:p>
            <a:r>
              <a:rPr lang="en-US" sz="2400" dirty="0" smtClean="0"/>
              <a:t>(Lecturers: animation automatically brings up suicide, then prison camp internee, then </a:t>
            </a:r>
            <a:r>
              <a:rPr lang="en-US" sz="2400" dirty="0" err="1" smtClean="0"/>
              <a:t>Gutman</a:t>
            </a:r>
            <a:r>
              <a:rPr lang="en-US" sz="2400" dirty="0" smtClean="0"/>
              <a:t>)</a:t>
            </a:r>
          </a:p>
          <a:p>
            <a:r>
              <a:rPr lang="en-US" sz="2400" dirty="0" smtClean="0"/>
              <a:t>POINT: During Bosnia’s civil war (1992-1995) the</a:t>
            </a:r>
            <a:r>
              <a:rPr lang="en-US" sz="2400" baseline="0" dirty="0" smtClean="0"/>
              <a:t> Serbs started systematically using mass rape of civilians</a:t>
            </a:r>
            <a:r>
              <a:rPr lang="en-US" sz="2400" dirty="0" smtClean="0"/>
              <a:t> as a weapon in so-called “Ethnic Cleansing.” Estimates ranged from 20,000 to 50,000 victims. The U.N. investigation found Serbs took steps to maximize shame and humiliation to not only the victim but also the victim's community. (UN report </a:t>
            </a:r>
            <a:r>
              <a:rPr lang="en-US" sz="2400" i="1" dirty="0" smtClean="0"/>
              <a:t>(S/25274)</a:t>
            </a:r>
            <a:endParaRPr lang="en-US" sz="2400" dirty="0" smtClean="0"/>
          </a:p>
          <a:p>
            <a:r>
              <a:rPr lang="en-US" sz="2400" dirty="0" smtClean="0"/>
              <a:t> Impregnated</a:t>
            </a:r>
            <a:r>
              <a:rPr lang="en-US" sz="2400" baseline="0" dirty="0" smtClean="0"/>
              <a:t> by Serbian fighters, the women </a:t>
            </a:r>
            <a:r>
              <a:rPr lang="en-US" sz="2400" dirty="0" smtClean="0"/>
              <a:t>were forced to carry the child of their rapist.</a:t>
            </a:r>
            <a:r>
              <a:rPr lang="en-US" sz="2400" baseline="0" dirty="0" smtClean="0"/>
              <a:t> In this way, the Serbs intended to wipe out Muslim bloodlines.  </a:t>
            </a:r>
            <a:r>
              <a:rPr lang="en-US" sz="2400" dirty="0" smtClean="0"/>
              <a:t>Roy </a:t>
            </a:r>
            <a:r>
              <a:rPr lang="en-US" sz="2400" dirty="0" err="1" smtClean="0"/>
              <a:t>Gutman</a:t>
            </a:r>
            <a:r>
              <a:rPr lang="en-US" sz="2400" dirty="0" smtClean="0"/>
              <a:t> of Newsday</a:t>
            </a:r>
            <a:r>
              <a:rPr lang="en-US" sz="2400" baseline="0" dirty="0" smtClean="0"/>
              <a:t> was the first reporter into prison camps like Srebrenica. His reporting</a:t>
            </a:r>
            <a:r>
              <a:rPr lang="en-US" sz="2400" dirty="0" smtClean="0"/>
              <a:t> sparked worldwide outrage that pushed the U.S. and other nations to intervene.</a:t>
            </a:r>
          </a:p>
          <a:p>
            <a:endParaRPr lang="en-US" dirty="0"/>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79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11413" y="158750"/>
            <a:ext cx="2133600" cy="1600200"/>
          </a:xfrm>
        </p:spPr>
      </p:sp>
      <p:sp>
        <p:nvSpPr>
          <p:cNvPr id="3" name="Notes Placeholder 2"/>
          <p:cNvSpPr>
            <a:spLocks noGrp="1"/>
          </p:cNvSpPr>
          <p:nvPr>
            <p:ph type="body" idx="1"/>
          </p:nvPr>
        </p:nvSpPr>
        <p:spPr>
          <a:xfrm>
            <a:off x="200819" y="1835150"/>
            <a:ext cx="6400800" cy="7239000"/>
          </a:xfrm>
        </p:spPr>
        <p:txBody>
          <a:bodyPr>
            <a:no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2400" kern="1200" baseline="0" dirty="0" smtClean="0">
                <a:solidFill>
                  <a:schemeClr val="tx1"/>
                </a:solidFill>
                <a:latin typeface="+mn-lt"/>
                <a:ea typeface="+mn-ea"/>
                <a:cs typeface="+mn-cs"/>
              </a:rPr>
              <a:t>We assigned you to watch the Presidents annual report to Congress on the State of the Union… and then immediately begin your Blackout. No commentary from pundits. No fact-checking  by reporters. No rebuttal. Just the Supreme Commander telling you how well he’s doing and how bad the other side is.</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2400" kern="1200" baseline="0" dirty="0" smtClean="0">
                <a:solidFill>
                  <a:schemeClr val="tx1"/>
                </a:solidFill>
                <a:latin typeface="+mn-lt"/>
                <a:ea typeface="+mn-ea"/>
                <a:cs typeface="+mn-cs"/>
              </a:rPr>
              <a:t>ASK: Any reflections on how that felt?</a:t>
            </a:r>
          </a:p>
          <a:p>
            <a:r>
              <a:rPr lang="en-US" sz="2400" kern="1200" baseline="0" dirty="0" smtClean="0">
                <a:solidFill>
                  <a:schemeClr val="tx1"/>
                </a:solidFill>
                <a:latin typeface="+mn-lt"/>
                <a:ea typeface="+mn-ea"/>
                <a:cs typeface="+mn-cs"/>
              </a:rPr>
              <a:t>Imagine you live in North Korea. Your radio, by law, can only be tuned to the state-controlled frequency.</a:t>
            </a:r>
          </a:p>
          <a:p>
            <a:r>
              <a:rPr lang="en-US" sz="2400" kern="1200" baseline="0" dirty="0" smtClean="0">
                <a:solidFill>
                  <a:schemeClr val="tx1"/>
                </a:solidFill>
                <a:latin typeface="+mn-lt"/>
                <a:ea typeface="+mn-ea"/>
                <a:cs typeface="+mn-cs"/>
              </a:rPr>
              <a:t>The Beloved Leader’s son, the new beloved leader, gives a speech and that’s it.</a:t>
            </a:r>
          </a:p>
          <a:p>
            <a:r>
              <a:rPr lang="en-US" sz="2400" kern="1200" baseline="0" dirty="0" smtClean="0">
                <a:solidFill>
                  <a:schemeClr val="tx1"/>
                </a:solidFill>
                <a:latin typeface="+mn-lt"/>
                <a:ea typeface="+mn-ea"/>
                <a:cs typeface="+mn-cs"/>
              </a:rPr>
              <a:t>There’s no rebuttal from the opposition party. There’s no opposition party.</a:t>
            </a:r>
          </a:p>
          <a:p>
            <a:r>
              <a:rPr lang="en-US" sz="2400" dirty="0" smtClean="0"/>
              <a:t>What kind of information would you most want?</a:t>
            </a:r>
            <a:endParaRPr lang="en-US" sz="2400" kern="1200" baseline="0" dirty="0" smtClean="0">
              <a:solidFill>
                <a:schemeClr val="tx1"/>
              </a:solidFill>
              <a:latin typeface="+mn-lt"/>
              <a:ea typeface="+mn-ea"/>
              <a:cs typeface="+mn-cs"/>
            </a:endParaRPr>
          </a:p>
          <a:p>
            <a:r>
              <a:rPr lang="en-US" sz="2400" dirty="0" smtClean="0"/>
              <a:t>We’ll be talking about that dynamic today.</a:t>
            </a:r>
            <a:endParaRPr lang="en-US" sz="2400" kern="1200" baseline="0" dirty="0" smtClean="0">
              <a:solidFill>
                <a:schemeClr val="tx1"/>
              </a:solidFill>
              <a:latin typeface="+mn-lt"/>
              <a:ea typeface="+mn-ea"/>
              <a:cs typeface="+mn-cs"/>
            </a:endParaRPr>
          </a:p>
          <a:p>
            <a:endParaRPr lang="en-US" sz="1600" kern="1200" baseline="0" dirty="0" smtClean="0">
              <a:solidFill>
                <a:schemeClr val="tx1"/>
              </a:solidFill>
              <a:latin typeface="+mn-lt"/>
              <a:ea typeface="+mn-ea"/>
              <a:cs typeface="+mn-cs"/>
            </a:endParaRPr>
          </a:p>
          <a:p>
            <a:endParaRPr lang="en-US" sz="1600" kern="1200" baseline="0" dirty="0" smtClean="0">
              <a:solidFill>
                <a:schemeClr val="tx1"/>
              </a:solidFill>
              <a:latin typeface="+mn-lt"/>
              <a:ea typeface="+mn-ea"/>
              <a:cs typeface="+mn-cs"/>
            </a:endParaRPr>
          </a:p>
          <a:p>
            <a:r>
              <a:rPr lang="en-US" sz="1600" kern="1200" baseline="0" dirty="0" smtClean="0">
                <a:solidFill>
                  <a:schemeClr val="tx1"/>
                </a:solidFill>
                <a:latin typeface="+mn-lt"/>
                <a:ea typeface="+mn-ea"/>
                <a:cs typeface="+mn-cs"/>
              </a:rPr>
              <a:t> </a:t>
            </a:r>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8</a:t>
            </a:fld>
            <a:endParaRPr lang="en-US" dirty="0"/>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25613" y="311150"/>
            <a:ext cx="3089275" cy="2317750"/>
          </a:xfrm>
        </p:spPr>
      </p:sp>
      <p:sp>
        <p:nvSpPr>
          <p:cNvPr id="3" name="Notes Placeholder 2"/>
          <p:cNvSpPr>
            <a:spLocks noGrp="1"/>
          </p:cNvSpPr>
          <p:nvPr>
            <p:ph type="body" idx="1"/>
          </p:nvPr>
        </p:nvSpPr>
        <p:spPr>
          <a:xfrm>
            <a:off x="353219" y="2825750"/>
            <a:ext cx="6248400" cy="5785169"/>
          </a:xfrm>
        </p:spPr>
        <p:txBody>
          <a:bodyPr>
            <a:normAutofit/>
          </a:bodyPr>
          <a:lstStyle/>
          <a:p>
            <a:r>
              <a:rPr lang="en-US" sz="2800" dirty="0" smtClean="0"/>
              <a:t>If knowledge is power, then is power predicated on secrecy?  </a:t>
            </a:r>
          </a:p>
          <a:p>
            <a:r>
              <a:rPr lang="en-US" sz="2800" dirty="0" smtClean="0"/>
              <a:t> If knowledge is power, then what is ignorance?</a:t>
            </a:r>
          </a:p>
          <a:p>
            <a:r>
              <a:rPr lang="en-US" sz="2800" dirty="0" smtClean="0"/>
              <a:t>Knowledge makes WHO more powerful?</a:t>
            </a:r>
          </a:p>
          <a:p>
            <a:r>
              <a:rPr lang="en-US" sz="2800" dirty="0" smtClean="0"/>
              <a:t>(News Consumers are more powerful than non-consumers) </a:t>
            </a:r>
          </a:p>
          <a:p>
            <a:r>
              <a:rPr lang="en-US" sz="2800" dirty="0" smtClean="0"/>
              <a:t>This is Clinton on the day he was impeached by the House of Representatives, December 19, 1998</a:t>
            </a:r>
          </a:p>
          <a:p>
            <a:endParaRPr lang="en-US" sz="2800" dirty="0" smtClean="0"/>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80</a:t>
            </a:fld>
            <a:endParaRPr 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49413" y="311150"/>
            <a:ext cx="2590800" cy="1943100"/>
          </a:xfrm>
        </p:spPr>
      </p:sp>
      <p:sp>
        <p:nvSpPr>
          <p:cNvPr id="3" name="Notes Placeholder 2"/>
          <p:cNvSpPr>
            <a:spLocks noGrp="1"/>
          </p:cNvSpPr>
          <p:nvPr>
            <p:ph type="body" idx="1"/>
          </p:nvPr>
        </p:nvSpPr>
        <p:spPr>
          <a:xfrm>
            <a:off x="695485" y="2444750"/>
            <a:ext cx="5563870" cy="6477000"/>
          </a:xfrm>
        </p:spPr>
        <p:txBody>
          <a:bodyPr>
            <a:normAutofit/>
          </a:bodyPr>
          <a:lstStyle/>
          <a:p>
            <a:r>
              <a:rPr lang="en-US" sz="2400" dirty="0" smtClean="0"/>
              <a:t>Maybe some of it is that we humans find it hard to keep a secret… Even when it could wreck our life.</a:t>
            </a:r>
          </a:p>
          <a:p>
            <a:r>
              <a:rPr lang="en-US" sz="2400" dirty="0" smtClean="0"/>
              <a:t>ASK: Who is this? (Monica Lewinsky, Linda Tripp)</a:t>
            </a:r>
          </a:p>
          <a:p>
            <a:r>
              <a:rPr lang="en-US" sz="2400" dirty="0" smtClean="0"/>
              <a:t>         What was the secret?</a:t>
            </a:r>
          </a:p>
          <a:p>
            <a:r>
              <a:rPr lang="en-US" sz="2400" dirty="0" smtClean="0"/>
              <a:t>          What were the consequences of “sharing” this information?</a:t>
            </a:r>
          </a:p>
          <a:p>
            <a:r>
              <a:rPr lang="en-US" sz="2400" dirty="0" smtClean="0"/>
              <a:t>(Monica told her friend Linda Tripp. Tripp told her to keep the famous dress, recorded their conversations and turned the tapes over to independent counsel Kenneth Starr, who led the impeachment effort.)</a:t>
            </a:r>
          </a:p>
          <a:p>
            <a:endParaRPr lang="en-US" dirty="0"/>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81</a:t>
            </a:fld>
            <a:endParaRPr 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01813" y="463550"/>
            <a:ext cx="3394075" cy="2546350"/>
          </a:xfrm>
        </p:spPr>
      </p:sp>
      <p:sp>
        <p:nvSpPr>
          <p:cNvPr id="3" name="Notes Placeholder 2"/>
          <p:cNvSpPr>
            <a:spLocks noGrp="1"/>
          </p:cNvSpPr>
          <p:nvPr>
            <p:ph type="body" idx="1"/>
          </p:nvPr>
        </p:nvSpPr>
        <p:spPr>
          <a:xfrm>
            <a:off x="695485" y="3435350"/>
            <a:ext cx="5563870" cy="5175569"/>
          </a:xfrm>
        </p:spPr>
        <p:txBody>
          <a:bodyPr>
            <a:normAutofit/>
          </a:bodyPr>
          <a:lstStyle/>
          <a:p>
            <a:r>
              <a:rPr lang="en-US" sz="1200" kern="1200" dirty="0" smtClean="0">
                <a:solidFill>
                  <a:schemeClr val="tx1"/>
                </a:solidFill>
                <a:latin typeface="+mn-lt"/>
                <a:ea typeface="+mn-ea"/>
                <a:cs typeface="+mn-cs"/>
              </a:rPr>
              <a:t>http://nymag.com/news/features/danny-chen-2012-1/</a:t>
            </a:r>
          </a:p>
          <a:p>
            <a:endParaRPr lang="en-US" sz="1200" kern="1200" dirty="0" smtClean="0">
              <a:solidFill>
                <a:schemeClr val="tx1"/>
              </a:solidFill>
              <a:latin typeface="+mn-lt"/>
              <a:ea typeface="+mn-ea"/>
              <a:cs typeface="+mn-cs"/>
            </a:endParaRPr>
          </a:p>
          <a:p>
            <a:r>
              <a:rPr lang="en-US" kern="1200" dirty="0" smtClean="0">
                <a:solidFill>
                  <a:schemeClr val="tx1"/>
                </a:solidFill>
                <a:latin typeface="+mn-lt"/>
                <a:ea typeface="+mn-ea"/>
                <a:cs typeface="+mn-cs"/>
              </a:rPr>
              <a:t>http://www.huffingtonpost.com/2012/01/06/danny-chens-family-says-t_n_1190563.html</a:t>
            </a:r>
          </a:p>
          <a:p>
            <a:endParaRPr lang="en-US" kern="1200" dirty="0" smtClean="0">
              <a:solidFill>
                <a:schemeClr val="tx1"/>
              </a:solidFill>
              <a:latin typeface="+mn-lt"/>
              <a:ea typeface="+mn-ea"/>
              <a:cs typeface="+mn-cs"/>
            </a:endParaRPr>
          </a:p>
          <a:p>
            <a:r>
              <a:rPr lang="en-US" kern="1200" smtClean="0">
                <a:solidFill>
                  <a:schemeClr val="tx1"/>
                </a:solidFill>
                <a:latin typeface="+mn-lt"/>
                <a:ea typeface="+mn-ea"/>
                <a:cs typeface="+mn-cs"/>
              </a:rPr>
              <a:t>http://www.dnainfo.com/20111221/lower-east-side-east-village/army-charges-eight-chinatown-soldier-danny-chens-death#ixzz1kIeBOpR5</a:t>
            </a:r>
          </a:p>
          <a:p>
            <a:endParaRPr lang="en-US"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82</a:t>
            </a:fld>
            <a:endParaRPr lang="en-US" dirty="0"/>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11413" y="158750"/>
            <a:ext cx="2133600" cy="1600200"/>
          </a:xfrm>
        </p:spPr>
      </p:sp>
      <p:sp>
        <p:nvSpPr>
          <p:cNvPr id="3" name="Notes Placeholder 2"/>
          <p:cNvSpPr>
            <a:spLocks noGrp="1"/>
          </p:cNvSpPr>
          <p:nvPr>
            <p:ph type="body" idx="1"/>
          </p:nvPr>
        </p:nvSpPr>
        <p:spPr>
          <a:xfrm>
            <a:off x="200819" y="1835150"/>
            <a:ext cx="6400800" cy="7239000"/>
          </a:xfrm>
        </p:spPr>
        <p:txBody>
          <a:bodyPr>
            <a:noAutofit/>
          </a:bodyPr>
          <a:lstStyle/>
          <a:p>
            <a:r>
              <a:rPr lang="en-US" sz="1600" kern="1200" dirty="0" smtClean="0">
                <a:solidFill>
                  <a:schemeClr val="tx1"/>
                </a:solidFill>
                <a:latin typeface="+mn-lt"/>
                <a:ea typeface="+mn-ea"/>
                <a:cs typeface="+mn-cs"/>
              </a:rPr>
              <a:t>http://www.washingtonpost.com/national/georgia-judge-orders-obama-to-appear-in-court-for-hearing-on-attempt-to-keep-him-off-ballot/2012/01/20/gIQAsayeEQ_story.html?tid=pm_national_pop</a:t>
            </a:r>
          </a:p>
          <a:p>
            <a:endParaRPr lang="en-US" sz="1600" kern="1200" baseline="0" dirty="0" smtClean="0">
              <a:solidFill>
                <a:schemeClr val="tx1"/>
              </a:solidFill>
              <a:latin typeface="+mn-lt"/>
              <a:ea typeface="+mn-ea"/>
              <a:cs typeface="+mn-cs"/>
            </a:endParaRPr>
          </a:p>
          <a:p>
            <a:r>
              <a:rPr lang="en-US" sz="1600" kern="1200" baseline="0" dirty="0" smtClean="0">
                <a:solidFill>
                  <a:schemeClr val="tx1"/>
                </a:solidFill>
                <a:latin typeface="+mn-lt"/>
                <a:ea typeface="+mn-ea"/>
                <a:cs typeface="+mn-cs"/>
              </a:rPr>
              <a:t>Date comes in on click</a:t>
            </a:r>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83</a:t>
            </a:fld>
            <a:endParaRPr lang="en-US" dirty="0"/>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It’s hard to imagine, but humor, if it’s political and on a news</a:t>
            </a:r>
            <a:r>
              <a:rPr lang="en-US" baseline="0" dirty="0" smtClean="0"/>
              <a:t> website or in a newspaper, can get you killed.</a:t>
            </a:r>
          </a:p>
          <a:p>
            <a:endParaRPr lang="en-US" baseline="0" dirty="0" smtClean="0"/>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84</a:t>
            </a:fld>
            <a:endParaRPr 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8500"/>
            <a:ext cx="4656138" cy="3492500"/>
          </a:xfrm>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600" dirty="0" smtClean="0"/>
              <a:t>Animation:</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600" dirty="0" smtClean="0"/>
              <a:t>NY times and headline fade in. Click</a:t>
            </a:r>
            <a:r>
              <a:rPr lang="en-US" sz="1600" baseline="0" dirty="0" smtClean="0"/>
              <a:t> for picture. Click for led text. </a:t>
            </a:r>
            <a:endParaRPr lang="en-US" sz="1000" dirty="0" smtClean="0"/>
          </a:p>
          <a:p>
            <a:r>
              <a:rPr lang="en-US" sz="1600" baseline="0" dirty="0" smtClean="0"/>
              <a:t>Ali </a:t>
            </a:r>
            <a:r>
              <a:rPr lang="en-US" sz="1600" baseline="0" dirty="0" err="1" smtClean="0"/>
              <a:t>Farzat</a:t>
            </a:r>
            <a:r>
              <a:rPr lang="en-US" sz="1600" baseline="0" dirty="0" smtClean="0"/>
              <a:t> is known in Syria for political cartoons like this one, showing an overfed Syrian general feeding medals to a starving soldier.</a:t>
            </a:r>
          </a:p>
          <a:p>
            <a:r>
              <a:rPr lang="en-US" sz="1600" baseline="0" dirty="0" smtClean="0"/>
              <a:t>On August 25, as protests against President </a:t>
            </a:r>
            <a:r>
              <a:rPr lang="en-US" sz="1600" baseline="0" dirty="0" err="1" smtClean="0"/>
              <a:t>Bashar</a:t>
            </a:r>
            <a:r>
              <a:rPr lang="en-US" sz="1600" baseline="0" dirty="0" smtClean="0"/>
              <a:t> al-Assad grew more fierce, masked gunmen attacked </a:t>
            </a:r>
          </a:p>
          <a:p>
            <a:r>
              <a:rPr lang="en-US" sz="1600" dirty="0" err="1" smtClean="0"/>
              <a:t>Farzat</a:t>
            </a:r>
            <a:r>
              <a:rPr lang="en-US" sz="1600" dirty="0" smtClean="0"/>
              <a:t>, focusing particularly on his hands and leaving him to bleed on the side of a road in Damascus, activists said. </a:t>
            </a:r>
          </a:p>
          <a:p>
            <a:r>
              <a:rPr lang="en-US" sz="1600" dirty="0" smtClean="0"/>
              <a:t>The attack came days after the artist, Ali </a:t>
            </a:r>
            <a:r>
              <a:rPr lang="en-US" sz="1600" dirty="0" err="1" smtClean="0"/>
              <a:t>Farzat</a:t>
            </a:r>
            <a:r>
              <a:rPr lang="en-US" sz="1600" dirty="0" smtClean="0"/>
              <a:t>, published a cartoon showing President </a:t>
            </a:r>
            <a:r>
              <a:rPr lang="en-US" sz="1600" dirty="0" err="1" smtClean="0"/>
              <a:t>Bashar</a:t>
            </a:r>
            <a:r>
              <a:rPr lang="en-US" sz="1600" baseline="0" dirty="0" smtClean="0"/>
              <a:t> Al-Assad </a:t>
            </a:r>
            <a:r>
              <a:rPr lang="en-US" sz="1600" dirty="0" smtClean="0"/>
              <a:t>hitching a ride out of town with Col. Muammar el-Qaddafi of Libya, who was toppled from power this week. </a:t>
            </a:r>
          </a:p>
          <a:p>
            <a:endParaRPr lang="en-US" sz="1600" dirty="0" smtClean="0"/>
          </a:p>
          <a:p>
            <a:r>
              <a:rPr lang="en-US" sz="1600" dirty="0" smtClean="0"/>
              <a:t>http://www.nytimes.com/2011/08/26/world/middleeast/26syria.html?_r=1&amp;emc=eta1</a:t>
            </a:r>
          </a:p>
          <a:p>
            <a:endParaRPr lang="en-US" sz="1600" dirty="0" smtClean="0"/>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85</a:t>
            </a:fld>
            <a:endParaRPr lang="en-US" dirty="0"/>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77019" y="234950"/>
            <a:ext cx="1727200" cy="1295400"/>
          </a:xfrm>
        </p:spPr>
      </p:sp>
      <p:sp>
        <p:nvSpPr>
          <p:cNvPr id="3" name="Notes Placeholder 2"/>
          <p:cNvSpPr>
            <a:spLocks noGrp="1"/>
          </p:cNvSpPr>
          <p:nvPr>
            <p:ph type="body" idx="1"/>
          </p:nvPr>
        </p:nvSpPr>
        <p:spPr>
          <a:xfrm>
            <a:off x="277019" y="1606550"/>
            <a:ext cx="6477000" cy="7391400"/>
          </a:xfrm>
        </p:spPr>
        <p:txBody>
          <a:bodyPr>
            <a:noAutofit/>
          </a:bodyPr>
          <a:lstStyle/>
          <a:p>
            <a:r>
              <a:rPr lang="en-US" sz="1800" dirty="0" smtClean="0"/>
              <a:t>As did stories told around the campfire or in the darkness of grass huts at the dawn of human history, news stories connect us. The telling and re-telling of them. The discussion of them…That’s deep in our DNA.</a:t>
            </a:r>
          </a:p>
          <a:p>
            <a:r>
              <a:rPr lang="en-US" sz="1800" dirty="0" smtClean="0"/>
              <a:t>Here’s an example:</a:t>
            </a:r>
          </a:p>
          <a:p>
            <a:r>
              <a:rPr lang="en-US" sz="1800" dirty="0" smtClean="0"/>
              <a:t>The youngest victim of the Tucson shooting was </a:t>
            </a:r>
            <a:r>
              <a:rPr lang="en-US" sz="1800" dirty="0" smtClean="0">
                <a:hlinkClick r:id="rId3"/>
              </a:rPr>
              <a:t>Christina Green</a:t>
            </a:r>
            <a:r>
              <a:rPr lang="en-US" sz="1800" dirty="0" smtClean="0"/>
              <a:t>, a 9-year-old who was the only girl on her Little League team, sang in her church choir, served on the student council, got straight As and volunteered at a children’s charity.</a:t>
            </a:r>
          </a:p>
          <a:p>
            <a:r>
              <a:rPr lang="en-US" sz="1800" dirty="0" smtClean="0"/>
              <a:t>She went to meet her congressman at the supermarket,  where a gunman shot Representative </a:t>
            </a:r>
            <a:r>
              <a:rPr lang="en-US" sz="1800" dirty="0" smtClean="0">
                <a:hlinkClick r:id="rId4" tooltip="More articles about Gabrielle Giffords."/>
              </a:rPr>
              <a:t>Gabrielle </a:t>
            </a:r>
            <a:r>
              <a:rPr lang="en-US" sz="1800" dirty="0" err="1" smtClean="0">
                <a:hlinkClick r:id="rId4" tooltip="More articles about Gabrielle Giffords."/>
              </a:rPr>
              <a:t>Giffords</a:t>
            </a:r>
            <a:r>
              <a:rPr lang="en-US" sz="1800" dirty="0" smtClean="0"/>
              <a:t>, leaving her in critical condition, and killed six people, including Christina.</a:t>
            </a:r>
          </a:p>
          <a:p>
            <a:r>
              <a:rPr lang="en-US" sz="1800" dirty="0" smtClean="0"/>
              <a:t>Christina was born on Sept. 11, 2001 and her mother says, “ She was very bright, very mature, off the charts. She was the brightest thing that happened that day.” </a:t>
            </a:r>
          </a:p>
          <a:p>
            <a:r>
              <a:rPr lang="en-US" sz="1800" dirty="0" smtClean="0"/>
              <a:t>At the hospital, her mother said, “We waited for a while, and then the surgeon and people from the I.C.U. unit came in and police officers and other people, and they told us the bad news,” she said. “She had a bullet hole to the chest, and they tried to save her, but she just couldn’t make it. It was really, really bad.” </a:t>
            </a:r>
          </a:p>
          <a:p>
            <a:r>
              <a:rPr lang="en-US" sz="1800" dirty="0" smtClean="0"/>
              <a:t>Christina’s family donated some of her organs and one has already saved a child’s life in Boston.</a:t>
            </a:r>
            <a:endParaRPr lang="en-US" sz="2000" dirty="0" smtClean="0"/>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86</a:t>
            </a:fld>
            <a:endParaRPr 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49413" y="463550"/>
            <a:ext cx="2936875" cy="2203450"/>
          </a:xfrm>
        </p:spPr>
      </p:sp>
      <p:sp>
        <p:nvSpPr>
          <p:cNvPr id="3" name="Notes Placeholder 2"/>
          <p:cNvSpPr>
            <a:spLocks noGrp="1"/>
          </p:cNvSpPr>
          <p:nvPr>
            <p:ph type="body" idx="1"/>
          </p:nvPr>
        </p:nvSpPr>
        <p:spPr>
          <a:xfrm>
            <a:off x="695485" y="2978150"/>
            <a:ext cx="5563870" cy="5632769"/>
          </a:xfrm>
        </p:spPr>
        <p:txBody>
          <a:bodyPr>
            <a:normAutofit/>
          </a:bodyPr>
          <a:lstStyle/>
          <a:p>
            <a:r>
              <a:rPr lang="en-US" sz="2400" dirty="0" smtClean="0"/>
              <a:t>NEWS FELLOW: LINK VIDEO TO THIS SLIDE AND SELECT “START AUTOMATICALLY”</a:t>
            </a:r>
          </a:p>
          <a:p>
            <a:endParaRPr lang="en-US" sz="2400" dirty="0" smtClean="0"/>
          </a:p>
          <a:p>
            <a:endParaRPr lang="en-US" sz="2400" dirty="0" smtClean="0"/>
          </a:p>
          <a:p>
            <a:r>
              <a:rPr lang="en-US" sz="2400" dirty="0" smtClean="0"/>
              <a:t>This launches Obama at the Tucson Memorial service. It’s 3 minutes, but if you want to cut it in half, the obvious spot is when he emphatically says “We Must” make politics as good as Christina dreamed it could be, etc.</a:t>
            </a:r>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87</a:t>
            </a:fld>
            <a:endParaRPr lang="en-US" dirty="0"/>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20813" y="387350"/>
            <a:ext cx="3775075" cy="2832100"/>
          </a:xfrm>
        </p:spPr>
      </p:sp>
      <p:sp>
        <p:nvSpPr>
          <p:cNvPr id="3" name="Notes Placeholder 2"/>
          <p:cNvSpPr>
            <a:spLocks noGrp="1"/>
          </p:cNvSpPr>
          <p:nvPr>
            <p:ph type="body" idx="1"/>
          </p:nvPr>
        </p:nvSpPr>
        <p:spPr>
          <a:xfrm>
            <a:off x="200819" y="3663950"/>
            <a:ext cx="6400800" cy="4946969"/>
          </a:xfrm>
        </p:spPr>
        <p:txBody>
          <a:bodyPr>
            <a:normAutofit/>
          </a:bodyPr>
          <a:lstStyle/>
          <a:p>
            <a:r>
              <a:rPr lang="en-US" sz="3200" dirty="0" smtClean="0"/>
              <a:t>(Lecturers:</a:t>
            </a:r>
            <a:r>
              <a:rPr lang="en-US" sz="3200" baseline="0" dirty="0" smtClean="0"/>
              <a:t>  We are hunting an updated map, as this is now two years old)</a:t>
            </a:r>
          </a:p>
          <a:p>
            <a:r>
              <a:rPr lang="en-US" sz="3200" dirty="0" smtClean="0"/>
              <a:t>The Battle continues today.</a:t>
            </a:r>
          </a:p>
          <a:p>
            <a:r>
              <a:rPr lang="en-US" sz="3200" dirty="0" smtClean="0"/>
              <a:t>This map shows countries judged to have a free press in green, partly free in yellow and not free in blue. You’ll note correlations to the places CPJ reports reporters are being beaten, kidnapped, jailed or killed.</a:t>
            </a:r>
          </a:p>
          <a:p>
            <a:endParaRPr lang="en-US" sz="3200" dirty="0" smtClean="0"/>
          </a:p>
          <a:p>
            <a:r>
              <a:rPr lang="en-US" sz="1800" dirty="0" smtClean="0"/>
              <a:t>http://www.freedomhouse.org/template.cfm?page=251&amp;year=2010</a:t>
            </a:r>
            <a:endParaRPr lang="en-US" sz="1800" dirty="0"/>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88</a:t>
            </a:fld>
            <a:endParaRPr lang="en-US"/>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81819" y="311150"/>
            <a:ext cx="3039188" cy="2279650"/>
          </a:xfrm>
        </p:spPr>
      </p:sp>
      <p:sp>
        <p:nvSpPr>
          <p:cNvPr id="3" name="Notes Placeholder 2"/>
          <p:cNvSpPr>
            <a:spLocks noGrp="1"/>
          </p:cNvSpPr>
          <p:nvPr>
            <p:ph type="body" idx="1"/>
          </p:nvPr>
        </p:nvSpPr>
        <p:spPr>
          <a:xfrm>
            <a:off x="200819" y="2749550"/>
            <a:ext cx="6058536" cy="6096000"/>
          </a:xfrm>
        </p:spPr>
        <p:txBody>
          <a:bodyPr>
            <a:normAutofit/>
          </a:bodyPr>
          <a:lstStyle/>
          <a:p>
            <a:r>
              <a:rPr lang="en-US" sz="2800" dirty="0" smtClean="0"/>
              <a:t>Recognizing this, one way the U.S. government hopes to foster </a:t>
            </a:r>
            <a:r>
              <a:rPr lang="en-US" sz="2800" dirty="0" err="1" smtClean="0"/>
              <a:t>rebellons</a:t>
            </a:r>
            <a:r>
              <a:rPr lang="en-US" sz="2800" dirty="0" smtClean="0"/>
              <a:t> in repressive countries is by developing technology that will allow people to set up a shadow internet out of reach of government censors. Because social media and digital technology played important roles in the revolutions across the Middle East this year, we have added information technology to the weapons we use in our foreign policy.</a:t>
            </a:r>
          </a:p>
          <a:p>
            <a:endParaRPr lang="en-US" sz="1600" dirty="0" smtClean="0"/>
          </a:p>
          <a:p>
            <a:r>
              <a:rPr lang="en-US" sz="1600" dirty="0" smtClean="0"/>
              <a:t>http://www.nytimes.com/2011/06/12/world/12internet.html?pagewanted=all</a:t>
            </a:r>
            <a:endParaRPr lang="en-US" sz="1000" dirty="0" smtClean="0"/>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89</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11413" y="311150"/>
            <a:ext cx="2251075" cy="1689100"/>
          </a:xfrm>
        </p:spPr>
      </p:sp>
      <p:sp>
        <p:nvSpPr>
          <p:cNvPr id="3" name="Notes Placeholder 2"/>
          <p:cNvSpPr>
            <a:spLocks noGrp="1"/>
          </p:cNvSpPr>
          <p:nvPr>
            <p:ph type="body" idx="1"/>
          </p:nvPr>
        </p:nvSpPr>
        <p:spPr>
          <a:xfrm>
            <a:off x="200819" y="2216150"/>
            <a:ext cx="6477000" cy="6705600"/>
          </a:xfrm>
        </p:spPr>
        <p:txBody>
          <a:bodyPr>
            <a:noAutofit/>
          </a:bodyPr>
          <a:lstStyle/>
          <a:p>
            <a:r>
              <a:rPr lang="en-US" sz="2400" dirty="0" smtClean="0"/>
              <a:t>(Animation</a:t>
            </a:r>
            <a:r>
              <a:rPr lang="en-US" sz="2400" baseline="0" dirty="0" smtClean="0"/>
              <a:t> all automatic. Twilight Zone images fade in and out ending with News Literacy Blackout Zone.)</a:t>
            </a:r>
          </a:p>
          <a:p>
            <a:endParaRPr lang="en-US" sz="2400" baseline="0" dirty="0" smtClean="0"/>
          </a:p>
          <a:p>
            <a:r>
              <a:rPr lang="en-US" sz="2400" baseline="0" dirty="0" smtClean="0"/>
              <a:t>I wanted to pause</a:t>
            </a:r>
            <a:r>
              <a:rPr lang="en-US" sz="2400" dirty="0" smtClean="0"/>
              <a:t> for a moment and ask you for any reflections from your News Blackout. Did anyone feel a NEED for information, when they couldn’t have it any more?</a:t>
            </a:r>
          </a:p>
          <a:p>
            <a:r>
              <a:rPr lang="en-US" sz="2400" baseline="0" dirty="0" smtClean="0"/>
              <a:t>ASK: What surprised you about the News Blackout?</a:t>
            </a:r>
          </a:p>
          <a:p>
            <a:r>
              <a:rPr lang="en-US" sz="2400" dirty="0" smtClean="0"/>
              <a:t> Was anyone sure they would NOT miss the news, and find they did miss it?</a:t>
            </a:r>
          </a:p>
          <a:p>
            <a:r>
              <a:rPr lang="en-US" sz="2400" dirty="0" smtClean="0"/>
              <a:t>Was </a:t>
            </a:r>
            <a:r>
              <a:rPr lang="en-US" sz="2400" baseline="0" dirty="0" smtClean="0"/>
              <a:t>anyone sure they’d miss their daily dose of news, and then not miss it?</a:t>
            </a:r>
          </a:p>
          <a:p>
            <a:r>
              <a:rPr lang="en-US" sz="2400" baseline="0" dirty="0" smtClean="0"/>
              <a:t>Any interesting reactions to the deficit?</a:t>
            </a:r>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FD3DE475-29A3-4D02-B354-858AE6892522}" type="datetimeFigureOut">
              <a:rPr lang="en-US"/>
              <a:pPr>
                <a:defRPr/>
              </a:pPr>
              <a:t>7/20/2012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106D700-8A52-439F-91B8-1037DCCD2133}"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68D4AC9-AB81-4A8C-8205-3894B20DA8F0}" type="datetimeFigureOut">
              <a:rPr lang="en-US"/>
              <a:pPr>
                <a:defRPr/>
              </a:pPr>
              <a:t>7/20/2012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D555DB2-99A6-41FF-91A8-2D274AD9C928}"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E0A6187-298F-4BB2-B657-F0AD2514A9E0}" type="datetimeFigureOut">
              <a:rPr lang="en-US"/>
              <a:pPr>
                <a:defRPr/>
              </a:pPr>
              <a:t>7/20/2012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2A8198B-B0D9-42E3-A37E-7D10FC5853AC}"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4DF6249-03F5-4E05-81D7-ED09146761DB}" type="datetimeFigureOut">
              <a:rPr lang="en-US"/>
              <a:pPr>
                <a:defRPr/>
              </a:pPr>
              <a:t>7/20/2012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F624D04-4747-49E2-82DF-7A6D7193B057}"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5"/>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AB5B4FA-2C3D-4221-A0CF-CFB0DCECED6A}" type="datetimeFigureOut">
              <a:rPr lang="en-US"/>
              <a:pPr>
                <a:defRPr/>
              </a:pPr>
              <a:t>7/20/2012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F68B195-7848-4873-8ACC-83C5CE7EC67B}"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CD49B9FE-B801-42EA-821B-EB89E5CDA4A0}" type="datetimeFigureOut">
              <a:rPr lang="en-US"/>
              <a:pPr>
                <a:defRPr/>
              </a:pPr>
              <a:t>7/20/2012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9AEA790-636F-4E9D-A1CB-7291B60278A6}"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2"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2"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6A34EF6D-CD37-48D7-A138-92655388B2AE}" type="datetimeFigureOut">
              <a:rPr lang="en-US"/>
              <a:pPr>
                <a:defRPr/>
              </a:pPr>
              <a:t>7/20/2012</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6B1B813A-0947-47B4-AEE2-43239B51AC10}"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692904C6-E3DD-48B3-B85C-2217D65D9212}" type="datetimeFigureOut">
              <a:rPr lang="en-US"/>
              <a:pPr>
                <a:defRPr/>
              </a:pPr>
              <a:t>7/20/2012</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757AF900-E809-4DE4-B3C6-D3A1B1D505BD}"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05462F21-362D-4ED5-A911-9174BE4D169F}" type="datetimeFigureOut">
              <a:rPr lang="en-US"/>
              <a:pPr>
                <a:defRPr/>
              </a:pPr>
              <a:t>7/20/2012</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2E8CC456-7DA8-44E6-93BF-7833F3C0971C}"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1" y="273052"/>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38BB0E0-98A7-4D65-9440-4C155092D63D}" type="datetimeFigureOut">
              <a:rPr lang="en-US"/>
              <a:pPr>
                <a:defRPr/>
              </a:pPr>
              <a:t>7/20/2012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E07C0FB-C79C-4BF1-A5C5-AD28EC3EAE7F}"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FA30B98-AF01-4E31-9FB1-770B0EBE3EC9}" type="datetimeFigureOut">
              <a:rPr lang="en-US"/>
              <a:pPr>
                <a:defRPr/>
              </a:pPr>
              <a:t>7/20/2012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9A3BD22-3EE0-4AAD-8D76-71A00EB908FE}"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Text Placeholder 2"/>
          <p:cNvSpPr>
            <a:spLocks noGrp="1"/>
          </p:cNvSpPr>
          <p:nvPr>
            <p:ph type="body" idx="1"/>
          </p:nvPr>
        </p:nvSpPr>
        <p:spPr bwMode="auto">
          <a:xfrm>
            <a:off x="457200" y="1600202"/>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1BA2C129-4A99-448E-9855-8DB442AB20C9}" type="datetimeFigureOut">
              <a:rPr lang="en-US"/>
              <a:pPr>
                <a:defRPr/>
              </a:pPr>
              <a:t>7/20/2012</a:t>
            </a:fld>
            <a:endParaRPr lang="en-US" dirty="0"/>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94140D52-80EA-480C-83E1-840248A782F0}"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3.xml"/><Relationship Id="rId1" Type="http://schemas.openxmlformats.org/officeDocument/2006/relationships/slideLayout" Target="../slideLayouts/slideLayout7.xml"/><Relationship Id="rId5" Type="http://schemas.openxmlformats.org/officeDocument/2006/relationships/image" Target="../media/image30.jpeg"/><Relationship Id="rId4" Type="http://schemas.openxmlformats.org/officeDocument/2006/relationships/image" Target="../media/image29.jpeg"/></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33.jpeg"/></Relationships>
</file>

<file path=ppt/slides/_rels/slide29.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35.jpe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5.xml"/><Relationship Id="rId1" Type="http://schemas.openxmlformats.org/officeDocument/2006/relationships/slideLayout" Target="../slideLayouts/slideLayout7.xml"/><Relationship Id="rId5" Type="http://schemas.openxmlformats.org/officeDocument/2006/relationships/image" Target="../media/image42.png"/><Relationship Id="rId4" Type="http://schemas.openxmlformats.org/officeDocument/2006/relationships/image" Target="../media/image41.png"/></Relationships>
</file>

<file path=ppt/slides/_rels/slide3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7.xml"/><Relationship Id="rId1" Type="http://schemas.openxmlformats.org/officeDocument/2006/relationships/slideLayout" Target="../slideLayouts/slideLayout7.xml"/><Relationship Id="rId4" Type="http://schemas.openxmlformats.org/officeDocument/2006/relationships/image" Target="../media/image45.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48.xml"/><Relationship Id="rId1" Type="http://schemas.openxmlformats.org/officeDocument/2006/relationships/slideLayout" Target="../slideLayouts/slideLayout7.xml"/><Relationship Id="rId4" Type="http://schemas.openxmlformats.org/officeDocument/2006/relationships/image" Target="../media/image54.jpeg"/></Relationships>
</file>

<file path=ppt/slides/_rels/slide49.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notesSlide" Target="../notesSlides/notesSlide59.xml"/><Relationship Id="rId1" Type="http://schemas.openxmlformats.org/officeDocument/2006/relationships/slideLayout" Target="../slideLayouts/slideLayout7.xml"/><Relationship Id="rId5" Type="http://schemas.openxmlformats.org/officeDocument/2006/relationships/image" Target="../media/image63.jpeg"/><Relationship Id="rId4" Type="http://schemas.openxmlformats.org/officeDocument/2006/relationships/image" Target="../media/image62.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60.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notesSlide" Target="../notesSlides/notesSlide62.xm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64.xml"/><Relationship Id="rId1" Type="http://schemas.openxmlformats.org/officeDocument/2006/relationships/slideLayout" Target="../slideLayouts/slideLayout7.xml"/><Relationship Id="rId4" Type="http://schemas.openxmlformats.org/officeDocument/2006/relationships/image" Target="../media/image68.png"/></Relationships>
</file>

<file path=ppt/slides/_rels/slide65.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65.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66.xml"/><Relationship Id="rId1" Type="http://schemas.openxmlformats.org/officeDocument/2006/relationships/slideLayout" Target="../slideLayouts/slideLayout7.xml"/><Relationship Id="rId4" Type="http://schemas.openxmlformats.org/officeDocument/2006/relationships/image" Target="../media/image71.jpeg"/></Relationships>
</file>

<file path=ppt/slides/_rels/slide67.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67.xml"/><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69.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notesSlide" Target="../notesSlides/notesSlide73.xml"/><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notesSlide" Target="../notesSlides/notesSlide74.xml"/><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76.xml"/><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notesSlide" Target="../notesSlides/notesSlide77.xml"/><Relationship Id="rId1" Type="http://schemas.openxmlformats.org/officeDocument/2006/relationships/slideLayout" Target="../slideLayouts/slideLayout7.xml"/><Relationship Id="rId4" Type="http://schemas.openxmlformats.org/officeDocument/2006/relationships/image" Target="../media/image78.png"/></Relationships>
</file>

<file path=ppt/slides/_rels/slide78.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notesSlide" Target="../notesSlides/notesSlide78.xml"/><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79.xml"/><Relationship Id="rId1" Type="http://schemas.openxmlformats.org/officeDocument/2006/relationships/slideLayout" Target="../slideLayouts/slideLayout7.xml"/><Relationship Id="rId5" Type="http://schemas.openxmlformats.org/officeDocument/2006/relationships/image" Target="../media/image82.jpeg"/><Relationship Id="rId4" Type="http://schemas.openxmlformats.org/officeDocument/2006/relationships/image" Target="../media/image81.jpe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3" Type="http://schemas.openxmlformats.org/officeDocument/2006/relationships/image" Target="../media/image83.jpeg"/><Relationship Id="rId2" Type="http://schemas.openxmlformats.org/officeDocument/2006/relationships/notesSlide" Target="../notesSlides/notesSlide80.xml"/><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3" Type="http://schemas.openxmlformats.org/officeDocument/2006/relationships/image" Target="../media/image84.jpeg"/><Relationship Id="rId2" Type="http://schemas.openxmlformats.org/officeDocument/2006/relationships/notesSlide" Target="../notesSlides/notesSlide81.xml"/><Relationship Id="rId1" Type="http://schemas.openxmlformats.org/officeDocument/2006/relationships/slideLayout" Target="../slideLayouts/slideLayout7.xml"/><Relationship Id="rId4" Type="http://schemas.openxmlformats.org/officeDocument/2006/relationships/image" Target="../media/image85.jpeg"/></Relationships>
</file>

<file path=ppt/slides/_rels/slide82.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82.xml"/><Relationship Id="rId1" Type="http://schemas.openxmlformats.org/officeDocument/2006/relationships/slideLayout" Target="../slideLayouts/slideLayout7.xml"/><Relationship Id="rId5" Type="http://schemas.openxmlformats.org/officeDocument/2006/relationships/image" Target="../media/image88.png"/><Relationship Id="rId4" Type="http://schemas.openxmlformats.org/officeDocument/2006/relationships/image" Target="../media/image87.png"/></Relationships>
</file>

<file path=ppt/slides/_rels/slide83.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83.xml"/><Relationship Id="rId1" Type="http://schemas.openxmlformats.org/officeDocument/2006/relationships/slideLayout" Target="../slideLayouts/slideLayout7.xml"/><Relationship Id="rId6" Type="http://schemas.openxmlformats.org/officeDocument/2006/relationships/image" Target="../media/image92.png"/><Relationship Id="rId5" Type="http://schemas.openxmlformats.org/officeDocument/2006/relationships/image" Target="../media/image91.png"/><Relationship Id="rId4" Type="http://schemas.openxmlformats.org/officeDocument/2006/relationships/image" Target="../media/image90.png"/></Relationships>
</file>

<file path=ppt/slides/_rels/slide84.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84.xml"/><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85.xml"/><Relationship Id="rId1" Type="http://schemas.openxmlformats.org/officeDocument/2006/relationships/slideLayout" Target="../slideLayouts/slideLayout7.xml"/><Relationship Id="rId5" Type="http://schemas.openxmlformats.org/officeDocument/2006/relationships/image" Target="../media/image96.png"/><Relationship Id="rId4" Type="http://schemas.openxmlformats.org/officeDocument/2006/relationships/image" Target="../media/image95.png"/></Relationships>
</file>

<file path=ppt/slides/_rels/slide86.xml.rels><?xml version="1.0" encoding="UTF-8" standalone="yes"?>
<Relationships xmlns="http://schemas.openxmlformats.org/package/2006/relationships"><Relationship Id="rId3" Type="http://schemas.openxmlformats.org/officeDocument/2006/relationships/image" Target="../media/image97.jpeg"/><Relationship Id="rId2" Type="http://schemas.openxmlformats.org/officeDocument/2006/relationships/notesSlide" Target="../notesSlides/notesSlide86.xml"/><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88.xml"/><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89.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13.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3" cstate="print"/>
          <a:srcRect/>
          <a:stretch>
            <a:fillRect/>
          </a:stretch>
        </p:blipFill>
        <p:spPr bwMode="auto">
          <a:xfrm>
            <a:off x="0" y="0"/>
            <a:ext cx="8915400" cy="6874995"/>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0"/>
            <a:ext cx="9144000" cy="18288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The News Blackout is Over -Change Your Homepage</a:t>
            </a:r>
            <a:endParaRPr lang="en-US" sz="48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pic>
        <p:nvPicPr>
          <p:cNvPr id="11266" name="Picture 2"/>
          <p:cNvPicPr>
            <a:picLocks noChangeAspect="1" noChangeArrowheads="1"/>
          </p:cNvPicPr>
          <p:nvPr/>
        </p:nvPicPr>
        <p:blipFill>
          <a:blip r:embed="rId3" cstate="print"/>
          <a:srcRect/>
          <a:stretch>
            <a:fillRect/>
          </a:stretch>
        </p:blipFill>
        <p:spPr bwMode="auto">
          <a:xfrm>
            <a:off x="533400" y="1615440"/>
            <a:ext cx="8140637" cy="493776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0" y="381000"/>
            <a:ext cx="9144000" cy="10668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r>
              <a:rPr lang="en-US" sz="56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Classroom Etiquette</a:t>
            </a:r>
            <a:endParaRPr lang="en-US" sz="54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sp>
        <p:nvSpPr>
          <p:cNvPr id="4" name="Title 1"/>
          <p:cNvSpPr txBox="1">
            <a:spLocks/>
          </p:cNvSpPr>
          <p:nvPr/>
        </p:nvSpPr>
        <p:spPr>
          <a:xfrm>
            <a:off x="0" y="5791200"/>
            <a:ext cx="9144000" cy="9144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r>
              <a:rPr lang="en-US" sz="36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Violators will be asked to leave class</a:t>
            </a:r>
          </a:p>
        </p:txBody>
      </p:sp>
      <p:pic>
        <p:nvPicPr>
          <p:cNvPr id="5" name="Picture 4" descr="gutenberg.jpg"/>
          <p:cNvPicPr>
            <a:picLocks noChangeAspect="1"/>
          </p:cNvPicPr>
          <p:nvPr/>
        </p:nvPicPr>
        <p:blipFill>
          <a:blip r:embed="rId3" cstate="print"/>
          <a:stretch>
            <a:fillRect/>
          </a:stretch>
        </p:blipFill>
        <p:spPr bwMode="auto">
          <a:xfrm>
            <a:off x="152402" y="1501046"/>
            <a:ext cx="3573580" cy="3832953"/>
          </a:xfrm>
          <a:prstGeom prst="rect">
            <a:avLst/>
          </a:prstGeom>
          <a:ln>
            <a:noFill/>
          </a:ln>
          <a:effectLst>
            <a:outerShdw blurRad="292100" dist="139700" dir="2700000" algn="tl" rotWithShape="0">
              <a:srgbClr val="333333">
                <a:alpha val="65000"/>
              </a:srgbClr>
            </a:outerShdw>
          </a:effectLst>
        </p:spPr>
      </p:pic>
      <p:sp>
        <p:nvSpPr>
          <p:cNvPr id="9" name="Title 1"/>
          <p:cNvSpPr txBox="1">
            <a:spLocks/>
          </p:cNvSpPr>
          <p:nvPr/>
        </p:nvSpPr>
        <p:spPr>
          <a:xfrm>
            <a:off x="3733800" y="1676400"/>
            <a:ext cx="5334000" cy="3886200"/>
          </a:xfrm>
          <a:prstGeom prst="rect">
            <a:avLst/>
          </a:prstGeom>
          <a:effectLst>
            <a:glow rad="139700">
              <a:schemeClr val="accent1">
                <a:satMod val="175000"/>
                <a:alpha val="40000"/>
              </a:schemeClr>
            </a:glow>
          </a:effectLst>
        </p:spPr>
        <p:txBody>
          <a:bodyPr>
            <a:normAutofit/>
          </a:bodyPr>
          <a:lstStyle/>
          <a:p>
            <a:pPr fontAlgn="auto">
              <a:spcAft>
                <a:spcPts val="0"/>
              </a:spcAft>
              <a:defRPr/>
            </a:pPr>
            <a:r>
              <a:rPr lang="en-US" sz="40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Times New Roman"/>
                <a:ea typeface="+mj-ea"/>
                <a:cs typeface="Times New Roman"/>
              </a:rPr>
              <a:t>∙ </a:t>
            </a:r>
            <a:r>
              <a:rPr lang="en-US" sz="40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No </a:t>
            </a:r>
            <a:r>
              <a:rPr lang="en-US" sz="4000" b="1" spc="-150" dirty="0" err="1"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Cellphones</a:t>
            </a:r>
            <a:endParaRPr lang="en-US" sz="40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a:p>
            <a:pPr fontAlgn="auto">
              <a:spcAft>
                <a:spcPts val="0"/>
              </a:spcAft>
              <a:defRPr/>
            </a:pPr>
            <a:r>
              <a:rPr lang="en-US" sz="40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Times New Roman"/>
                <a:cs typeface="Times New Roman"/>
              </a:rPr>
              <a:t>∙ </a:t>
            </a:r>
            <a:r>
              <a:rPr lang="en-US" sz="40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No </a:t>
            </a:r>
            <a:r>
              <a:rPr lang="en-US" sz="4000" b="1" spc="-150" dirty="0" err="1"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Smartphones</a:t>
            </a:r>
            <a:endParaRPr lang="en-US" sz="40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ndParaRPr>
          </a:p>
          <a:p>
            <a:pPr fontAlgn="auto">
              <a:spcAft>
                <a:spcPts val="0"/>
              </a:spcAft>
              <a:defRPr/>
            </a:pPr>
            <a:r>
              <a:rPr lang="en-US" sz="40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Times New Roman"/>
                <a:cs typeface="Times New Roman"/>
              </a:rPr>
              <a:t>∙ </a:t>
            </a:r>
            <a:r>
              <a:rPr lang="en-US" sz="40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No Texting</a:t>
            </a:r>
          </a:p>
          <a:p>
            <a:pPr fontAlgn="auto">
              <a:spcAft>
                <a:spcPts val="0"/>
              </a:spcAft>
              <a:defRPr/>
            </a:pPr>
            <a:r>
              <a:rPr lang="en-US" sz="40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Times New Roman"/>
                <a:cs typeface="Times New Roman"/>
              </a:rPr>
              <a:t>∙ </a:t>
            </a:r>
            <a:r>
              <a:rPr lang="en-US" sz="40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No Talking</a:t>
            </a:r>
          </a:p>
          <a:p>
            <a:pPr fontAlgn="auto">
              <a:spcAft>
                <a:spcPts val="0"/>
              </a:spcAft>
              <a:defRPr/>
            </a:pPr>
            <a:r>
              <a:rPr lang="en-US" sz="40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Times New Roman"/>
                <a:cs typeface="Times New Roman"/>
              </a:rPr>
              <a:t>∙ </a:t>
            </a:r>
            <a:r>
              <a:rPr lang="en-US" sz="40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No Sleeping</a:t>
            </a:r>
          </a:p>
          <a:p>
            <a:pPr fontAlgn="auto">
              <a:spcAft>
                <a:spcPts val="0"/>
              </a:spcAft>
              <a:defRPr/>
            </a:pPr>
            <a:r>
              <a:rPr lang="en-US" sz="40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Times New Roman"/>
                <a:cs typeface="Times New Roman"/>
              </a:rPr>
              <a:t>∙ </a:t>
            </a:r>
            <a:r>
              <a:rPr lang="en-US" sz="40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Be on Time</a:t>
            </a:r>
          </a:p>
          <a:p>
            <a:pPr fontAlgn="auto">
              <a:spcAft>
                <a:spcPts val="0"/>
              </a:spcAft>
              <a:defRPr/>
            </a:pPr>
            <a:endParaRPr lang="en-US" sz="2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ndParaRPr>
          </a:p>
          <a:p>
            <a:pPr fontAlgn="auto">
              <a:spcAft>
                <a:spcPts val="0"/>
              </a:spcAft>
              <a:defRPr/>
            </a:pPr>
            <a:endParaRPr lang="en-US" sz="2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ndParaRPr>
          </a:p>
          <a:p>
            <a:pPr fontAlgn="auto">
              <a:spcAft>
                <a:spcPts val="0"/>
              </a:spcAft>
              <a:defRPr/>
            </a:pPr>
            <a:endParaRPr lang="en-US" sz="36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par>
                                <p:cTn id="8" presetID="10" presetClass="entr" presetSubtype="0" fill="hold" nodeType="withEffect">
                                  <p:stCondLst>
                                    <p:cond delay="50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2000"/>
                                        <p:tgtEl>
                                          <p:spTgt spid="5"/>
                                        </p:tgtEl>
                                      </p:cBhvr>
                                    </p:animEffect>
                                  </p:childTnLst>
                                </p:cTn>
                              </p:par>
                            </p:childTnLst>
                          </p:cTn>
                        </p:par>
                        <p:par>
                          <p:cTn id="11" fill="hold">
                            <p:stCondLst>
                              <p:cond delay="2500"/>
                            </p:stCondLst>
                            <p:childTnLst>
                              <p:par>
                                <p:cTn id="12" presetID="10" presetClass="entr" presetSubtype="0" fill="hold" nodeType="afterEffect">
                                  <p:stCondLst>
                                    <p:cond delay="50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0" y="0"/>
            <a:ext cx="9144000" cy="2362200"/>
          </a:xfrm>
          <a:prstGeom prst="rect">
            <a:avLst/>
          </a:prstGeom>
          <a:effectLst>
            <a:glow rad="139700">
              <a:schemeClr val="accent1">
                <a:satMod val="175000"/>
                <a:alpha val="40000"/>
              </a:schemeClr>
            </a:glow>
          </a:effectLst>
        </p:spPr>
        <p:txBody>
          <a:bodyPr>
            <a:noAutofit/>
          </a:bodyPr>
          <a:lstStyle/>
          <a:p>
            <a:pPr algn="ctr" fontAlgn="auto">
              <a:spcAft>
                <a:spcPts val="0"/>
              </a:spcAft>
              <a:defRPr/>
            </a:pPr>
            <a:r>
              <a:rPr lang="en-US" sz="3600" b="1" i="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“My Life As…”</a:t>
            </a:r>
          </a:p>
          <a:p>
            <a:pPr algn="ctr" fontAlgn="auto">
              <a:spcAft>
                <a:spcPts val="0"/>
              </a:spcAft>
              <a:defRPr/>
            </a:pPr>
            <a:endParaRPr lang="en-US" sz="1400" b="1" i="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ndParaRPr>
          </a:p>
          <a:p>
            <a:pPr algn="ctr" fontAlgn="auto">
              <a:spcAft>
                <a:spcPts val="0"/>
              </a:spcAft>
              <a:defRPr/>
            </a:pPr>
            <a:r>
              <a:rPr lang="en-US" sz="3600" b="1" spc="-150" dirty="0" err="1"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Ilana</a:t>
            </a:r>
            <a:r>
              <a:rPr lang="en-US" sz="36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 </a:t>
            </a:r>
            <a:r>
              <a:rPr lang="en-US" sz="3600" b="1" spc="-150" dirty="0" err="1"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Ozernoy</a:t>
            </a:r>
            <a:endParaRPr lang="en-US" sz="36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ndParaRPr>
          </a:p>
          <a:p>
            <a:pPr algn="ctr" fontAlgn="auto">
              <a:spcAft>
                <a:spcPts val="0"/>
              </a:spcAft>
              <a:defRPr/>
            </a:pPr>
            <a:r>
              <a:rPr lang="en-US" sz="36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Foreign correspondent</a:t>
            </a:r>
          </a:p>
          <a:p>
            <a:pPr algn="ctr" fontAlgn="auto">
              <a:spcAft>
                <a:spcPts val="0"/>
              </a:spcAft>
              <a:defRPr/>
            </a:pPr>
            <a:r>
              <a:rPr lang="en-US" sz="3600" b="1" i="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7:30 p.m.  February 14</a:t>
            </a:r>
            <a:r>
              <a:rPr lang="en-US" sz="3600" b="1" i="1" spc="-150" baseline="3000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th  </a:t>
            </a:r>
          </a:p>
          <a:p>
            <a:pPr algn="ctr" fontAlgn="auto">
              <a:spcAft>
                <a:spcPts val="0"/>
              </a:spcAft>
              <a:defRPr/>
            </a:pPr>
            <a:r>
              <a:rPr lang="en-US" sz="4800" b="1" i="1" spc="-150" baseline="3000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 </a:t>
            </a:r>
            <a:endParaRPr lang="en-US" sz="2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ndParaRPr>
          </a:p>
        </p:txBody>
      </p:sp>
      <p:pic>
        <p:nvPicPr>
          <p:cNvPr id="2050" name="Picture 2"/>
          <p:cNvPicPr>
            <a:picLocks noChangeAspect="1" noChangeArrowheads="1"/>
          </p:cNvPicPr>
          <p:nvPr/>
        </p:nvPicPr>
        <p:blipFill>
          <a:blip r:embed="rId3" cstate="print"/>
          <a:srcRect/>
          <a:stretch>
            <a:fillRect/>
          </a:stretch>
        </p:blipFill>
        <p:spPr bwMode="auto">
          <a:xfrm>
            <a:off x="1981200" y="2667000"/>
            <a:ext cx="5369150" cy="3576601"/>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500"/>
                                        <p:tgtEl>
                                          <p:spTgt spid="3">
                                            <p:txEl>
                                              <p:pRg st="2" end="2"/>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a:stretch>
            <a:fillRect/>
          </a:stretch>
        </p:blipFill>
        <p:spPr bwMode="auto">
          <a:xfrm>
            <a:off x="76200" y="609600"/>
            <a:ext cx="3670900" cy="5486400"/>
          </a:xfrm>
          <a:prstGeom prst="rect">
            <a:avLst/>
          </a:prstGeom>
          <a:noFill/>
          <a:ln w="9525">
            <a:noFill/>
            <a:miter lim="800000"/>
            <a:headEnd/>
            <a:tailEnd/>
          </a:ln>
        </p:spPr>
      </p:pic>
      <p:sp>
        <p:nvSpPr>
          <p:cNvPr id="3" name="Title 1"/>
          <p:cNvSpPr txBox="1">
            <a:spLocks/>
          </p:cNvSpPr>
          <p:nvPr/>
        </p:nvSpPr>
        <p:spPr>
          <a:xfrm>
            <a:off x="3733800" y="152400"/>
            <a:ext cx="5410200" cy="3733800"/>
          </a:xfrm>
          <a:prstGeom prst="rect">
            <a:avLst/>
          </a:prstGeom>
          <a:effectLst>
            <a:glow rad="139700">
              <a:schemeClr val="accent1">
                <a:satMod val="175000"/>
                <a:alpha val="40000"/>
              </a:schemeClr>
            </a:glow>
          </a:effectLst>
        </p:spPr>
        <p:txBody>
          <a:bodyPr>
            <a:noAutofit/>
          </a:bodyPr>
          <a:lstStyle/>
          <a:p>
            <a:pPr algn="ctr" fontAlgn="auto">
              <a:spcAft>
                <a:spcPts val="0"/>
              </a:spcAft>
              <a:defRPr/>
            </a:pPr>
            <a:r>
              <a:rPr lang="en-US" sz="5400" i="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“My Life As…”</a:t>
            </a:r>
            <a:endParaRPr lang="en-US" sz="54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ndParaRPr>
          </a:p>
          <a:p>
            <a:pPr algn="ctr" fontAlgn="auto">
              <a:spcAft>
                <a:spcPts val="0"/>
              </a:spcAft>
              <a:defRPr/>
            </a:pPr>
            <a:endParaRPr lang="en-US" sz="54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ndParaRPr>
          </a:p>
          <a:p>
            <a:pPr algn="ctr" fontAlgn="auto">
              <a:spcAft>
                <a:spcPts val="0"/>
              </a:spcAft>
              <a:defRPr/>
            </a:pPr>
            <a:r>
              <a:rPr lang="en-US" sz="54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March 5</a:t>
            </a:r>
            <a:r>
              <a:rPr lang="en-US" sz="5400" spc="-150" baseline="3000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th</a:t>
            </a:r>
          </a:p>
          <a:p>
            <a:pPr algn="ctr" fontAlgn="auto">
              <a:spcAft>
                <a:spcPts val="0"/>
              </a:spcAft>
              <a:defRPr/>
            </a:pPr>
            <a:r>
              <a:rPr lang="en-US" sz="54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 </a:t>
            </a:r>
          </a:p>
          <a:p>
            <a:pPr algn="ctr" fontAlgn="auto">
              <a:spcAft>
                <a:spcPts val="0"/>
              </a:spcAft>
              <a:defRPr/>
            </a:pPr>
            <a:r>
              <a:rPr lang="en-US" sz="54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David Carr</a:t>
            </a:r>
          </a:p>
          <a:p>
            <a:pPr algn="ctr" fontAlgn="auto">
              <a:spcAft>
                <a:spcPts val="0"/>
              </a:spcAft>
              <a:defRPr/>
            </a:pPr>
            <a:endParaRPr lang="en-US" sz="54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ndParaRPr>
          </a:p>
          <a:p>
            <a:pPr algn="ctr" fontAlgn="auto">
              <a:spcAft>
                <a:spcPts val="0"/>
              </a:spcAft>
              <a:defRPr/>
            </a:pPr>
            <a:r>
              <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New York Times Journalist</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500"/>
                                        <p:tgtEl>
                                          <p:spTgt spid="3">
                                            <p:txEl>
                                              <p:pRg st="2" end="2"/>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fade">
                                      <p:cBhvr>
                                        <p:cTn id="23"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0"/>
            <a:ext cx="9144000" cy="10668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r>
              <a:rPr lang="en-US" sz="5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The Power of Information</a:t>
            </a:r>
            <a:endParaRPr lang="en-US" sz="54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pic>
        <p:nvPicPr>
          <p:cNvPr id="6" name="Picture 5" descr="Japanese_photographer_Myanmar.jpg"/>
          <p:cNvPicPr>
            <a:picLocks noChangeAspect="1"/>
          </p:cNvPicPr>
          <p:nvPr/>
        </p:nvPicPr>
        <p:blipFill>
          <a:blip r:embed="rId3" cstate="print"/>
          <a:stretch>
            <a:fillRect/>
          </a:stretch>
        </p:blipFill>
        <p:spPr>
          <a:xfrm>
            <a:off x="990600" y="838200"/>
            <a:ext cx="6781800" cy="5335016"/>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152400"/>
            <a:ext cx="9144000" cy="10668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r>
              <a:rPr lang="en-US" sz="5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The Power of Information</a:t>
            </a:r>
            <a:endParaRPr lang="en-US" sz="54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sp>
        <p:nvSpPr>
          <p:cNvPr id="8" name="TextBox 7"/>
          <p:cNvSpPr txBox="1"/>
          <p:nvPr/>
        </p:nvSpPr>
        <p:spPr>
          <a:xfrm>
            <a:off x="762000" y="1981200"/>
            <a:ext cx="6964279" cy="1446550"/>
          </a:xfrm>
          <a:prstGeom prst="rect">
            <a:avLst/>
          </a:prstGeom>
          <a:noFill/>
        </p:spPr>
        <p:txBody>
          <a:bodyPr wrap="none" rtlCol="0">
            <a:spAutoFit/>
          </a:bodyPr>
          <a:lstStyle/>
          <a:p>
            <a:r>
              <a:rPr lang="en-US" sz="8800" b="1" dirty="0" smtClean="0">
                <a:solidFill>
                  <a:schemeClr val="bg1"/>
                </a:solidFill>
                <a:latin typeface="Franklin Gothic Book" pitchFamily="34" charset="0"/>
              </a:rPr>
              <a:t>Danpearl.wmv</a:t>
            </a:r>
          </a:p>
        </p:txBody>
      </p:sp>
    </p:spTree>
  </p:cSld>
  <p:clrMapOvr>
    <a:masterClrMapping/>
  </p:clrMapOvr>
  <p:transition>
    <p:fade thruBlk="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1143000"/>
            <a:ext cx="9144000" cy="1524000"/>
          </a:xfrm>
          <a:prstGeom prst="rect">
            <a:avLst/>
          </a:prstGeom>
          <a:effectLst>
            <a:glow rad="139700">
              <a:schemeClr val="accent1">
                <a:satMod val="175000"/>
                <a:alpha val="40000"/>
              </a:schemeClr>
            </a:glow>
          </a:effectLst>
        </p:spPr>
        <p:txBody>
          <a:bodyPr>
            <a:normAutofit fontScale="92500" lnSpcReduction="20000"/>
          </a:bodyPr>
          <a:lstStyle/>
          <a:p>
            <a:pPr marL="742950" indent="-742950" algn="ctr" fontAlgn="auto">
              <a:spcAft>
                <a:spcPts val="0"/>
              </a:spcAft>
              <a:defRPr/>
            </a:pPr>
            <a:endParaRPr lang="en-US" sz="36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a:ea typeface="+mj-ea"/>
              <a:cs typeface="+mj-cs"/>
            </a:endParaRPr>
          </a:p>
          <a:p>
            <a:pPr marL="742950" indent="-742950" algn="ctr" fontAlgn="auto">
              <a:spcAft>
                <a:spcPts val="0"/>
              </a:spcAft>
              <a:defRPr/>
            </a:pPr>
            <a:r>
              <a:rPr lang="en-US" sz="39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a:ea typeface="+mj-ea"/>
                <a:cs typeface="+mj-cs"/>
              </a:rPr>
              <a:t>There is a universal need</a:t>
            </a:r>
          </a:p>
          <a:p>
            <a:pPr marL="742950" indent="-742950" algn="ctr" fontAlgn="auto">
              <a:spcAft>
                <a:spcPts val="0"/>
              </a:spcAft>
              <a:defRPr/>
            </a:pPr>
            <a:r>
              <a:rPr lang="en-US" sz="39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a:ea typeface="+mj-ea"/>
                <a:cs typeface="+mj-cs"/>
              </a:rPr>
              <a:t> to receive and share information </a:t>
            </a:r>
            <a:endParaRPr lang="en-US" sz="39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a:ea typeface="+mj-ea"/>
              <a:cs typeface="+mj-cs"/>
            </a:endParaRPr>
          </a:p>
          <a:p>
            <a:pPr marL="742950" indent="-742950" algn="ctr" fontAlgn="auto">
              <a:spcAft>
                <a:spcPts val="0"/>
              </a:spcAft>
              <a:buAutoNum type="arabicPeriod"/>
              <a:defRPr/>
            </a:pPr>
            <a:endParaRPr lang="en-US" sz="5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a:ea typeface="+mj-ea"/>
              <a:cs typeface="+mj-cs"/>
            </a:endParaRPr>
          </a:p>
        </p:txBody>
      </p:sp>
      <p:sp>
        <p:nvSpPr>
          <p:cNvPr id="7" name="Title 1"/>
          <p:cNvSpPr txBox="1">
            <a:spLocks/>
          </p:cNvSpPr>
          <p:nvPr/>
        </p:nvSpPr>
        <p:spPr>
          <a:xfrm>
            <a:off x="0" y="2971800"/>
            <a:ext cx="9144000" cy="10668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endParaRPr lang="en-US" sz="54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sp>
        <p:nvSpPr>
          <p:cNvPr id="6" name="Title 1"/>
          <p:cNvSpPr txBox="1">
            <a:spLocks/>
          </p:cNvSpPr>
          <p:nvPr/>
        </p:nvSpPr>
        <p:spPr>
          <a:xfrm>
            <a:off x="0" y="0"/>
            <a:ext cx="9144000" cy="13716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r>
              <a:rPr lang="en-US" sz="36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The Power of Information: Today’s Themes</a:t>
            </a:r>
            <a:endParaRPr lang="en-US" sz="36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sp>
        <p:nvSpPr>
          <p:cNvPr id="8" name="Rectangle 7"/>
          <p:cNvSpPr/>
          <p:nvPr/>
        </p:nvSpPr>
        <p:spPr>
          <a:xfrm>
            <a:off x="0" y="2815441"/>
            <a:ext cx="9144000" cy="1754326"/>
          </a:xfrm>
          <a:prstGeom prst="rect">
            <a:avLst/>
          </a:prstGeom>
        </p:spPr>
        <p:txBody>
          <a:bodyPr wrap="square">
            <a:spAutoFit/>
          </a:bodyPr>
          <a:lstStyle/>
          <a:p>
            <a:pPr marL="742950" indent="-742950" algn="ctr" fontAlgn="auto">
              <a:spcAft>
                <a:spcPts val="0"/>
              </a:spcAft>
              <a:defRPr/>
            </a:pPr>
            <a:r>
              <a:rPr lang="en-US" sz="36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a:rPr>
              <a:t>People kill</a:t>
            </a:r>
          </a:p>
          <a:p>
            <a:pPr marL="742950" indent="-742950" algn="ctr" fontAlgn="auto">
              <a:spcAft>
                <a:spcPts val="0"/>
              </a:spcAft>
              <a:defRPr/>
            </a:pPr>
            <a:r>
              <a:rPr lang="en-US" sz="36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a:rPr>
              <a:t> – and risk death – </a:t>
            </a:r>
          </a:p>
          <a:p>
            <a:pPr marL="742950" indent="-742950" algn="ctr" fontAlgn="auto">
              <a:spcAft>
                <a:spcPts val="0"/>
              </a:spcAft>
              <a:defRPr/>
            </a:pPr>
            <a:r>
              <a:rPr lang="en-US" sz="36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a:rPr>
              <a:t>over information </a:t>
            </a:r>
            <a:endParaRPr lang="en-US" sz="36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a:endParaRPr>
          </a:p>
        </p:txBody>
      </p:sp>
      <p:sp>
        <p:nvSpPr>
          <p:cNvPr id="9" name="Rectangle 8"/>
          <p:cNvSpPr/>
          <p:nvPr/>
        </p:nvSpPr>
        <p:spPr>
          <a:xfrm>
            <a:off x="0" y="4953000"/>
            <a:ext cx="9144000" cy="1754326"/>
          </a:xfrm>
          <a:prstGeom prst="rect">
            <a:avLst/>
          </a:prstGeom>
        </p:spPr>
        <p:txBody>
          <a:bodyPr wrap="square">
            <a:spAutoFit/>
          </a:bodyPr>
          <a:lstStyle/>
          <a:p>
            <a:pPr algn="ctr" fontAlgn="auto">
              <a:spcAft>
                <a:spcPts val="0"/>
              </a:spcAft>
              <a:defRPr/>
            </a:pPr>
            <a:r>
              <a:rPr lang="en-US" sz="36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a:rPr>
              <a:t>The battle to control information</a:t>
            </a:r>
          </a:p>
          <a:p>
            <a:pPr algn="ctr" fontAlgn="auto">
              <a:spcAft>
                <a:spcPts val="0"/>
              </a:spcAft>
              <a:defRPr/>
            </a:pPr>
            <a:r>
              <a:rPr lang="en-US" sz="36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a:rPr>
              <a:t> is also universal</a:t>
            </a:r>
            <a:r>
              <a:rPr lang="en-US" sz="36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 - and changing with technology</a:t>
            </a:r>
            <a:endParaRPr lang="en-US" sz="36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 calcmode="lin" valueType="num">
                                      <p:cBhvr additive="base">
                                        <p:cTn id="7"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anim calcmode="lin" valueType="num">
                                      <p:cBhvr additive="base">
                                        <p:cTn id="11"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anim calcmode="lin" valueType="num">
                                      <p:cBhvr additive="base">
                                        <p:cTn id="1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8">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8">
                                            <p:txEl>
                                              <p:pRg st="1" end="1"/>
                                            </p:txEl>
                                          </p:spTgt>
                                        </p:tgtEl>
                                        <p:attrNameLst>
                                          <p:attrName>style.visibility</p:attrName>
                                        </p:attrNameLst>
                                      </p:cBhvr>
                                      <p:to>
                                        <p:strVal val="visible"/>
                                      </p:to>
                                    </p:set>
                                    <p:anim calcmode="lin" valueType="num">
                                      <p:cBhvr additive="base">
                                        <p:cTn id="21"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8">
                                            <p:txEl>
                                              <p:pRg st="1" end="1"/>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8">
                                            <p:txEl>
                                              <p:pRg st="2" end="2"/>
                                            </p:txEl>
                                          </p:spTgt>
                                        </p:tgtEl>
                                        <p:attrNameLst>
                                          <p:attrName>style.visibility</p:attrName>
                                        </p:attrNameLst>
                                      </p:cBhvr>
                                      <p:to>
                                        <p:strVal val="visible"/>
                                      </p:to>
                                    </p:set>
                                    <p:anim calcmode="lin" valueType="num">
                                      <p:cBhvr additive="base">
                                        <p:cTn id="25"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9">
                                            <p:txEl>
                                              <p:pRg st="0" end="0"/>
                                            </p:txEl>
                                          </p:spTgt>
                                        </p:tgtEl>
                                        <p:attrNameLst>
                                          <p:attrName>style.visibility</p:attrName>
                                        </p:attrNameLst>
                                      </p:cBhvr>
                                      <p:to>
                                        <p:strVal val="visible"/>
                                      </p:to>
                                    </p:set>
                                    <p:anim calcmode="lin" valueType="num">
                                      <p:cBhvr additive="base">
                                        <p:cTn id="3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9">
                                            <p:txEl>
                                              <p:pRg st="0" end="0"/>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9">
                                            <p:txEl>
                                              <p:pRg st="1" end="1"/>
                                            </p:txEl>
                                          </p:spTgt>
                                        </p:tgtEl>
                                        <p:attrNameLst>
                                          <p:attrName>style.visibility</p:attrName>
                                        </p:attrNameLst>
                                      </p:cBhvr>
                                      <p:to>
                                        <p:strVal val="visible"/>
                                      </p:to>
                                    </p:set>
                                    <p:anim calcmode="lin" valueType="num">
                                      <p:cBhvr additive="base">
                                        <p:cTn id="35"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allAtOnce"/>
      <p:bldP spid="8" grpId="0" uiExpand="1" build="allAtOnce"/>
      <p:bldP spid="9" grpId="0" uiExpand="1" build="allAtOnce"/>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1219200"/>
            <a:ext cx="9144000" cy="13716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r>
              <a:rPr lang="en-US" sz="3600" b="1" spc="-150" dirty="0" smtClean="0">
                <a:solidFill>
                  <a:schemeClr val="bg1"/>
                </a:solidFill>
                <a:effectLst>
                  <a:outerShdw blurRad="38100" dist="38100" dir="2700000" algn="tl">
                    <a:srgbClr val="000000">
                      <a:alpha val="43137"/>
                    </a:srgbClr>
                  </a:outerShdw>
                </a:effectLst>
                <a:latin typeface="Franklin Gothic No.2"/>
                <a:ea typeface="+mj-ea"/>
                <a:cs typeface="+mj-cs"/>
              </a:rPr>
              <a:t>Approximately three </a:t>
            </a:r>
            <a:r>
              <a:rPr lang="en-US" sz="3600" b="1" spc="-150" dirty="0">
                <a:solidFill>
                  <a:schemeClr val="bg1"/>
                </a:solidFill>
                <a:effectLst>
                  <a:outerShdw blurRad="38100" dist="38100" dir="2700000" algn="tl">
                    <a:srgbClr val="000000">
                      <a:alpha val="43137"/>
                    </a:srgbClr>
                  </a:outerShdw>
                </a:effectLst>
                <a:latin typeface="Franklin Gothic No.2"/>
                <a:ea typeface="+mj-ea"/>
                <a:cs typeface="+mj-cs"/>
              </a:rPr>
              <a:t>times every month, </a:t>
            </a:r>
          </a:p>
          <a:p>
            <a:pPr algn="ctr" fontAlgn="auto">
              <a:spcAft>
                <a:spcPts val="0"/>
              </a:spcAft>
              <a:defRPr/>
            </a:pPr>
            <a:r>
              <a:rPr lang="en-US" sz="3600" b="1" spc="-150" dirty="0">
                <a:solidFill>
                  <a:schemeClr val="bg1"/>
                </a:solidFill>
                <a:effectLst>
                  <a:outerShdw blurRad="38100" dist="38100" dir="2700000" algn="tl">
                    <a:srgbClr val="000000">
                      <a:alpha val="43137"/>
                    </a:srgbClr>
                  </a:outerShdw>
                </a:effectLst>
                <a:latin typeface="Franklin Gothic No.2"/>
                <a:ea typeface="+mj-ea"/>
                <a:cs typeface="+mj-cs"/>
              </a:rPr>
              <a:t>a journalist is killed.</a:t>
            </a:r>
          </a:p>
        </p:txBody>
      </p:sp>
      <p:sp>
        <p:nvSpPr>
          <p:cNvPr id="7" name="Title 1"/>
          <p:cNvSpPr txBox="1">
            <a:spLocks/>
          </p:cNvSpPr>
          <p:nvPr/>
        </p:nvSpPr>
        <p:spPr>
          <a:xfrm>
            <a:off x="0" y="2819400"/>
            <a:ext cx="9144000" cy="1066800"/>
          </a:xfrm>
          <a:prstGeom prst="rect">
            <a:avLst/>
          </a:prstGeom>
          <a:effectLst>
            <a:glow rad="139700">
              <a:schemeClr val="accent1">
                <a:satMod val="175000"/>
                <a:alpha val="40000"/>
              </a:schemeClr>
            </a:glow>
          </a:effectLst>
        </p:spPr>
        <p:txBody>
          <a:bodyPr/>
          <a:lstStyle/>
          <a:p>
            <a:pPr algn="ctr" fontAlgn="auto">
              <a:spcAft>
                <a:spcPts val="0"/>
              </a:spcAft>
              <a:defRPr/>
            </a:pPr>
            <a:r>
              <a:rPr lang="en-US" sz="4000" b="1" spc="-150" dirty="0">
                <a:solidFill>
                  <a:schemeClr val="bg1"/>
                </a:solidFill>
                <a:effectLst>
                  <a:outerShdw blurRad="38100" dist="38100" dir="2700000" algn="tl">
                    <a:srgbClr val="000000">
                      <a:alpha val="43137"/>
                    </a:srgbClr>
                  </a:outerShdw>
                </a:effectLst>
                <a:latin typeface="Franklin Gothic No.2"/>
                <a:ea typeface="+mj-ea"/>
                <a:cs typeface="+mj-cs"/>
              </a:rPr>
              <a:t>Seven out of ten are murdered, many on the orders of government officials.</a:t>
            </a:r>
          </a:p>
        </p:txBody>
      </p:sp>
      <p:sp>
        <p:nvSpPr>
          <p:cNvPr id="6" name="Title 1"/>
          <p:cNvSpPr txBox="1">
            <a:spLocks/>
          </p:cNvSpPr>
          <p:nvPr/>
        </p:nvSpPr>
        <p:spPr>
          <a:xfrm>
            <a:off x="0" y="4495800"/>
            <a:ext cx="9144000" cy="10668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r>
              <a:rPr lang="en-US" sz="4400" b="1" spc="-150" dirty="0">
                <a:solidFill>
                  <a:schemeClr val="bg1"/>
                </a:solidFill>
                <a:effectLst>
                  <a:outerShdw blurRad="38100" dist="38100" dir="2700000" algn="tl">
                    <a:srgbClr val="000000">
                      <a:alpha val="43137"/>
                    </a:srgbClr>
                  </a:outerShdw>
                </a:effectLst>
                <a:latin typeface="Franklin Gothic No.2"/>
                <a:ea typeface="+mj-ea"/>
                <a:cs typeface="+mj-cs"/>
              </a:rPr>
              <a:t>Few cases are ever solved.</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par>
                          <p:cTn id="8" fill="hold">
                            <p:stCondLst>
                              <p:cond delay="1000"/>
                            </p:stCondLst>
                            <p:childTnLst>
                              <p:par>
                                <p:cTn id="9" presetID="2" presetClass="entr" presetSubtype="4"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par>
                          <p:cTn id="13" fill="hold">
                            <p:stCondLst>
                              <p:cond delay="1500"/>
                            </p:stCondLst>
                            <p:childTnLst>
                              <p:par>
                                <p:cTn id="14" presetID="2" presetClass="entr" presetSubtype="4"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ppt_x"/>
                                          </p:val>
                                        </p:tav>
                                        <p:tav tm="100000">
                                          <p:val>
                                            <p:strVal val="#ppt_x"/>
                                          </p:val>
                                        </p:tav>
                                      </p:tavLst>
                                    </p:anim>
                                    <p:anim calcmode="lin" valueType="num">
                                      <p:cBhvr additive="base">
                                        <p:cTn id="17"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0" y="5791200"/>
            <a:ext cx="9144000" cy="10668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40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endParaRPr>
          </a:p>
        </p:txBody>
      </p:sp>
      <p:sp>
        <p:nvSpPr>
          <p:cNvPr id="7" name="Title 1"/>
          <p:cNvSpPr txBox="1">
            <a:spLocks/>
          </p:cNvSpPr>
          <p:nvPr/>
        </p:nvSpPr>
        <p:spPr>
          <a:xfrm>
            <a:off x="0" y="5181600"/>
            <a:ext cx="9144000" cy="1447800"/>
          </a:xfrm>
          <a:prstGeom prst="rect">
            <a:avLst/>
          </a:prstGeom>
          <a:effectLst>
            <a:glow rad="139700">
              <a:schemeClr val="accent1">
                <a:satMod val="175000"/>
                <a:alpha val="40000"/>
              </a:schemeClr>
            </a:glow>
          </a:effectLst>
        </p:spPr>
        <p:txBody>
          <a:bodyPr>
            <a:noAutofit/>
          </a:bodyPr>
          <a:lstStyle/>
          <a:p>
            <a:pPr lvl="0" algn="ctr">
              <a:spcBef>
                <a:spcPct val="0"/>
              </a:spcBef>
            </a:pPr>
            <a:endParaRPr lang="en-US" sz="32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ndParaRPr>
          </a:p>
        </p:txBody>
      </p:sp>
      <p:pic>
        <p:nvPicPr>
          <p:cNvPr id="147457" name="Picture 1"/>
          <p:cNvPicPr>
            <a:picLocks noChangeAspect="1" noChangeArrowheads="1"/>
          </p:cNvPicPr>
          <p:nvPr/>
        </p:nvPicPr>
        <p:blipFill>
          <a:blip r:embed="rId3" cstate="print"/>
          <a:srcRect/>
          <a:stretch>
            <a:fillRect/>
          </a:stretch>
        </p:blipFill>
        <p:spPr bwMode="auto">
          <a:xfrm>
            <a:off x="5715000" y="1981200"/>
            <a:ext cx="3124200" cy="3124200"/>
          </a:xfrm>
          <a:prstGeom prst="rect">
            <a:avLst/>
          </a:prstGeom>
          <a:noFill/>
          <a:ln w="9525">
            <a:noFill/>
            <a:miter lim="800000"/>
            <a:headEnd/>
            <a:tailEnd/>
          </a:ln>
        </p:spPr>
      </p:pic>
      <p:sp>
        <p:nvSpPr>
          <p:cNvPr id="10" name="TextBox 9"/>
          <p:cNvSpPr txBox="1"/>
          <p:nvPr/>
        </p:nvSpPr>
        <p:spPr>
          <a:xfrm>
            <a:off x="0" y="5657671"/>
            <a:ext cx="9144000" cy="1200329"/>
          </a:xfrm>
          <a:prstGeom prst="rect">
            <a:avLst/>
          </a:prstGeom>
          <a:noFill/>
        </p:spPr>
        <p:txBody>
          <a:bodyPr wrap="square" rtlCol="0">
            <a:spAutoFit/>
          </a:bodyPr>
          <a:lstStyle/>
          <a:p>
            <a:pPr algn="ctr"/>
            <a:r>
              <a:rPr lang="en-US" sz="3600" dirty="0" smtClean="0">
                <a:solidFill>
                  <a:schemeClr val="bg1"/>
                </a:solidFill>
              </a:rPr>
              <a:t>Attacked During </a:t>
            </a:r>
            <a:r>
              <a:rPr lang="en-US" sz="3600" dirty="0" err="1" smtClean="0">
                <a:solidFill>
                  <a:schemeClr val="bg1"/>
                </a:solidFill>
              </a:rPr>
              <a:t>Tahrir</a:t>
            </a:r>
            <a:r>
              <a:rPr lang="en-US" sz="3600" dirty="0" smtClean="0">
                <a:solidFill>
                  <a:schemeClr val="bg1"/>
                </a:solidFill>
              </a:rPr>
              <a:t> Square </a:t>
            </a:r>
          </a:p>
          <a:p>
            <a:pPr algn="ctr"/>
            <a:r>
              <a:rPr lang="en-US" sz="3600" dirty="0" smtClean="0">
                <a:solidFill>
                  <a:schemeClr val="bg1"/>
                </a:solidFill>
              </a:rPr>
              <a:t>Victory Celebration</a:t>
            </a:r>
            <a:endParaRPr lang="en-US" sz="3600" dirty="0">
              <a:solidFill>
                <a:schemeClr val="bg1"/>
              </a:solidFill>
            </a:endParaRPr>
          </a:p>
        </p:txBody>
      </p:sp>
      <p:pic>
        <p:nvPicPr>
          <p:cNvPr id="147458" name="Picture 2"/>
          <p:cNvPicPr>
            <a:picLocks noChangeAspect="1" noChangeArrowheads="1"/>
          </p:cNvPicPr>
          <p:nvPr/>
        </p:nvPicPr>
        <p:blipFill>
          <a:blip r:embed="rId4" cstate="print"/>
          <a:srcRect/>
          <a:stretch>
            <a:fillRect/>
          </a:stretch>
        </p:blipFill>
        <p:spPr bwMode="auto">
          <a:xfrm>
            <a:off x="685800" y="1828800"/>
            <a:ext cx="4793226" cy="3343275"/>
          </a:xfrm>
          <a:prstGeom prst="rect">
            <a:avLst/>
          </a:prstGeom>
          <a:noFill/>
          <a:ln w="9525">
            <a:noFill/>
            <a:miter lim="800000"/>
            <a:headEnd/>
            <a:tailEnd/>
          </a:ln>
        </p:spPr>
      </p:pic>
      <p:sp>
        <p:nvSpPr>
          <p:cNvPr id="9" name="Title 1"/>
          <p:cNvSpPr txBox="1">
            <a:spLocks/>
          </p:cNvSpPr>
          <p:nvPr/>
        </p:nvSpPr>
        <p:spPr>
          <a:xfrm>
            <a:off x="0" y="0"/>
            <a:ext cx="9144000" cy="10668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r>
              <a:rPr lang="en-US" sz="5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The Power of Information</a:t>
            </a:r>
            <a:endParaRPr lang="en-US" sz="54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spTree>
    <p:extLst>
      <p:ext uri="{BB962C8B-B14F-4D97-AF65-F5344CB8AC3E}">
        <p14:creationId xmlns:p14="http://schemas.microsoft.com/office/powerpoint/2010/main" xmlns="" val="1460851730"/>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47458"/>
                                        </p:tgtEl>
                                        <p:attrNameLst>
                                          <p:attrName>style.visibility</p:attrName>
                                        </p:attrNameLst>
                                      </p:cBhvr>
                                      <p:to>
                                        <p:strVal val="visible"/>
                                      </p:to>
                                    </p:set>
                                    <p:animEffect transition="in" filter="fade">
                                      <p:cBhvr>
                                        <p:cTn id="11" dur="1000"/>
                                        <p:tgtEl>
                                          <p:spTgt spid="147458"/>
                                        </p:tgtEl>
                                      </p:cBhvr>
                                    </p:animEffect>
                                  </p:childTnLst>
                                </p:cTn>
                              </p:par>
                              <p:par>
                                <p:cTn id="12" presetID="10" presetClass="entr" presetSubtype="0" fill="hold" nodeType="withEffect">
                                  <p:stCondLst>
                                    <p:cond delay="0"/>
                                  </p:stCondLst>
                                  <p:childTnLst>
                                    <p:set>
                                      <p:cBhvr>
                                        <p:cTn id="13" dur="1" fill="hold">
                                          <p:stCondLst>
                                            <p:cond delay="0"/>
                                          </p:stCondLst>
                                        </p:cTn>
                                        <p:tgtEl>
                                          <p:spTgt spid="147457"/>
                                        </p:tgtEl>
                                        <p:attrNameLst>
                                          <p:attrName>style.visibility</p:attrName>
                                        </p:attrNameLst>
                                      </p:cBhvr>
                                      <p:to>
                                        <p:strVal val="visible"/>
                                      </p:to>
                                    </p:set>
                                    <p:animEffect transition="in" filter="fade">
                                      <p:cBhvr>
                                        <p:cTn id="14" dur="1000"/>
                                        <p:tgtEl>
                                          <p:spTgt spid="1474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0"/>
            <a:ext cx="9144000" cy="10668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r>
              <a:rPr lang="en-US" sz="5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The Power of Information</a:t>
            </a:r>
            <a:endParaRPr lang="en-US" sz="54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sp>
        <p:nvSpPr>
          <p:cNvPr id="7" name="Title 1"/>
          <p:cNvSpPr txBox="1">
            <a:spLocks/>
          </p:cNvSpPr>
          <p:nvPr/>
        </p:nvSpPr>
        <p:spPr>
          <a:xfrm>
            <a:off x="0" y="2590800"/>
            <a:ext cx="9144000" cy="533400"/>
          </a:xfrm>
          <a:prstGeom prst="rect">
            <a:avLst/>
          </a:prstGeom>
          <a:effectLst>
            <a:glow rad="139700">
              <a:schemeClr val="accent1">
                <a:satMod val="175000"/>
                <a:alpha val="40000"/>
              </a:schemeClr>
            </a:glow>
          </a:effectLst>
        </p:spPr>
        <p:txBody>
          <a:bodyPr/>
          <a:lstStyle/>
          <a:p>
            <a:pPr algn="ctr" fontAlgn="auto">
              <a:spcAft>
                <a:spcPts val="0"/>
              </a:spcAft>
              <a:defRPr/>
            </a:pPr>
            <a:r>
              <a:rPr lang="en-US" sz="5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Logan.wmv</a:t>
            </a:r>
            <a:endParaRPr lang="en-US" sz="88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srcRect/>
          <a:stretch>
            <a:fillRect/>
          </a:stretch>
        </p:blipFill>
        <p:spPr bwMode="auto">
          <a:xfrm>
            <a:off x="-1" y="0"/>
            <a:ext cx="8908869" cy="6858000"/>
          </a:xfrm>
          <a:prstGeom prst="rect">
            <a:avLst/>
          </a:prstGeom>
          <a:noFill/>
          <a:ln w="9525">
            <a:noFill/>
            <a:miter lim="800000"/>
            <a:headEnd/>
            <a:tailEnd/>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0"/>
            <a:ext cx="9144000" cy="584775"/>
          </a:xfrm>
          <a:prstGeom prst="rect">
            <a:avLst/>
          </a:prstGeom>
        </p:spPr>
        <p:txBody>
          <a:bodyPr wrap="square">
            <a:spAutoFit/>
          </a:bodyPr>
          <a:lstStyle/>
          <a:p>
            <a:pPr algn="ctr"/>
            <a:r>
              <a:rPr lang="en-US" sz="3200" b="1" dirty="0" smtClean="0">
                <a:solidFill>
                  <a:schemeClr val="bg1"/>
                </a:solidFill>
                <a:effectLst>
                  <a:outerShdw blurRad="38100" dist="38100" dir="2700000" algn="tl">
                    <a:srgbClr val="000000">
                      <a:alpha val="43137"/>
                    </a:srgbClr>
                  </a:outerShdw>
                </a:effectLst>
                <a:latin typeface="Franklin Gothic No.2"/>
              </a:rPr>
              <a:t>CPJ documented 46 Journalists killed in 2011</a:t>
            </a:r>
            <a:endParaRPr lang="en-US" sz="3200" b="1" dirty="0">
              <a:solidFill>
                <a:schemeClr val="bg1"/>
              </a:solidFill>
              <a:effectLst>
                <a:outerShdw blurRad="38100" dist="38100" dir="2700000" algn="tl">
                  <a:srgbClr val="000000">
                    <a:alpha val="43137"/>
                  </a:srgbClr>
                </a:outerShdw>
              </a:effectLst>
              <a:latin typeface="Franklin Gothic No.2"/>
            </a:endParaRPr>
          </a:p>
        </p:txBody>
      </p:sp>
      <p:pic>
        <p:nvPicPr>
          <p:cNvPr id="2" name="Picture 2"/>
          <p:cNvPicPr>
            <a:picLocks noChangeAspect="1" noChangeArrowheads="1"/>
          </p:cNvPicPr>
          <p:nvPr/>
        </p:nvPicPr>
        <p:blipFill>
          <a:blip r:embed="rId3" cstate="print"/>
          <a:srcRect/>
          <a:stretch>
            <a:fillRect/>
          </a:stretch>
        </p:blipFill>
        <p:spPr bwMode="auto">
          <a:xfrm>
            <a:off x="1447800" y="685800"/>
            <a:ext cx="6203140" cy="560832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0"/>
            <a:ext cx="9144000" cy="1323439"/>
          </a:xfrm>
          <a:prstGeom prst="rect">
            <a:avLst/>
          </a:prstGeom>
        </p:spPr>
        <p:txBody>
          <a:bodyPr wrap="square">
            <a:spAutoFit/>
          </a:bodyPr>
          <a:lstStyle/>
          <a:p>
            <a:pPr algn="ctr"/>
            <a:r>
              <a:rPr lang="en-US" sz="4000" b="1" dirty="0" smtClean="0">
                <a:solidFill>
                  <a:schemeClr val="bg1"/>
                </a:solidFill>
                <a:effectLst>
                  <a:outerShdw blurRad="38100" dist="38100" dir="2700000" algn="tl">
                    <a:srgbClr val="000000">
                      <a:alpha val="43137"/>
                    </a:srgbClr>
                  </a:outerShdw>
                </a:effectLst>
                <a:latin typeface="Franklin Gothic No.2"/>
              </a:rPr>
              <a:t>CPJ has documented 3 Journalists killed  already in 2012 </a:t>
            </a:r>
            <a:r>
              <a:rPr lang="en-US" sz="1000" b="1" dirty="0" smtClean="0">
                <a:solidFill>
                  <a:schemeClr val="bg1"/>
                </a:solidFill>
                <a:effectLst>
                  <a:outerShdw blurRad="38100" dist="38100" dir="2700000" algn="tl">
                    <a:srgbClr val="000000">
                      <a:alpha val="43137"/>
                    </a:srgbClr>
                  </a:outerShdw>
                </a:effectLst>
                <a:latin typeface="Franklin Gothic No.2"/>
              </a:rPr>
              <a:t>(as of 1/25)</a:t>
            </a:r>
            <a:endParaRPr lang="en-US" sz="4000" b="1" dirty="0">
              <a:solidFill>
                <a:schemeClr val="bg1"/>
              </a:solidFill>
              <a:effectLst>
                <a:outerShdw blurRad="38100" dist="38100" dir="2700000" algn="tl">
                  <a:srgbClr val="000000">
                    <a:alpha val="43137"/>
                  </a:srgbClr>
                </a:outerShdw>
              </a:effectLst>
              <a:latin typeface="Franklin Gothic No.2"/>
            </a:endParaRPr>
          </a:p>
        </p:txBody>
      </p:sp>
      <p:grpSp>
        <p:nvGrpSpPr>
          <p:cNvPr id="12" name="Group 11"/>
          <p:cNvGrpSpPr/>
          <p:nvPr/>
        </p:nvGrpSpPr>
        <p:grpSpPr>
          <a:xfrm>
            <a:off x="6096000" y="1600200"/>
            <a:ext cx="2236763" cy="3108960"/>
            <a:chOff x="5562600" y="914400"/>
            <a:chExt cx="3151163" cy="4617720"/>
          </a:xfrm>
        </p:grpSpPr>
        <p:pic>
          <p:nvPicPr>
            <p:cNvPr id="2050" name="Picture 2"/>
            <p:cNvPicPr>
              <a:picLocks noChangeAspect="1" noChangeArrowheads="1"/>
            </p:cNvPicPr>
            <p:nvPr/>
          </p:nvPicPr>
          <p:blipFill>
            <a:blip r:embed="rId3" cstate="print"/>
            <a:srcRect/>
            <a:stretch>
              <a:fillRect/>
            </a:stretch>
          </p:blipFill>
          <p:spPr bwMode="auto">
            <a:xfrm>
              <a:off x="5791200" y="914400"/>
              <a:ext cx="2693406" cy="3200400"/>
            </a:xfrm>
            <a:prstGeom prst="rect">
              <a:avLst/>
            </a:prstGeom>
            <a:noFill/>
            <a:ln w="9525">
              <a:noFill/>
              <a:miter lim="800000"/>
              <a:headEnd/>
              <a:tailEnd/>
            </a:ln>
          </p:spPr>
        </p:pic>
        <p:pic>
          <p:nvPicPr>
            <p:cNvPr id="2051" name="Picture 3"/>
            <p:cNvPicPr>
              <a:picLocks noChangeAspect="1" noChangeArrowheads="1"/>
            </p:cNvPicPr>
            <p:nvPr/>
          </p:nvPicPr>
          <p:blipFill>
            <a:blip r:embed="rId4" cstate="print"/>
            <a:srcRect/>
            <a:stretch>
              <a:fillRect/>
            </a:stretch>
          </p:blipFill>
          <p:spPr bwMode="auto">
            <a:xfrm>
              <a:off x="5562600" y="4251960"/>
              <a:ext cx="3151163" cy="1280160"/>
            </a:xfrm>
            <a:prstGeom prst="rect">
              <a:avLst/>
            </a:prstGeom>
            <a:noFill/>
            <a:ln w="9525">
              <a:noFill/>
              <a:miter lim="800000"/>
              <a:headEnd/>
              <a:tailEnd/>
            </a:ln>
          </p:spPr>
        </p:pic>
      </p:grpSp>
      <p:grpSp>
        <p:nvGrpSpPr>
          <p:cNvPr id="15" name="Group 14"/>
          <p:cNvGrpSpPr/>
          <p:nvPr/>
        </p:nvGrpSpPr>
        <p:grpSpPr>
          <a:xfrm>
            <a:off x="990600" y="1600200"/>
            <a:ext cx="3124200" cy="3276600"/>
            <a:chOff x="304800" y="914400"/>
            <a:chExt cx="4145280" cy="4648200"/>
          </a:xfrm>
        </p:grpSpPr>
        <p:pic>
          <p:nvPicPr>
            <p:cNvPr id="2052" name="Picture 4"/>
            <p:cNvPicPr>
              <a:picLocks noChangeAspect="1" noChangeArrowheads="1"/>
            </p:cNvPicPr>
            <p:nvPr/>
          </p:nvPicPr>
          <p:blipFill>
            <a:blip r:embed="rId5" cstate="print"/>
            <a:srcRect/>
            <a:stretch>
              <a:fillRect/>
            </a:stretch>
          </p:blipFill>
          <p:spPr bwMode="auto">
            <a:xfrm>
              <a:off x="304800" y="914400"/>
              <a:ext cx="4145280" cy="3108960"/>
            </a:xfrm>
            <a:prstGeom prst="rect">
              <a:avLst/>
            </a:prstGeom>
            <a:noFill/>
            <a:ln w="9525">
              <a:noFill/>
              <a:miter lim="800000"/>
              <a:headEnd/>
              <a:tailEnd/>
            </a:ln>
          </p:spPr>
        </p:pic>
        <p:pic>
          <p:nvPicPr>
            <p:cNvPr id="2053" name="Picture 5"/>
            <p:cNvPicPr>
              <a:picLocks noChangeAspect="1" noChangeArrowheads="1"/>
            </p:cNvPicPr>
            <p:nvPr/>
          </p:nvPicPr>
          <p:blipFill>
            <a:blip r:embed="rId6" cstate="print"/>
            <a:srcRect/>
            <a:stretch>
              <a:fillRect/>
            </a:stretch>
          </p:blipFill>
          <p:spPr bwMode="auto">
            <a:xfrm>
              <a:off x="326570" y="4191000"/>
              <a:ext cx="4016830" cy="1371600"/>
            </a:xfrm>
            <a:prstGeom prst="rect">
              <a:avLst/>
            </a:prstGeom>
            <a:noFill/>
            <a:ln w="9525">
              <a:noFill/>
              <a:miter lim="800000"/>
              <a:headEnd/>
              <a:tailEnd/>
            </a:ln>
          </p:spPr>
        </p:pic>
      </p:grpSp>
      <p:pic>
        <p:nvPicPr>
          <p:cNvPr id="1026" name="Picture 2"/>
          <p:cNvPicPr>
            <a:picLocks noChangeAspect="1" noChangeArrowheads="1"/>
          </p:cNvPicPr>
          <p:nvPr/>
        </p:nvPicPr>
        <p:blipFill>
          <a:blip r:embed="rId7" cstate="print"/>
          <a:srcRect/>
          <a:stretch>
            <a:fillRect/>
          </a:stretch>
        </p:blipFill>
        <p:spPr bwMode="auto">
          <a:xfrm>
            <a:off x="2819400" y="5029200"/>
            <a:ext cx="4450963" cy="1533525"/>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228600"/>
            <a:ext cx="9144000" cy="12192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r>
              <a:rPr lang="en-US" sz="48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Who is Doing the Killing?</a:t>
            </a:r>
          </a:p>
        </p:txBody>
      </p:sp>
      <p:sp>
        <p:nvSpPr>
          <p:cNvPr id="6" name="Title 1"/>
          <p:cNvSpPr txBox="1">
            <a:spLocks/>
          </p:cNvSpPr>
          <p:nvPr/>
        </p:nvSpPr>
        <p:spPr>
          <a:xfrm>
            <a:off x="0" y="6324600"/>
            <a:ext cx="9144000" cy="8382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r>
              <a:rPr lang="en-US" sz="24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Source: The Committee to Protect Journalists</a:t>
            </a:r>
            <a:endParaRPr lang="en-US" sz="24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pic>
        <p:nvPicPr>
          <p:cNvPr id="2050" name="Picture 2"/>
          <p:cNvPicPr>
            <a:picLocks noChangeAspect="1" noChangeArrowheads="1"/>
          </p:cNvPicPr>
          <p:nvPr/>
        </p:nvPicPr>
        <p:blipFill>
          <a:blip r:embed="rId3" cstate="print"/>
          <a:srcRect/>
          <a:stretch>
            <a:fillRect/>
          </a:stretch>
        </p:blipFill>
        <p:spPr bwMode="auto">
          <a:xfrm>
            <a:off x="868680" y="1600200"/>
            <a:ext cx="7513320" cy="3108960"/>
          </a:xfrm>
          <a:prstGeom prst="rect">
            <a:avLst/>
          </a:prstGeom>
          <a:noFill/>
          <a:ln w="9525">
            <a:noFill/>
            <a:miter lim="800000"/>
            <a:headEnd/>
            <a:tailEnd/>
          </a:ln>
        </p:spPr>
      </p:pic>
      <p:sp>
        <p:nvSpPr>
          <p:cNvPr id="7" name="TextBox 6"/>
          <p:cNvSpPr txBox="1"/>
          <p:nvPr/>
        </p:nvSpPr>
        <p:spPr>
          <a:xfrm>
            <a:off x="1752603" y="2209800"/>
            <a:ext cx="45719" cy="369332"/>
          </a:xfrm>
          <a:prstGeom prst="rect">
            <a:avLst/>
          </a:prstGeom>
          <a:noFill/>
        </p:spPr>
        <p:txBody>
          <a:bodyPr wrap="square" rtlCol="0">
            <a:spAutoFit/>
          </a:bodyPr>
          <a:lstStyle/>
          <a:p>
            <a:endParaRPr lang="en-US" dirty="0"/>
          </a:p>
        </p:txBody>
      </p:sp>
      <p:sp>
        <p:nvSpPr>
          <p:cNvPr id="8" name="TextBox 7"/>
          <p:cNvSpPr txBox="1"/>
          <p:nvPr/>
        </p:nvSpPr>
        <p:spPr>
          <a:xfrm>
            <a:off x="0" y="1066800"/>
            <a:ext cx="9144000" cy="461665"/>
          </a:xfrm>
          <a:prstGeom prst="rect">
            <a:avLst/>
          </a:prstGeom>
          <a:noFill/>
        </p:spPr>
        <p:txBody>
          <a:bodyPr wrap="square" rtlCol="0">
            <a:spAutoFit/>
          </a:bodyPr>
          <a:lstStyle/>
          <a:p>
            <a:pPr algn="ctr"/>
            <a:r>
              <a:rPr lang="en-US" sz="2400" b="1" dirty="0" smtClean="0">
                <a:solidFill>
                  <a:schemeClr val="bg1"/>
                </a:solidFill>
                <a:latin typeface="Franklin Gothic Medium" pitchFamily="34" charset="0"/>
              </a:rPr>
              <a:t>Suspected Perpetrators in Murder Cases</a:t>
            </a:r>
            <a:endParaRPr lang="en-US" sz="2400" b="1" dirty="0">
              <a:solidFill>
                <a:schemeClr val="bg1"/>
              </a:solidFill>
              <a:latin typeface="Franklin Gothic Medium" pitchFamily="34" charset="0"/>
            </a:endParaRPr>
          </a:p>
        </p:txBody>
      </p:sp>
      <p:sp>
        <p:nvSpPr>
          <p:cNvPr id="9" name="Rectangle 8"/>
          <p:cNvSpPr/>
          <p:nvPr/>
        </p:nvSpPr>
        <p:spPr>
          <a:xfrm>
            <a:off x="0" y="4886980"/>
            <a:ext cx="9144000" cy="523220"/>
          </a:xfrm>
          <a:prstGeom prst="rect">
            <a:avLst/>
          </a:prstGeom>
        </p:spPr>
        <p:txBody>
          <a:bodyPr wrap="square">
            <a:spAutoFit/>
          </a:bodyPr>
          <a:lstStyle/>
          <a:p>
            <a:pPr algn="ctr"/>
            <a:r>
              <a:rPr lang="en-US" sz="2800" dirty="0" smtClean="0">
                <a:solidFill>
                  <a:schemeClr val="bg1"/>
                </a:solidFill>
                <a:latin typeface="Franklin Gothic Medium" pitchFamily="34" charset="0"/>
              </a:rPr>
              <a:t>88% are carried out with complete impunity</a:t>
            </a:r>
            <a:endParaRPr lang="en-US" sz="2800" dirty="0">
              <a:solidFill>
                <a:schemeClr val="bg1"/>
              </a:solidFill>
              <a:latin typeface="Franklin Gothic Medium" pitchFamily="34" charset="0"/>
            </a:endParaRPr>
          </a:p>
        </p:txBody>
      </p:sp>
      <p:sp>
        <p:nvSpPr>
          <p:cNvPr id="10" name="Rectangle 9"/>
          <p:cNvSpPr/>
          <p:nvPr/>
        </p:nvSpPr>
        <p:spPr>
          <a:xfrm>
            <a:off x="0" y="5791201"/>
            <a:ext cx="9144000" cy="523220"/>
          </a:xfrm>
          <a:prstGeom prst="rect">
            <a:avLst/>
          </a:prstGeom>
        </p:spPr>
        <p:txBody>
          <a:bodyPr wrap="square">
            <a:spAutoFit/>
          </a:bodyPr>
          <a:lstStyle/>
          <a:p>
            <a:pPr algn="ctr"/>
            <a:r>
              <a:rPr lang="en-US" sz="2800" dirty="0" smtClean="0">
                <a:solidFill>
                  <a:schemeClr val="bg1"/>
                </a:solidFill>
                <a:latin typeface="Franklin Gothic Medium" pitchFamily="34" charset="0"/>
              </a:rPr>
              <a:t>19% are taken captive before being murdered</a:t>
            </a:r>
            <a:endParaRPr lang="en-US" sz="2800" dirty="0">
              <a:solidFill>
                <a:schemeClr val="bg1"/>
              </a:solidFill>
              <a:latin typeface="Franklin Gothic Medium" pitchFamily="34" charset="0"/>
            </a:endParaRPr>
          </a:p>
        </p:txBody>
      </p:sp>
      <p:sp>
        <p:nvSpPr>
          <p:cNvPr id="12" name="Rectangle 11"/>
          <p:cNvSpPr/>
          <p:nvPr/>
        </p:nvSpPr>
        <p:spPr>
          <a:xfrm>
            <a:off x="0" y="5334000"/>
            <a:ext cx="9144000" cy="523220"/>
          </a:xfrm>
          <a:prstGeom prst="rect">
            <a:avLst/>
          </a:prstGeom>
        </p:spPr>
        <p:txBody>
          <a:bodyPr wrap="square">
            <a:spAutoFit/>
          </a:bodyPr>
          <a:lstStyle/>
          <a:p>
            <a:pPr algn="ctr"/>
            <a:r>
              <a:rPr lang="en-US" sz="2800" dirty="0" smtClean="0">
                <a:solidFill>
                  <a:schemeClr val="bg1"/>
                </a:solidFill>
                <a:latin typeface="Franklin Gothic Medium" pitchFamily="34" charset="0"/>
              </a:rPr>
              <a:t>35% are threatened before being murdered</a:t>
            </a:r>
            <a:endParaRPr lang="en-US" sz="2800" dirty="0">
              <a:solidFill>
                <a:schemeClr val="bg1"/>
              </a:solidFill>
              <a:latin typeface="Franklin Gothic Medium" pitchFamily="34" charset="0"/>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animEffect transition="in" filter="fade">
                                      <p:cBhvr>
                                        <p:cTn id="11" dur="1000"/>
                                        <p:tgtEl>
                                          <p:spTgt spid="8">
                                            <p:txEl>
                                              <p:pRg st="0" end="0"/>
                                            </p:txEl>
                                          </p:spTgt>
                                        </p:tgtEl>
                                      </p:cBhvr>
                                    </p:animEffect>
                                  </p:childTnLst>
                                </p:cTn>
                              </p:par>
                              <p:par>
                                <p:cTn id="12" presetID="10" presetClass="entr" presetSubtype="0" fill="hold" nodeType="withEffect">
                                  <p:stCondLst>
                                    <p:cond delay="0"/>
                                  </p:stCondLst>
                                  <p:childTnLst>
                                    <p:set>
                                      <p:cBhvr>
                                        <p:cTn id="13" dur="1" fill="hold">
                                          <p:stCondLst>
                                            <p:cond delay="0"/>
                                          </p:stCondLst>
                                        </p:cTn>
                                        <p:tgtEl>
                                          <p:spTgt spid="2050"/>
                                        </p:tgtEl>
                                        <p:attrNameLst>
                                          <p:attrName>style.visibility</p:attrName>
                                        </p:attrNameLst>
                                      </p:cBhvr>
                                      <p:to>
                                        <p:strVal val="visible"/>
                                      </p:to>
                                    </p:set>
                                    <p:animEffect transition="in" filter="fade">
                                      <p:cBhvr>
                                        <p:cTn id="14" dur="1000"/>
                                        <p:tgtEl>
                                          <p:spTgt spid="2050"/>
                                        </p:tgtEl>
                                      </p:cBhvr>
                                    </p:animEffect>
                                  </p:childTnLst>
                                </p:cTn>
                              </p:par>
                            </p:childTnLst>
                          </p:cTn>
                        </p:par>
                        <p:par>
                          <p:cTn id="15" fill="hold">
                            <p:stCondLst>
                              <p:cond delay="2000"/>
                            </p:stCondLst>
                            <p:childTnLst>
                              <p:par>
                                <p:cTn id="16" presetID="10" presetClass="entr" presetSubtype="0" fill="hold" grpId="0" nodeType="afterEffect">
                                  <p:stCondLst>
                                    <p:cond delay="0"/>
                                  </p:stCondLst>
                                  <p:childTnLst>
                                    <p:set>
                                      <p:cBhvr>
                                        <p:cTn id="17" dur="1" fill="hold">
                                          <p:stCondLst>
                                            <p:cond delay="0"/>
                                          </p:stCondLst>
                                        </p:cTn>
                                        <p:tgtEl>
                                          <p:spTgt spid="9">
                                            <p:txEl>
                                              <p:pRg st="0" end="0"/>
                                            </p:txEl>
                                          </p:spTgt>
                                        </p:tgtEl>
                                        <p:attrNameLst>
                                          <p:attrName>style.visibility</p:attrName>
                                        </p:attrNameLst>
                                      </p:cBhvr>
                                      <p:to>
                                        <p:strVal val="visible"/>
                                      </p:to>
                                    </p:set>
                                    <p:animEffect transition="in" filter="fade">
                                      <p:cBhvr>
                                        <p:cTn id="18" dur="1000"/>
                                        <p:tgtEl>
                                          <p:spTgt spid="9">
                                            <p:txEl>
                                              <p:pRg st="0" end="0"/>
                                            </p:txEl>
                                          </p:spTgt>
                                        </p:tgtEl>
                                      </p:cBhvr>
                                    </p:animEffect>
                                  </p:childTnLst>
                                </p:cTn>
                              </p:par>
                            </p:childTnLst>
                          </p:cTn>
                        </p:par>
                        <p:par>
                          <p:cTn id="19" fill="hold">
                            <p:stCondLst>
                              <p:cond delay="3000"/>
                            </p:stCondLst>
                            <p:childTnLst>
                              <p:par>
                                <p:cTn id="20" presetID="10" presetClass="entr" presetSubtype="0" fill="hold" grpId="0" nodeType="afterEffect">
                                  <p:stCondLst>
                                    <p:cond delay="0"/>
                                  </p:stCondLst>
                                  <p:childTnLst>
                                    <p:set>
                                      <p:cBhvr>
                                        <p:cTn id="21" dur="1" fill="hold">
                                          <p:stCondLst>
                                            <p:cond delay="0"/>
                                          </p:stCondLst>
                                        </p:cTn>
                                        <p:tgtEl>
                                          <p:spTgt spid="12">
                                            <p:txEl>
                                              <p:pRg st="0" end="0"/>
                                            </p:txEl>
                                          </p:spTgt>
                                        </p:tgtEl>
                                        <p:attrNameLst>
                                          <p:attrName>style.visibility</p:attrName>
                                        </p:attrNameLst>
                                      </p:cBhvr>
                                      <p:to>
                                        <p:strVal val="visible"/>
                                      </p:to>
                                    </p:set>
                                    <p:animEffect transition="in" filter="fade">
                                      <p:cBhvr>
                                        <p:cTn id="22" dur="1000"/>
                                        <p:tgtEl>
                                          <p:spTgt spid="12">
                                            <p:txEl>
                                              <p:pRg st="0" end="0"/>
                                            </p:txEl>
                                          </p:spTgt>
                                        </p:tgtEl>
                                      </p:cBhvr>
                                    </p:animEffect>
                                  </p:childTnLst>
                                </p:cTn>
                              </p:par>
                            </p:childTnLst>
                          </p:cTn>
                        </p:par>
                        <p:par>
                          <p:cTn id="23" fill="hold">
                            <p:stCondLst>
                              <p:cond delay="4000"/>
                            </p:stCondLst>
                            <p:childTnLst>
                              <p:par>
                                <p:cTn id="24" presetID="10" presetClass="entr" presetSubtype="0" fill="hold" grpId="0" nodeType="afterEffect">
                                  <p:stCondLst>
                                    <p:cond delay="0"/>
                                  </p:stCondLst>
                                  <p:childTnLst>
                                    <p:set>
                                      <p:cBhvr>
                                        <p:cTn id="25" dur="1" fill="hold">
                                          <p:stCondLst>
                                            <p:cond delay="0"/>
                                          </p:stCondLst>
                                        </p:cTn>
                                        <p:tgtEl>
                                          <p:spTgt spid="10">
                                            <p:txEl>
                                              <p:pRg st="0" end="0"/>
                                            </p:txEl>
                                          </p:spTgt>
                                        </p:tgtEl>
                                        <p:attrNameLst>
                                          <p:attrName>style.visibility</p:attrName>
                                        </p:attrNameLst>
                                      </p:cBhvr>
                                      <p:to>
                                        <p:strVal val="visible"/>
                                      </p:to>
                                    </p:set>
                                    <p:animEffect transition="in" filter="fade">
                                      <p:cBhvr>
                                        <p:cTn id="26" dur="10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allAtOnce"/>
      <p:bldP spid="9" grpId="0" build="allAtOnce"/>
      <p:bldP spid="10" grpId="0" build="allAtOnce"/>
      <p:bldP spid="12" grpId="0" build="allAtOnce"/>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0"/>
            <a:ext cx="9144000" cy="13716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r>
              <a:rPr lang="en-US" sz="40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Journalists Targeted: One Story</a:t>
            </a:r>
            <a:endParaRPr lang="en-US" sz="40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pic>
        <p:nvPicPr>
          <p:cNvPr id="22537" name="Picture 10" descr="L01_003_MonkScribe.jpg"/>
          <p:cNvPicPr>
            <a:picLocks noChangeAspect="1"/>
          </p:cNvPicPr>
          <p:nvPr/>
        </p:nvPicPr>
        <p:blipFill>
          <a:blip r:embed="rId3" cstate="print"/>
          <a:stretch>
            <a:fillRect/>
          </a:stretch>
        </p:blipFill>
        <p:spPr bwMode="auto">
          <a:xfrm>
            <a:off x="2960913" y="1752600"/>
            <a:ext cx="2982687" cy="3048000"/>
          </a:xfrm>
          <a:prstGeom prst="rect">
            <a:avLst/>
          </a:prstGeom>
          <a:ln>
            <a:noFill/>
          </a:ln>
          <a:effectLst>
            <a:outerShdw blurRad="292100" dist="139700" dir="2700000" algn="tl" rotWithShape="0">
              <a:srgbClr val="333333">
                <a:alpha val="65000"/>
              </a:srgbClr>
            </a:outerShdw>
          </a:effectLst>
        </p:spPr>
      </p:pic>
      <p:pic>
        <p:nvPicPr>
          <p:cNvPr id="6" name="Picture 10" descr="L01_003_MonkScribe.jpg"/>
          <p:cNvPicPr>
            <a:picLocks noChangeAspect="1"/>
          </p:cNvPicPr>
          <p:nvPr/>
        </p:nvPicPr>
        <p:blipFill>
          <a:blip r:embed="rId4" cstate="print"/>
          <a:stretch>
            <a:fillRect/>
          </a:stretch>
        </p:blipFill>
        <p:spPr bwMode="auto">
          <a:xfrm>
            <a:off x="0" y="5029200"/>
            <a:ext cx="9144000" cy="1371600"/>
          </a:xfrm>
          <a:prstGeom prst="rect">
            <a:avLst/>
          </a:prstGeom>
          <a:ln>
            <a:noFill/>
          </a:ln>
          <a:effectLst>
            <a:outerShdw blurRad="292100" dist="139700" dir="2700000" algn="tl" rotWithShape="0">
              <a:srgbClr val="333333">
                <a:alpha val="65000"/>
              </a:srgbClr>
            </a:outerShdw>
          </a:effectLst>
        </p:spPr>
      </p:pic>
      <p:pic>
        <p:nvPicPr>
          <p:cNvPr id="8" name="Picture 10" descr="L01_003_MonkScribe.jpg"/>
          <p:cNvPicPr>
            <a:picLocks noChangeAspect="1"/>
          </p:cNvPicPr>
          <p:nvPr/>
        </p:nvPicPr>
        <p:blipFill>
          <a:blip r:embed="rId5" cstate="print"/>
          <a:stretch>
            <a:fillRect/>
          </a:stretch>
        </p:blipFill>
        <p:spPr bwMode="auto">
          <a:xfrm>
            <a:off x="228603" y="685800"/>
            <a:ext cx="8915397" cy="947667"/>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2537"/>
                                        </p:tgtEl>
                                        <p:attrNameLst>
                                          <p:attrName>style.visibility</p:attrName>
                                        </p:attrNameLst>
                                      </p:cBhvr>
                                      <p:to>
                                        <p:strVal val="visible"/>
                                      </p:to>
                                    </p:set>
                                    <p:animEffect transition="in" filter="fade">
                                      <p:cBhvr>
                                        <p:cTn id="7" dur="2000"/>
                                        <p:tgtEl>
                                          <p:spTgt spid="2253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000"/>
                                        <p:tgtEl>
                                          <p:spTgt spid="6"/>
                                        </p:tgtEl>
                                      </p:cBhvr>
                                    </p:animEffect>
                                  </p:childTnLst>
                                </p:cTn>
                              </p:par>
                              <p:par>
                                <p:cTn id="13" presetID="10"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152400"/>
            <a:ext cx="9144000" cy="1371600"/>
          </a:xfrm>
          <a:prstGeom prst="rect">
            <a:avLst/>
          </a:prstGeom>
          <a:effectLst>
            <a:glow rad="139700">
              <a:schemeClr val="accent1">
                <a:satMod val="175000"/>
                <a:alpha val="40000"/>
              </a:schemeClr>
            </a:glow>
          </a:effectLst>
        </p:spPr>
        <p:txBody>
          <a:bodyPr>
            <a:noAutofit/>
          </a:bodyPr>
          <a:lstStyle/>
          <a:p>
            <a:pPr algn="ctr" fontAlgn="auto">
              <a:spcAft>
                <a:spcPts val="0"/>
              </a:spcAft>
              <a:defRPr/>
            </a:pPr>
            <a:r>
              <a:rPr lang="en-US" sz="5400" b="1" spc="-150" dirty="0" err="1"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a:ea typeface="+mj-ea"/>
                <a:cs typeface="+mj-cs"/>
              </a:rPr>
              <a:t>Sonali</a:t>
            </a:r>
            <a:r>
              <a:rPr lang="en-US" sz="5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a:ea typeface="+mj-ea"/>
                <a:cs typeface="+mj-cs"/>
              </a:rPr>
              <a:t> </a:t>
            </a:r>
            <a:r>
              <a:rPr lang="en-US" sz="5400" b="1" spc="-150" dirty="0" err="1"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a:ea typeface="+mj-ea"/>
                <a:cs typeface="+mj-cs"/>
              </a:rPr>
              <a:t>Wickrematunge</a:t>
            </a:r>
            <a:endParaRPr lang="en-US" sz="54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a:ea typeface="+mj-ea"/>
              <a:cs typeface="+mj-cs"/>
            </a:endParaRPr>
          </a:p>
        </p:txBody>
      </p:sp>
      <p:pic>
        <p:nvPicPr>
          <p:cNvPr id="3075" name="Picture 3"/>
          <p:cNvPicPr>
            <a:picLocks noChangeAspect="1" noChangeArrowheads="1"/>
          </p:cNvPicPr>
          <p:nvPr/>
        </p:nvPicPr>
        <p:blipFill>
          <a:blip r:embed="rId3" cstate="print"/>
          <a:srcRect/>
          <a:stretch>
            <a:fillRect/>
          </a:stretch>
        </p:blipFill>
        <p:spPr bwMode="auto">
          <a:xfrm>
            <a:off x="1371600" y="1874520"/>
            <a:ext cx="6354821" cy="475488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2362200"/>
            <a:ext cx="9144000" cy="1371600"/>
          </a:xfrm>
          <a:prstGeom prst="rect">
            <a:avLst/>
          </a:prstGeom>
          <a:effectLst>
            <a:glow rad="139700">
              <a:schemeClr val="accent1">
                <a:satMod val="175000"/>
                <a:alpha val="40000"/>
              </a:schemeClr>
            </a:glow>
          </a:effectLst>
        </p:spPr>
        <p:txBody>
          <a:bodyPr>
            <a:noAutofit/>
          </a:bodyPr>
          <a:lstStyle/>
          <a:p>
            <a:pPr algn="ctr" fontAlgn="auto">
              <a:spcAft>
                <a:spcPts val="0"/>
              </a:spcAft>
              <a:defRPr/>
            </a:pPr>
            <a:r>
              <a:rPr lang="en-US" sz="5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Sonali.wmv</a:t>
            </a:r>
            <a:endParaRPr lang="en-US" sz="54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spTree>
  </p:cSld>
  <p:clrMapOvr>
    <a:masterClrMapping/>
  </p:clrMapOvr>
  <p:transition>
    <p:fade thruBlk="1"/>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1143000"/>
            <a:ext cx="9144000" cy="1524000"/>
          </a:xfrm>
          <a:prstGeom prst="rect">
            <a:avLst/>
          </a:prstGeom>
          <a:effectLst>
            <a:glow rad="139700">
              <a:schemeClr val="accent1">
                <a:satMod val="175000"/>
                <a:alpha val="40000"/>
              </a:schemeClr>
            </a:glow>
          </a:effectLst>
        </p:spPr>
        <p:txBody>
          <a:bodyPr>
            <a:normAutofit fontScale="92500" lnSpcReduction="20000"/>
          </a:bodyPr>
          <a:lstStyle/>
          <a:p>
            <a:pPr marL="742950" indent="-742950" algn="ctr" fontAlgn="auto">
              <a:spcAft>
                <a:spcPts val="0"/>
              </a:spcAft>
              <a:defRPr/>
            </a:pPr>
            <a:endParaRPr lang="en-US" sz="36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a:ea typeface="+mj-ea"/>
              <a:cs typeface="+mj-cs"/>
            </a:endParaRPr>
          </a:p>
          <a:p>
            <a:pPr marL="742950" indent="-742950" algn="ctr" fontAlgn="auto">
              <a:spcAft>
                <a:spcPts val="0"/>
              </a:spcAft>
              <a:defRPr/>
            </a:pPr>
            <a:r>
              <a:rPr lang="en-US" sz="4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a:ea typeface="+mj-ea"/>
                <a:cs typeface="+mj-cs"/>
              </a:rPr>
              <a:t>There is a universal need</a:t>
            </a:r>
          </a:p>
          <a:p>
            <a:pPr marL="742950" indent="-742950" algn="ctr" fontAlgn="auto">
              <a:spcAft>
                <a:spcPts val="0"/>
              </a:spcAft>
              <a:defRPr/>
            </a:pPr>
            <a:r>
              <a:rPr lang="en-US" sz="4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a:ea typeface="+mj-ea"/>
                <a:cs typeface="+mj-cs"/>
              </a:rPr>
              <a:t> to receive and share </a:t>
            </a:r>
          </a:p>
          <a:p>
            <a:pPr marL="742950" indent="-742950" algn="ctr" fontAlgn="auto">
              <a:spcAft>
                <a:spcPts val="0"/>
              </a:spcAft>
              <a:buAutoNum type="arabicPeriod"/>
              <a:defRPr/>
            </a:pPr>
            <a:endParaRPr lang="en-US" sz="5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a:ea typeface="+mj-ea"/>
              <a:cs typeface="+mj-cs"/>
            </a:endParaRPr>
          </a:p>
        </p:txBody>
      </p:sp>
      <p:sp>
        <p:nvSpPr>
          <p:cNvPr id="7" name="Title 1"/>
          <p:cNvSpPr txBox="1">
            <a:spLocks/>
          </p:cNvSpPr>
          <p:nvPr/>
        </p:nvSpPr>
        <p:spPr>
          <a:xfrm>
            <a:off x="0" y="2971800"/>
            <a:ext cx="9144000" cy="10668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endParaRPr lang="en-US" sz="54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sp>
        <p:nvSpPr>
          <p:cNvPr id="6" name="Title 1"/>
          <p:cNvSpPr txBox="1">
            <a:spLocks/>
          </p:cNvSpPr>
          <p:nvPr/>
        </p:nvSpPr>
        <p:spPr>
          <a:xfrm>
            <a:off x="0" y="381000"/>
            <a:ext cx="9144000" cy="13716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r>
              <a:rPr lang="en-US" sz="36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The Power of Information: Three Themes</a:t>
            </a:r>
            <a:endParaRPr lang="en-US" sz="36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sp>
        <p:nvSpPr>
          <p:cNvPr id="8" name="Rectangle 7"/>
          <p:cNvSpPr/>
          <p:nvPr/>
        </p:nvSpPr>
        <p:spPr>
          <a:xfrm>
            <a:off x="0" y="2815441"/>
            <a:ext cx="9144000" cy="1985159"/>
          </a:xfrm>
          <a:prstGeom prst="rect">
            <a:avLst/>
          </a:prstGeom>
        </p:spPr>
        <p:txBody>
          <a:bodyPr wrap="square">
            <a:spAutoFit/>
          </a:bodyPr>
          <a:lstStyle/>
          <a:p>
            <a:pPr marL="742950" indent="-742950" algn="ctr" fontAlgn="auto">
              <a:spcAft>
                <a:spcPts val="0"/>
              </a:spcAft>
              <a:defRPr/>
            </a:pPr>
            <a:r>
              <a:rPr lang="en-US" sz="4100" b="1" spc="-150" dirty="0" smtClean="0">
                <a:solidFill>
                  <a:schemeClr val="bg1">
                    <a:alpha val="45000"/>
                  </a:schemeClr>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a:rPr>
              <a:t>Why  do people kill</a:t>
            </a:r>
          </a:p>
          <a:p>
            <a:pPr marL="742950" indent="-742950" algn="ctr" fontAlgn="auto">
              <a:spcAft>
                <a:spcPts val="0"/>
              </a:spcAft>
              <a:defRPr/>
            </a:pPr>
            <a:r>
              <a:rPr lang="en-US" sz="4100" b="1" spc="-150" dirty="0" smtClean="0">
                <a:solidFill>
                  <a:schemeClr val="bg1">
                    <a:alpha val="45000"/>
                  </a:schemeClr>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a:rPr>
              <a:t> – or risk death – </a:t>
            </a:r>
          </a:p>
          <a:p>
            <a:pPr marL="742950" indent="-742950" algn="ctr" fontAlgn="auto">
              <a:spcAft>
                <a:spcPts val="0"/>
              </a:spcAft>
              <a:defRPr/>
            </a:pPr>
            <a:r>
              <a:rPr lang="en-US" sz="4100" b="1" spc="-150" dirty="0" smtClean="0">
                <a:solidFill>
                  <a:schemeClr val="bg1">
                    <a:alpha val="45000"/>
                  </a:schemeClr>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a:rPr>
              <a:t>over information? </a:t>
            </a:r>
            <a:endParaRPr lang="en-US" sz="4100" b="1" spc="-150" dirty="0">
              <a:solidFill>
                <a:schemeClr val="bg1">
                  <a:alpha val="45000"/>
                </a:schemeClr>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a:endParaRPr>
          </a:p>
        </p:txBody>
      </p:sp>
      <p:sp>
        <p:nvSpPr>
          <p:cNvPr id="9" name="Rectangle 8"/>
          <p:cNvSpPr/>
          <p:nvPr/>
        </p:nvSpPr>
        <p:spPr>
          <a:xfrm>
            <a:off x="0" y="4953000"/>
            <a:ext cx="9144000" cy="1354217"/>
          </a:xfrm>
          <a:prstGeom prst="rect">
            <a:avLst/>
          </a:prstGeom>
        </p:spPr>
        <p:txBody>
          <a:bodyPr wrap="square">
            <a:spAutoFit/>
          </a:bodyPr>
          <a:lstStyle/>
          <a:p>
            <a:pPr algn="ctr" fontAlgn="auto">
              <a:spcAft>
                <a:spcPts val="0"/>
              </a:spcAft>
              <a:defRPr/>
            </a:pPr>
            <a:r>
              <a:rPr lang="en-US" sz="4100" b="1" spc="-150" dirty="0" smtClean="0">
                <a:solidFill>
                  <a:schemeClr val="bg1">
                    <a:alpha val="45000"/>
                  </a:schemeClr>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a:rPr>
              <a:t>The battle to control information</a:t>
            </a:r>
          </a:p>
          <a:p>
            <a:pPr algn="ctr" fontAlgn="auto">
              <a:spcAft>
                <a:spcPts val="0"/>
              </a:spcAft>
              <a:defRPr/>
            </a:pPr>
            <a:r>
              <a:rPr lang="en-US" sz="4100" b="1" spc="-150" dirty="0" smtClean="0">
                <a:solidFill>
                  <a:schemeClr val="bg1">
                    <a:alpha val="45000"/>
                  </a:schemeClr>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a:rPr>
              <a:t> is also universal</a:t>
            </a:r>
            <a:r>
              <a:rPr lang="en-US" sz="4100" b="1" spc="-150" dirty="0" smtClean="0">
                <a:solidFill>
                  <a:schemeClr val="bg1">
                    <a:alpha val="45000"/>
                  </a:schemeClr>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 </a:t>
            </a:r>
            <a:endParaRPr lang="en-US" sz="4100" b="1" spc="-150" dirty="0">
              <a:solidFill>
                <a:schemeClr val="bg1">
                  <a:alpha val="45000"/>
                </a:schemeClr>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1000"/>
                                        <p:tgtEl>
                                          <p:spTgt spid="5">
                                            <p:txEl>
                                              <p:pRg st="1" end="1"/>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2" end="2"/>
                                            </p:txEl>
                                          </p:spTgt>
                                        </p:tgtEl>
                                        <p:attrNameLst>
                                          <p:attrName>style.visibility</p:attrName>
                                        </p:attrNameLst>
                                      </p:cBhvr>
                                      <p:to>
                                        <p:strVal val="visible"/>
                                      </p:to>
                                    </p:set>
                                    <p:animEffect transition="in" filter="fade">
                                      <p:cBhvr>
                                        <p:cTn id="10" dur="1000"/>
                                        <p:tgtEl>
                                          <p:spTgt spid="5">
                                            <p:txEl>
                                              <p:pRg st="2" end="2"/>
                                            </p:txEl>
                                          </p:spTgt>
                                        </p:tgtEl>
                                      </p:cBhvr>
                                    </p:animEffect>
                                  </p:childTnLst>
                                </p:cTn>
                              </p:par>
                            </p:childTnLst>
                          </p:cTn>
                        </p:par>
                        <p:par>
                          <p:cTn id="11" fill="hold">
                            <p:stCondLst>
                              <p:cond delay="1000"/>
                            </p:stCondLst>
                            <p:childTnLst>
                              <p:par>
                                <p:cTn id="12" presetID="10" presetClass="entr" presetSubtype="0" fill="hold" grpId="0" nodeType="afterEffect">
                                  <p:stCondLst>
                                    <p:cond delay="0"/>
                                  </p:stCondLst>
                                  <p:childTnLst>
                                    <p:set>
                                      <p:cBhvr>
                                        <p:cTn id="13" dur="1" fill="hold">
                                          <p:stCondLst>
                                            <p:cond delay="0"/>
                                          </p:stCondLst>
                                        </p:cTn>
                                        <p:tgtEl>
                                          <p:spTgt spid="8">
                                            <p:txEl>
                                              <p:pRg st="0" end="0"/>
                                            </p:txEl>
                                          </p:spTgt>
                                        </p:tgtEl>
                                        <p:attrNameLst>
                                          <p:attrName>style.visibility</p:attrName>
                                        </p:attrNameLst>
                                      </p:cBhvr>
                                      <p:to>
                                        <p:strVal val="visible"/>
                                      </p:to>
                                    </p:set>
                                    <p:animEffect transition="in" filter="fade">
                                      <p:cBhvr>
                                        <p:cTn id="14" dur="1000"/>
                                        <p:tgtEl>
                                          <p:spTgt spid="8">
                                            <p:txEl>
                                              <p:pRg st="0" end="0"/>
                                            </p:txEl>
                                          </p:spTgt>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8">
                                            <p:txEl>
                                              <p:pRg st="1" end="1"/>
                                            </p:txEl>
                                          </p:spTgt>
                                        </p:tgtEl>
                                        <p:attrNameLst>
                                          <p:attrName>style.visibility</p:attrName>
                                        </p:attrNameLst>
                                      </p:cBhvr>
                                      <p:to>
                                        <p:strVal val="visible"/>
                                      </p:to>
                                    </p:set>
                                    <p:animEffect transition="in" filter="fade">
                                      <p:cBhvr>
                                        <p:cTn id="17" dur="1000"/>
                                        <p:tgtEl>
                                          <p:spTgt spid="8">
                                            <p:txEl>
                                              <p:pRg st="1" end="1"/>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8">
                                            <p:txEl>
                                              <p:pRg st="2" end="2"/>
                                            </p:txEl>
                                          </p:spTgt>
                                        </p:tgtEl>
                                        <p:attrNameLst>
                                          <p:attrName>style.visibility</p:attrName>
                                        </p:attrNameLst>
                                      </p:cBhvr>
                                      <p:to>
                                        <p:strVal val="visible"/>
                                      </p:to>
                                    </p:set>
                                    <p:animEffect transition="in" filter="fade">
                                      <p:cBhvr>
                                        <p:cTn id="20" dur="1000"/>
                                        <p:tgtEl>
                                          <p:spTgt spid="8">
                                            <p:txEl>
                                              <p:pRg st="2" end="2"/>
                                            </p:txEl>
                                          </p:spTgt>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9">
                                            <p:txEl>
                                              <p:pRg st="0" end="0"/>
                                            </p:txEl>
                                          </p:spTgt>
                                        </p:tgtEl>
                                        <p:attrNameLst>
                                          <p:attrName>style.visibility</p:attrName>
                                        </p:attrNameLst>
                                      </p:cBhvr>
                                      <p:to>
                                        <p:strVal val="visible"/>
                                      </p:to>
                                    </p:set>
                                    <p:animEffect transition="in" filter="fade">
                                      <p:cBhvr>
                                        <p:cTn id="24" dur="1000"/>
                                        <p:tgtEl>
                                          <p:spTgt spid="9">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9">
                                            <p:txEl>
                                              <p:pRg st="1" end="1"/>
                                            </p:txEl>
                                          </p:spTgt>
                                        </p:tgtEl>
                                        <p:attrNameLst>
                                          <p:attrName>style.visibility</p:attrName>
                                        </p:attrNameLst>
                                      </p:cBhvr>
                                      <p:to>
                                        <p:strVal val="visible"/>
                                      </p:to>
                                    </p:set>
                                    <p:animEffect transition="in" filter="fade">
                                      <p:cBhvr>
                                        <p:cTn id="27" dur="10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allAtOnce"/>
      <p:bldP spid="8" grpId="0" uiExpand="1" build="allAtOnce"/>
      <p:bldP spid="9" grpId="0" uiExpand="1" build="allAtOnce"/>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838200"/>
            <a:ext cx="9144000" cy="1295400"/>
          </a:xfrm>
          <a:prstGeom prst="rect">
            <a:avLst/>
          </a:prstGeom>
          <a:effectLst>
            <a:glow rad="139700">
              <a:schemeClr val="accent1">
                <a:satMod val="175000"/>
                <a:alpha val="40000"/>
              </a:schemeClr>
            </a:glow>
          </a:effectLst>
        </p:spPr>
        <p:txBody>
          <a:bodyPr>
            <a:noAutofit/>
          </a:bodyPr>
          <a:lstStyle/>
          <a:p>
            <a:pPr marL="742950" indent="-742950" algn="ctr" fontAlgn="auto">
              <a:spcAft>
                <a:spcPts val="0"/>
              </a:spcAft>
              <a:defRPr/>
            </a:pPr>
            <a:r>
              <a:rPr lang="en-US" sz="60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a:rPr>
              <a:t>Why is there a universal need to share and receive news?</a:t>
            </a:r>
          </a:p>
        </p:txBody>
      </p:sp>
    </p:spTree>
  </p:cSld>
  <p:clrMapOvr>
    <a:masterClrMapping/>
  </p:clrMapOvr>
  <p:transition>
    <p:fade thruBlk="1"/>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0" y="5943600"/>
            <a:ext cx="9144000" cy="8382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endParaRPr>
          </a:p>
        </p:txBody>
      </p:sp>
      <p:sp>
        <p:nvSpPr>
          <p:cNvPr id="11" name="Title 1"/>
          <p:cNvSpPr txBox="1">
            <a:spLocks/>
          </p:cNvSpPr>
          <p:nvPr/>
        </p:nvSpPr>
        <p:spPr>
          <a:xfrm>
            <a:off x="0" y="457200"/>
            <a:ext cx="9144000" cy="17526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5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ndParaRPr>
          </a:p>
        </p:txBody>
      </p:sp>
      <p:pic>
        <p:nvPicPr>
          <p:cNvPr id="8" name="Picture 7" descr="McCainPrisoner1967.jpg"/>
          <p:cNvPicPr>
            <a:picLocks noChangeAspect="1"/>
          </p:cNvPicPr>
          <p:nvPr/>
        </p:nvPicPr>
        <p:blipFill>
          <a:blip r:embed="rId3" cstate="print"/>
          <a:stretch>
            <a:fillRect/>
          </a:stretch>
        </p:blipFill>
        <p:spPr>
          <a:xfrm>
            <a:off x="762000" y="1371600"/>
            <a:ext cx="2182803" cy="3166761"/>
          </a:xfrm>
          <a:prstGeom prst="rect">
            <a:avLst/>
          </a:prstGeom>
          <a:ln>
            <a:noFill/>
          </a:ln>
          <a:effectLst>
            <a:outerShdw blurRad="292100" dist="139700" dir="2700000" algn="tl" rotWithShape="0">
              <a:srgbClr val="333333">
                <a:alpha val="65000"/>
              </a:srgbClr>
            </a:outerShdw>
          </a:effectLst>
        </p:spPr>
      </p:pic>
      <p:pic>
        <p:nvPicPr>
          <p:cNvPr id="10" name="Picture 9" descr="mccain-speaking-blur.jpg"/>
          <p:cNvPicPr>
            <a:picLocks noChangeAspect="1"/>
          </p:cNvPicPr>
          <p:nvPr/>
        </p:nvPicPr>
        <p:blipFill>
          <a:blip r:embed="rId4" cstate="print"/>
          <a:stretch>
            <a:fillRect/>
          </a:stretch>
        </p:blipFill>
        <p:spPr>
          <a:xfrm>
            <a:off x="3733800" y="1422400"/>
            <a:ext cx="4610100" cy="3073400"/>
          </a:xfrm>
          <a:prstGeom prst="rect">
            <a:avLst/>
          </a:prstGeom>
          <a:ln>
            <a:noFill/>
          </a:ln>
          <a:effectLst>
            <a:outerShdw blurRad="292100" dist="139700" dir="2700000" algn="tl" rotWithShape="0">
              <a:srgbClr val="333333">
                <a:alpha val="65000"/>
              </a:srgbClr>
            </a:outerShdw>
          </a:effectLst>
        </p:spPr>
      </p:pic>
      <p:sp>
        <p:nvSpPr>
          <p:cNvPr id="12" name="TextBox 11"/>
          <p:cNvSpPr txBox="1"/>
          <p:nvPr/>
        </p:nvSpPr>
        <p:spPr>
          <a:xfrm>
            <a:off x="1371600" y="5257800"/>
            <a:ext cx="7620000" cy="1384995"/>
          </a:xfrm>
          <a:prstGeom prst="rect">
            <a:avLst/>
          </a:prstGeom>
          <a:noFill/>
        </p:spPr>
        <p:txBody>
          <a:bodyPr wrap="square" rtlCol="0">
            <a:spAutoFit/>
          </a:bodyPr>
          <a:lstStyle/>
          <a:p>
            <a:r>
              <a:rPr lang="en-US" sz="2800" b="1" i="1" dirty="0" smtClean="0">
                <a:solidFill>
                  <a:srgbClr val="FFC000"/>
                </a:solidFill>
              </a:rPr>
              <a:t>“The thing I missed most was information…free uncensored, undistorted, abundant information.”</a:t>
            </a:r>
            <a:endParaRPr lang="en-US" sz="2800" b="1" i="1" dirty="0">
              <a:solidFill>
                <a:srgbClr val="FFC000"/>
              </a:solidFill>
            </a:endParaRPr>
          </a:p>
        </p:txBody>
      </p:sp>
      <p:sp>
        <p:nvSpPr>
          <p:cNvPr id="13" name="TextBox 12"/>
          <p:cNvSpPr txBox="1"/>
          <p:nvPr/>
        </p:nvSpPr>
        <p:spPr>
          <a:xfrm>
            <a:off x="228600" y="4637782"/>
            <a:ext cx="8534400" cy="1077218"/>
          </a:xfrm>
          <a:prstGeom prst="rect">
            <a:avLst/>
          </a:prstGeom>
          <a:noFill/>
        </p:spPr>
        <p:txBody>
          <a:bodyPr wrap="square" rtlCol="0">
            <a:spAutoFit/>
          </a:bodyPr>
          <a:lstStyle/>
          <a:p>
            <a:r>
              <a:rPr lang="en-US" sz="3200" dirty="0" smtClean="0">
                <a:solidFill>
                  <a:schemeClr val="bg1"/>
                </a:solidFill>
              </a:rPr>
              <a:t>During five and a half years as a prisoner of war…</a:t>
            </a:r>
            <a:endParaRPr lang="en-US" sz="3200" dirty="0">
              <a:solidFill>
                <a:schemeClr val="bg1"/>
              </a:solidFill>
            </a:endParaRPr>
          </a:p>
        </p:txBody>
      </p:sp>
      <p:sp>
        <p:nvSpPr>
          <p:cNvPr id="9" name="Title 1"/>
          <p:cNvSpPr txBox="1">
            <a:spLocks/>
          </p:cNvSpPr>
          <p:nvPr/>
        </p:nvSpPr>
        <p:spPr>
          <a:xfrm>
            <a:off x="0" y="304800"/>
            <a:ext cx="9144000" cy="12954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r>
              <a:rPr lang="en-US" sz="5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The Power of Information</a:t>
            </a:r>
            <a:endParaRPr lang="en-US" sz="54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childTnLst>
                                </p:cTn>
                              </p:par>
                              <p:par>
                                <p:cTn id="12" presetID="10" presetClass="entr" presetSubtype="0" fill="hold" nodeType="with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1000"/>
                                        <p:tgtEl>
                                          <p:spTgt spid="10"/>
                                        </p:tgtEl>
                                      </p:cBhvr>
                                    </p:animEffect>
                                  </p:childTnLst>
                                </p:cTn>
                              </p:par>
                            </p:childTnLst>
                          </p:cTn>
                        </p:par>
                        <p:par>
                          <p:cTn id="15" fill="hold">
                            <p:stCondLst>
                              <p:cond delay="2000"/>
                            </p:stCondLst>
                            <p:childTnLst>
                              <p:par>
                                <p:cTn id="16" presetID="10" presetClass="entr" presetSubtype="0" fill="hold" grpId="0" nodeType="afterEffect">
                                  <p:stCondLst>
                                    <p:cond delay="0"/>
                                  </p:stCondLst>
                                  <p:childTnLst>
                                    <p:set>
                                      <p:cBhvr>
                                        <p:cTn id="17" dur="1" fill="hold">
                                          <p:stCondLst>
                                            <p:cond delay="0"/>
                                          </p:stCondLst>
                                        </p:cTn>
                                        <p:tgtEl>
                                          <p:spTgt spid="13">
                                            <p:txEl>
                                              <p:pRg st="0" end="0"/>
                                            </p:txEl>
                                          </p:spTgt>
                                        </p:tgtEl>
                                        <p:attrNameLst>
                                          <p:attrName>style.visibility</p:attrName>
                                        </p:attrNameLst>
                                      </p:cBhvr>
                                      <p:to>
                                        <p:strVal val="visible"/>
                                      </p:to>
                                    </p:set>
                                    <p:animEffect transition="in" filter="fade">
                                      <p:cBhvr>
                                        <p:cTn id="18" dur="1000"/>
                                        <p:tgtEl>
                                          <p:spTgt spid="1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2">
                                            <p:txEl>
                                              <p:pRg st="0" end="0"/>
                                            </p:txEl>
                                          </p:spTgt>
                                        </p:tgtEl>
                                        <p:attrNameLst>
                                          <p:attrName>style.visibility</p:attrName>
                                        </p:attrNameLst>
                                      </p:cBhvr>
                                      <p:to>
                                        <p:strVal val="visible"/>
                                      </p:to>
                                    </p:set>
                                    <p:animEffect transition="in" filter="fade">
                                      <p:cBhvr>
                                        <p:cTn id="23" dur="10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P spid="13" grpId="0" build="p"/>
      <p:bldP spid="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0"/>
            <a:ext cx="9144000" cy="11430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I’ve </a:t>
            </a:r>
            <a:r>
              <a:rPr lang="en-US" sz="48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Got a </a:t>
            </a: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Secret…</a:t>
            </a:r>
            <a:endParaRPr lang="en-US" sz="48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sp>
        <p:nvSpPr>
          <p:cNvPr id="7" name="Title 1"/>
          <p:cNvSpPr txBox="1">
            <a:spLocks/>
          </p:cNvSpPr>
          <p:nvPr/>
        </p:nvSpPr>
        <p:spPr>
          <a:xfrm>
            <a:off x="0" y="5562600"/>
            <a:ext cx="9144000" cy="12192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endParaRPr lang="en-US" sz="36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pic>
        <p:nvPicPr>
          <p:cNvPr id="8" name="Picture 7" descr="L01_008_Martin_Luther.jpg"/>
          <p:cNvPicPr>
            <a:picLocks noChangeAspect="1"/>
          </p:cNvPicPr>
          <p:nvPr/>
        </p:nvPicPr>
        <p:blipFill>
          <a:blip r:embed="rId3" cstate="print"/>
          <a:stretch>
            <a:fillRect/>
          </a:stretch>
        </p:blipFill>
        <p:spPr bwMode="auto">
          <a:xfrm>
            <a:off x="2438400" y="2686350"/>
            <a:ext cx="4948893" cy="3714450"/>
          </a:xfrm>
          <a:prstGeom prst="rect">
            <a:avLst/>
          </a:prstGeom>
          <a:noFill/>
          <a:ln w="9525">
            <a:noFill/>
            <a:miter lim="800000"/>
            <a:headEnd/>
            <a:tailEnd/>
          </a:ln>
        </p:spPr>
      </p:pic>
      <p:sp>
        <p:nvSpPr>
          <p:cNvPr id="10" name="Title 1"/>
          <p:cNvSpPr txBox="1">
            <a:spLocks/>
          </p:cNvSpPr>
          <p:nvPr/>
        </p:nvSpPr>
        <p:spPr>
          <a:xfrm>
            <a:off x="0" y="838200"/>
            <a:ext cx="9144000" cy="1066800"/>
          </a:xfrm>
          <a:prstGeom prst="rect">
            <a:avLst/>
          </a:prstGeom>
          <a:effectLst>
            <a:glow rad="139700">
              <a:schemeClr val="accent1">
                <a:satMod val="175000"/>
                <a:alpha val="40000"/>
              </a:schemeClr>
            </a:glow>
          </a:effectLst>
        </p:spPr>
        <p:txBody>
          <a:bodyPr/>
          <a:lstStyle/>
          <a:p>
            <a:pPr algn="ctr" fontAlgn="auto">
              <a:spcAft>
                <a:spcPts val="0"/>
              </a:spcAft>
              <a:defRPr/>
            </a:pPr>
            <a:r>
              <a:rPr lang="en-US" sz="48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But Can’t Keep It</a:t>
            </a:r>
          </a:p>
        </p:txBody>
      </p:sp>
      <p:pic>
        <p:nvPicPr>
          <p:cNvPr id="12" name="Picture 11" descr="jon.jpg"/>
          <p:cNvPicPr>
            <a:picLocks noChangeAspect="1"/>
          </p:cNvPicPr>
          <p:nvPr/>
        </p:nvPicPr>
        <p:blipFill>
          <a:blip r:embed="rId4" cstate="print"/>
          <a:stretch>
            <a:fillRect/>
          </a:stretch>
        </p:blipFill>
        <p:spPr bwMode="auto">
          <a:xfrm>
            <a:off x="5334000" y="2819400"/>
            <a:ext cx="3536769" cy="347472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1000"/>
                                        <p:tgtEl>
                                          <p:spTgt spid="10">
                                            <p:txEl>
                                              <p:pRg st="0" end="0"/>
                                            </p:txEl>
                                          </p:spTgt>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35" presetClass="path" presetSubtype="0" accel="50000" decel="50000" fill="hold" nodeType="clickEffect">
                                  <p:stCondLst>
                                    <p:cond delay="0"/>
                                  </p:stCondLst>
                                  <p:childTnLst>
                                    <p:animMotion origin="layout" path="M 0 0  L -0.25 0  E" pathEditMode="relative" ptsTypes="">
                                      <p:cBhvr>
                                        <p:cTn id="15" dur="1000" fill="hold"/>
                                        <p:tgtEl>
                                          <p:spTgt spid="8"/>
                                        </p:tgtEl>
                                        <p:attrNameLst>
                                          <p:attrName>ppt_x</p:attrName>
                                          <p:attrName>ppt_y</p:attrName>
                                        </p:attrNameLst>
                                      </p:cBhvr>
                                    </p:animMotion>
                                  </p:childTnLst>
                                </p:cTn>
                              </p:par>
                              <p:par>
                                <p:cTn id="16" presetID="10" presetClass="entr" presetSubtype="0" fill="hold"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allAtOnce"/>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print"/>
          <a:srcRect/>
          <a:stretch>
            <a:fillRect/>
          </a:stretch>
        </p:blipFill>
        <p:spPr bwMode="auto">
          <a:xfrm>
            <a:off x="228600" y="228600"/>
            <a:ext cx="4038600" cy="685800"/>
          </a:xfrm>
          <a:prstGeom prst="rect">
            <a:avLst/>
          </a:prstGeom>
          <a:noFill/>
          <a:ln w="9525">
            <a:noFill/>
            <a:miter lim="800000"/>
            <a:headEnd/>
            <a:tailEnd/>
          </a:ln>
        </p:spPr>
      </p:pic>
      <p:pic>
        <p:nvPicPr>
          <p:cNvPr id="3" name="Picture 3"/>
          <p:cNvPicPr>
            <a:picLocks noChangeAspect="1" noChangeArrowheads="1"/>
          </p:cNvPicPr>
          <p:nvPr/>
        </p:nvPicPr>
        <p:blipFill>
          <a:blip r:embed="rId4" cstate="print"/>
          <a:srcRect/>
          <a:stretch>
            <a:fillRect/>
          </a:stretch>
        </p:blipFill>
        <p:spPr bwMode="auto">
          <a:xfrm>
            <a:off x="381000" y="1066800"/>
            <a:ext cx="4681728" cy="731520"/>
          </a:xfrm>
          <a:prstGeom prst="rect">
            <a:avLst/>
          </a:prstGeom>
          <a:noFill/>
          <a:ln w="9525">
            <a:noFill/>
            <a:miter lim="800000"/>
            <a:headEnd/>
            <a:tailEnd/>
          </a:ln>
        </p:spPr>
      </p:pic>
      <p:pic>
        <p:nvPicPr>
          <p:cNvPr id="4" name="Picture 4"/>
          <p:cNvPicPr>
            <a:picLocks noChangeAspect="1" noChangeArrowheads="1"/>
          </p:cNvPicPr>
          <p:nvPr/>
        </p:nvPicPr>
        <p:blipFill>
          <a:blip r:embed="rId5" cstate="print"/>
          <a:srcRect/>
          <a:stretch>
            <a:fillRect/>
          </a:stretch>
        </p:blipFill>
        <p:spPr bwMode="auto">
          <a:xfrm>
            <a:off x="1447800" y="1889760"/>
            <a:ext cx="6484620" cy="4206240"/>
          </a:xfrm>
          <a:prstGeom prst="rect">
            <a:avLst/>
          </a:prstGeom>
          <a:noFill/>
          <a:ln w="9525">
            <a:noFill/>
            <a:miter lim="800000"/>
            <a:headEnd/>
            <a:tailEnd/>
          </a:ln>
        </p:spPr>
      </p:pic>
      <p:grpSp>
        <p:nvGrpSpPr>
          <p:cNvPr id="5" name="Group 11"/>
          <p:cNvGrpSpPr/>
          <p:nvPr/>
        </p:nvGrpSpPr>
        <p:grpSpPr>
          <a:xfrm>
            <a:off x="304800" y="3200400"/>
            <a:ext cx="8483143" cy="3550920"/>
            <a:chOff x="304800" y="3200400"/>
            <a:chExt cx="8483143" cy="3550920"/>
          </a:xfrm>
        </p:grpSpPr>
        <p:pic>
          <p:nvPicPr>
            <p:cNvPr id="1029" name="Picture 5"/>
            <p:cNvPicPr>
              <a:picLocks noChangeAspect="1" noChangeArrowheads="1"/>
            </p:cNvPicPr>
            <p:nvPr/>
          </p:nvPicPr>
          <p:blipFill>
            <a:blip r:embed="rId6" cstate="print"/>
            <a:srcRect/>
            <a:stretch>
              <a:fillRect/>
            </a:stretch>
          </p:blipFill>
          <p:spPr bwMode="auto">
            <a:xfrm>
              <a:off x="304800" y="3200400"/>
              <a:ext cx="4049483" cy="1828800"/>
            </a:xfrm>
            <a:prstGeom prst="rect">
              <a:avLst/>
            </a:prstGeom>
            <a:noFill/>
            <a:ln w="9525">
              <a:noFill/>
              <a:miter lim="800000"/>
              <a:headEnd/>
              <a:tailEnd/>
            </a:ln>
          </p:spPr>
        </p:pic>
        <p:pic>
          <p:nvPicPr>
            <p:cNvPr id="1030" name="Picture 6"/>
            <p:cNvPicPr>
              <a:picLocks noChangeAspect="1" noChangeArrowheads="1"/>
            </p:cNvPicPr>
            <p:nvPr/>
          </p:nvPicPr>
          <p:blipFill>
            <a:blip r:embed="rId7" cstate="print"/>
            <a:srcRect/>
            <a:stretch>
              <a:fillRect/>
            </a:stretch>
          </p:blipFill>
          <p:spPr bwMode="auto">
            <a:xfrm>
              <a:off x="1905000" y="5105400"/>
              <a:ext cx="6882943" cy="1645920"/>
            </a:xfrm>
            <a:prstGeom prst="rect">
              <a:avLst/>
            </a:prstGeom>
            <a:noFill/>
            <a:ln w="9525">
              <a:noFill/>
              <a:miter lim="800000"/>
              <a:headEnd/>
              <a:tailEnd/>
            </a:ln>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3" cstate="print"/>
          <a:srcRect/>
          <a:stretch>
            <a:fillRect/>
          </a:stretch>
        </p:blipFill>
        <p:spPr bwMode="auto">
          <a:xfrm>
            <a:off x="762000" y="914400"/>
            <a:ext cx="7559040" cy="5669280"/>
          </a:xfrm>
          <a:prstGeom prst="rect">
            <a:avLst/>
          </a:prstGeom>
          <a:noFill/>
          <a:ln w="9525">
            <a:noFill/>
            <a:miter lim="800000"/>
            <a:headEnd/>
            <a:tailEnd/>
          </a:ln>
        </p:spPr>
      </p:pic>
      <p:sp>
        <p:nvSpPr>
          <p:cNvPr id="3" name="TextBox 2"/>
          <p:cNvSpPr txBox="1"/>
          <p:nvPr/>
        </p:nvSpPr>
        <p:spPr>
          <a:xfrm>
            <a:off x="0" y="144959"/>
            <a:ext cx="9144000" cy="769441"/>
          </a:xfrm>
          <a:prstGeom prst="rect">
            <a:avLst/>
          </a:prstGeom>
          <a:noFill/>
        </p:spPr>
        <p:txBody>
          <a:bodyPr wrap="square" rtlCol="0">
            <a:spAutoFit/>
          </a:bodyPr>
          <a:lstStyle/>
          <a:p>
            <a:pPr algn="ctr"/>
            <a:r>
              <a:rPr lang="en-US" sz="4400" b="1" dirty="0" smtClean="0">
                <a:solidFill>
                  <a:schemeClr val="bg1"/>
                </a:solidFill>
                <a:latin typeface="Franklin Gothic No.2"/>
              </a:rPr>
              <a:t>Secrets are Powerful Stuff</a:t>
            </a:r>
            <a:endParaRPr lang="en-US" sz="4400" b="1" dirty="0">
              <a:solidFill>
                <a:schemeClr val="bg1"/>
              </a:solidFill>
              <a:latin typeface="Franklin Gothic No.2"/>
            </a:endParaRPr>
          </a:p>
        </p:txBody>
      </p:sp>
    </p:spTree>
  </p:cSld>
  <p:clrMapOvr>
    <a:masterClrMapping/>
  </p:clrMapOvr>
  <p:transition>
    <p:fade thruBlk="1"/>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srcRect/>
          <a:stretch>
            <a:fillRect/>
          </a:stretch>
        </p:blipFill>
        <p:spPr bwMode="auto">
          <a:xfrm>
            <a:off x="457200" y="914400"/>
            <a:ext cx="8264549" cy="5669280"/>
          </a:xfrm>
          <a:prstGeom prst="rect">
            <a:avLst/>
          </a:prstGeom>
          <a:noFill/>
          <a:ln w="9525">
            <a:noFill/>
            <a:miter lim="800000"/>
            <a:headEnd/>
            <a:tailEnd/>
          </a:ln>
        </p:spPr>
      </p:pic>
      <p:sp>
        <p:nvSpPr>
          <p:cNvPr id="5" name="TextBox 4"/>
          <p:cNvSpPr txBox="1"/>
          <p:nvPr/>
        </p:nvSpPr>
        <p:spPr>
          <a:xfrm>
            <a:off x="0" y="228600"/>
            <a:ext cx="9144000" cy="584775"/>
          </a:xfrm>
          <a:prstGeom prst="rect">
            <a:avLst/>
          </a:prstGeom>
          <a:noFill/>
        </p:spPr>
        <p:txBody>
          <a:bodyPr wrap="square" rtlCol="0">
            <a:spAutoFit/>
          </a:bodyPr>
          <a:lstStyle/>
          <a:p>
            <a:pPr algn="ctr"/>
            <a:r>
              <a:rPr lang="en-US" sz="3200" b="1" dirty="0" smtClean="0">
                <a:solidFill>
                  <a:schemeClr val="bg1"/>
                </a:solidFill>
                <a:latin typeface="Franklin Gothic No.2"/>
              </a:rPr>
              <a:t>Information in the Hands of the Less Powerful</a:t>
            </a:r>
            <a:endParaRPr lang="en-US" sz="3200" b="1" dirty="0">
              <a:solidFill>
                <a:schemeClr val="bg1"/>
              </a:solidFill>
              <a:latin typeface="Franklin Gothic No.2"/>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609600"/>
            <a:ext cx="9144000" cy="19812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r>
              <a:rPr lang="en-US" sz="54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News is Part of Our </a:t>
            </a:r>
            <a:r>
              <a:rPr lang="en-US" sz="5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“DNA”</a:t>
            </a:r>
            <a:endParaRPr lang="en-US" sz="54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pic>
        <p:nvPicPr>
          <p:cNvPr id="11" name="Picture 10" descr="L01_003_MonkScribe.jpg"/>
          <p:cNvPicPr>
            <a:picLocks noChangeAspect="1"/>
          </p:cNvPicPr>
          <p:nvPr/>
        </p:nvPicPr>
        <p:blipFill>
          <a:blip r:embed="rId3" cstate="print"/>
          <a:srcRect/>
          <a:stretch>
            <a:fillRect/>
          </a:stretch>
        </p:blipFill>
        <p:spPr bwMode="auto">
          <a:xfrm>
            <a:off x="2925765" y="2438402"/>
            <a:ext cx="3292475" cy="3292475"/>
          </a:xfrm>
          <a:prstGeom prst="rect">
            <a:avLst/>
          </a:prstGeom>
          <a:noFill/>
          <a:ln w="9525">
            <a:noFill/>
            <a:miter lim="800000"/>
            <a:headEnd/>
            <a:tailEnd/>
          </a:ln>
        </p:spPr>
      </p:pic>
      <p:sp>
        <p:nvSpPr>
          <p:cNvPr id="7" name="TextBox 6"/>
          <p:cNvSpPr txBox="1"/>
          <p:nvPr/>
        </p:nvSpPr>
        <p:spPr>
          <a:xfrm>
            <a:off x="1216027" y="3043240"/>
            <a:ext cx="1264833" cy="461665"/>
          </a:xfrm>
          <a:prstGeom prst="rect">
            <a:avLst/>
          </a:prstGeom>
          <a:noFill/>
        </p:spPr>
        <p:txBody>
          <a:bodyPr wrap="none">
            <a:spAutoFit/>
          </a:bodyPr>
          <a:lstStyle/>
          <a:p>
            <a:pPr fontAlgn="auto">
              <a:spcBef>
                <a:spcPts val="0"/>
              </a:spcBef>
              <a:spcAft>
                <a:spcPts val="0"/>
              </a:spcAft>
              <a:defRPr/>
            </a:pPr>
            <a:r>
              <a:rPr lang="en-US" sz="2400" dirty="0">
                <a:solidFill>
                  <a:schemeClr val="bg1"/>
                </a:solidFill>
                <a:effectLst>
                  <a:outerShdw blurRad="50800" dist="38100" dir="2700000" algn="tl" rotWithShape="0">
                    <a:prstClr val="black">
                      <a:alpha val="40000"/>
                    </a:prstClr>
                  </a:outerShdw>
                </a:effectLst>
                <a:latin typeface="Franklin Gothic Demi" pitchFamily="34" charset="0"/>
              </a:rPr>
              <a:t>Alert Us</a:t>
            </a:r>
          </a:p>
        </p:txBody>
      </p:sp>
      <p:sp>
        <p:nvSpPr>
          <p:cNvPr id="8" name="TextBox 7"/>
          <p:cNvSpPr txBox="1"/>
          <p:nvPr/>
        </p:nvSpPr>
        <p:spPr>
          <a:xfrm>
            <a:off x="6629402" y="3500439"/>
            <a:ext cx="1733167" cy="461665"/>
          </a:xfrm>
          <a:prstGeom prst="rect">
            <a:avLst/>
          </a:prstGeom>
          <a:noFill/>
        </p:spPr>
        <p:txBody>
          <a:bodyPr wrap="none">
            <a:spAutoFit/>
          </a:bodyPr>
          <a:lstStyle/>
          <a:p>
            <a:pPr fontAlgn="auto">
              <a:spcBef>
                <a:spcPts val="0"/>
              </a:spcBef>
              <a:spcAft>
                <a:spcPts val="0"/>
              </a:spcAft>
              <a:defRPr/>
            </a:pPr>
            <a:r>
              <a:rPr lang="en-US" sz="2400" dirty="0">
                <a:solidFill>
                  <a:schemeClr val="bg1"/>
                </a:solidFill>
                <a:effectLst>
                  <a:outerShdw blurRad="50800" dist="38100" dir="2700000" algn="tl" rotWithShape="0">
                    <a:prstClr val="black">
                      <a:alpha val="40000"/>
                    </a:prstClr>
                  </a:outerShdw>
                </a:effectLst>
                <a:latin typeface="Franklin Gothic Demi" pitchFamily="34" charset="0"/>
              </a:rPr>
              <a:t>Connect Us</a:t>
            </a:r>
          </a:p>
        </p:txBody>
      </p:sp>
      <p:sp>
        <p:nvSpPr>
          <p:cNvPr id="9" name="TextBox 8"/>
          <p:cNvSpPr txBox="1"/>
          <p:nvPr/>
        </p:nvSpPr>
        <p:spPr>
          <a:xfrm>
            <a:off x="1066801" y="4643440"/>
            <a:ext cx="1413336" cy="461665"/>
          </a:xfrm>
          <a:prstGeom prst="rect">
            <a:avLst/>
          </a:prstGeom>
          <a:noFill/>
        </p:spPr>
        <p:txBody>
          <a:bodyPr wrap="none">
            <a:spAutoFit/>
          </a:bodyPr>
          <a:lstStyle/>
          <a:p>
            <a:pPr fontAlgn="auto">
              <a:spcBef>
                <a:spcPts val="0"/>
              </a:spcBef>
              <a:spcAft>
                <a:spcPts val="0"/>
              </a:spcAft>
              <a:defRPr/>
            </a:pPr>
            <a:r>
              <a:rPr lang="en-US" sz="2400" dirty="0">
                <a:solidFill>
                  <a:schemeClr val="bg1"/>
                </a:solidFill>
                <a:effectLst>
                  <a:outerShdw blurRad="50800" dist="38100" dir="2700000" algn="tl" rotWithShape="0">
                    <a:prstClr val="black">
                      <a:alpha val="40000"/>
                    </a:prstClr>
                  </a:outerShdw>
                </a:effectLst>
                <a:latin typeface="Franklin Gothic Demi" pitchFamily="34" charset="0"/>
              </a:rPr>
              <a:t>Divert Us</a:t>
            </a:r>
          </a:p>
        </p:txBody>
      </p:sp>
      <p:cxnSp>
        <p:nvCxnSpPr>
          <p:cNvPr id="12" name="Straight Arrow Connector 11"/>
          <p:cNvCxnSpPr/>
          <p:nvPr/>
        </p:nvCxnSpPr>
        <p:spPr>
          <a:xfrm>
            <a:off x="2479676" y="3273426"/>
            <a:ext cx="2168525" cy="1588"/>
          </a:xfrm>
          <a:prstGeom prst="straightConnector1">
            <a:avLst/>
          </a:prstGeom>
          <a:ln>
            <a:solidFill>
              <a:schemeClr val="bg1"/>
            </a:solidFill>
            <a:tailEnd type="arrow"/>
          </a:ln>
        </p:spPr>
        <p:style>
          <a:lnRef idx="2">
            <a:schemeClr val="dk1"/>
          </a:lnRef>
          <a:fillRef idx="0">
            <a:schemeClr val="dk1"/>
          </a:fillRef>
          <a:effectRef idx="1">
            <a:schemeClr val="dk1"/>
          </a:effectRef>
          <a:fontRef idx="minor">
            <a:schemeClr val="tx1"/>
          </a:fontRef>
        </p:style>
      </p:cxnSp>
      <p:cxnSp>
        <p:nvCxnSpPr>
          <p:cNvPr id="14" name="Straight Arrow Connector 13"/>
          <p:cNvCxnSpPr/>
          <p:nvPr/>
        </p:nvCxnSpPr>
        <p:spPr>
          <a:xfrm rot="10800000" flipV="1">
            <a:off x="4648200" y="3730625"/>
            <a:ext cx="1981200" cy="1588"/>
          </a:xfrm>
          <a:prstGeom prst="straightConnector1">
            <a:avLst/>
          </a:prstGeom>
          <a:ln>
            <a:solidFill>
              <a:schemeClr val="bg1"/>
            </a:solidFill>
            <a:tailEnd type="arrow"/>
          </a:ln>
        </p:spPr>
        <p:style>
          <a:lnRef idx="2">
            <a:schemeClr val="dk1"/>
          </a:lnRef>
          <a:fillRef idx="0">
            <a:schemeClr val="dk1"/>
          </a:fillRef>
          <a:effectRef idx="1">
            <a:schemeClr val="dk1"/>
          </a:effectRef>
          <a:fontRef idx="minor">
            <a:schemeClr val="tx1"/>
          </a:fontRef>
        </p:style>
      </p:cxnSp>
      <p:cxnSp>
        <p:nvCxnSpPr>
          <p:cNvPr id="17" name="Straight Arrow Connector 16"/>
          <p:cNvCxnSpPr/>
          <p:nvPr/>
        </p:nvCxnSpPr>
        <p:spPr>
          <a:xfrm>
            <a:off x="2479676" y="4873626"/>
            <a:ext cx="2092325" cy="1588"/>
          </a:xfrm>
          <a:prstGeom prst="straightConnector1">
            <a:avLst/>
          </a:prstGeom>
          <a:ln>
            <a:solidFill>
              <a:schemeClr val="bg1"/>
            </a:solidFill>
            <a:tailEnd type="arrow"/>
          </a:ln>
        </p:spPr>
        <p:style>
          <a:lnRef idx="2">
            <a:schemeClr val="dk1"/>
          </a:lnRef>
          <a:fillRef idx="0">
            <a:schemeClr val="dk1"/>
          </a:fillRef>
          <a:effectRef idx="1">
            <a:schemeClr val="dk1"/>
          </a:effectRef>
          <a:fontRef idx="minor">
            <a:schemeClr val="tx1"/>
          </a:fontRef>
        </p:style>
      </p:cxn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10" presetClass="entr" presetSubtype="0" fill="hold" grpId="0" nodeType="afterEffect">
                                  <p:stCondLst>
                                    <p:cond delay="100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childTnLst>
                                </p:cTn>
                              </p:par>
                              <p:par>
                                <p:cTn id="12" presetID="10" presetClass="entr" presetSubtype="0" fill="hold" nodeType="withEffect">
                                  <p:stCondLst>
                                    <p:cond delay="100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1000"/>
                                        <p:tgtEl>
                                          <p:spTgt spid="12"/>
                                        </p:tgtEl>
                                      </p:cBhvr>
                                    </p:animEffect>
                                  </p:childTnLst>
                                </p:cTn>
                              </p:par>
                            </p:childTnLst>
                          </p:cTn>
                        </p:par>
                        <p:par>
                          <p:cTn id="15" fill="hold">
                            <p:stCondLst>
                              <p:cond delay="2500"/>
                            </p:stCondLst>
                            <p:childTnLst>
                              <p:par>
                                <p:cTn id="16" presetID="10" presetClass="entr" presetSubtype="0" fill="hold" grpId="0" nodeType="afterEffect">
                                  <p:stCondLst>
                                    <p:cond delay="100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1000"/>
                                        <p:tgtEl>
                                          <p:spTgt spid="8"/>
                                        </p:tgtEl>
                                      </p:cBhvr>
                                    </p:animEffect>
                                  </p:childTnLst>
                                </p:cTn>
                              </p:par>
                              <p:par>
                                <p:cTn id="19" presetID="10" presetClass="entr" presetSubtype="0" fill="hold" nodeType="withEffect">
                                  <p:stCondLst>
                                    <p:cond delay="100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childTnLst>
                                </p:cTn>
                              </p:par>
                            </p:childTnLst>
                          </p:cTn>
                        </p:par>
                        <p:par>
                          <p:cTn id="22" fill="hold">
                            <p:stCondLst>
                              <p:cond delay="4500"/>
                            </p:stCondLst>
                            <p:childTnLst>
                              <p:par>
                                <p:cTn id="23" presetID="10" presetClass="entr" presetSubtype="0" fill="hold" grpId="0" nodeType="afterEffect">
                                  <p:stCondLst>
                                    <p:cond delay="100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childTnLst>
                                </p:cTn>
                              </p:par>
                              <p:par>
                                <p:cTn id="26" presetID="10" presetClass="entr" presetSubtype="0" fill="hold" nodeType="withEffect">
                                  <p:stCondLst>
                                    <p:cond delay="100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533400"/>
            <a:ext cx="9144000" cy="17526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r>
              <a:rPr lang="en-US" sz="5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It Alerts Us…</a:t>
            </a:r>
            <a:endParaRPr lang="en-US" sz="54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sp>
        <p:nvSpPr>
          <p:cNvPr id="7" name="Title 1"/>
          <p:cNvSpPr txBox="1">
            <a:spLocks/>
          </p:cNvSpPr>
          <p:nvPr/>
        </p:nvSpPr>
        <p:spPr>
          <a:xfrm>
            <a:off x="0" y="5943600"/>
            <a:ext cx="9144000" cy="7620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r>
              <a:rPr lang="en-US" sz="36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Even a Caveman Needs to Know…</a:t>
            </a:r>
          </a:p>
        </p:txBody>
      </p:sp>
      <p:pic>
        <p:nvPicPr>
          <p:cNvPr id="19465" name="Picture 10" descr="L01_003_MonkScribe.jpg"/>
          <p:cNvPicPr>
            <a:picLocks noChangeAspect="1"/>
          </p:cNvPicPr>
          <p:nvPr/>
        </p:nvPicPr>
        <p:blipFill>
          <a:blip r:embed="rId3" cstate="print"/>
          <a:srcRect/>
          <a:stretch>
            <a:fillRect/>
          </a:stretch>
        </p:blipFill>
        <p:spPr bwMode="auto">
          <a:xfrm>
            <a:off x="1152952" y="1752600"/>
            <a:ext cx="6838101" cy="38862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9465"/>
                                        </p:tgtEl>
                                        <p:attrNameLst>
                                          <p:attrName>style.visibility</p:attrName>
                                        </p:attrNameLst>
                                      </p:cBhvr>
                                      <p:to>
                                        <p:strVal val="visible"/>
                                      </p:to>
                                    </p:set>
                                    <p:animEffect transition="in" filter="fade">
                                      <p:cBhvr>
                                        <p:cTn id="7" dur="2000"/>
                                        <p:tgtEl>
                                          <p:spTgt spid="194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43000" y="3124200"/>
            <a:ext cx="7315200" cy="1107996"/>
          </a:xfrm>
          <a:prstGeom prst="rect">
            <a:avLst/>
          </a:prstGeom>
          <a:noFill/>
        </p:spPr>
        <p:txBody>
          <a:bodyPr wrap="square" rtlCol="0">
            <a:spAutoFit/>
          </a:bodyPr>
          <a:lstStyle/>
          <a:p>
            <a:r>
              <a:rPr lang="en-US" sz="6600" dirty="0" smtClean="0">
                <a:solidFill>
                  <a:schemeClr val="bg1"/>
                </a:solidFill>
              </a:rPr>
              <a:t>Caveman.wmv</a:t>
            </a:r>
          </a:p>
        </p:txBody>
      </p:sp>
    </p:spTree>
  </p:cSld>
  <p:clrMapOvr>
    <a:masterClrMapping/>
  </p:clrMapOvr>
  <p:transition>
    <p:fade thruBlk="1"/>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p:cNvPicPr>
            <a:picLocks noChangeAspect="1" noChangeArrowheads="1"/>
          </p:cNvPicPr>
          <p:nvPr/>
        </p:nvPicPr>
        <p:blipFill>
          <a:blip r:embed="rId3" cstate="print"/>
          <a:srcRect/>
          <a:stretch>
            <a:fillRect/>
          </a:stretch>
        </p:blipFill>
        <p:spPr bwMode="auto">
          <a:xfrm>
            <a:off x="131618" y="152400"/>
            <a:ext cx="2078182" cy="914400"/>
          </a:xfrm>
          <a:prstGeom prst="rect">
            <a:avLst/>
          </a:prstGeom>
          <a:noFill/>
          <a:ln w="9525">
            <a:noFill/>
            <a:miter lim="800000"/>
            <a:headEnd/>
            <a:tailEnd/>
          </a:ln>
        </p:spPr>
      </p:pic>
      <p:pic>
        <p:nvPicPr>
          <p:cNvPr id="5122" name="Picture 2"/>
          <p:cNvPicPr>
            <a:picLocks noChangeAspect="1" noChangeArrowheads="1"/>
          </p:cNvPicPr>
          <p:nvPr/>
        </p:nvPicPr>
        <p:blipFill>
          <a:blip r:embed="rId4" cstate="print"/>
          <a:srcRect/>
          <a:stretch>
            <a:fillRect/>
          </a:stretch>
        </p:blipFill>
        <p:spPr bwMode="auto">
          <a:xfrm>
            <a:off x="2036060" y="609600"/>
            <a:ext cx="6803140" cy="1143000"/>
          </a:xfrm>
          <a:prstGeom prst="rect">
            <a:avLst/>
          </a:prstGeom>
          <a:noFill/>
          <a:ln w="9525">
            <a:noFill/>
            <a:miter lim="800000"/>
            <a:headEnd/>
            <a:tailEnd/>
          </a:ln>
        </p:spPr>
      </p:pic>
      <p:pic>
        <p:nvPicPr>
          <p:cNvPr id="4" name="Picture 2"/>
          <p:cNvPicPr>
            <a:picLocks noChangeAspect="1" noChangeArrowheads="1"/>
          </p:cNvPicPr>
          <p:nvPr/>
        </p:nvPicPr>
        <p:blipFill>
          <a:blip r:embed="rId5" cstate="print"/>
          <a:srcRect/>
          <a:stretch>
            <a:fillRect/>
          </a:stretch>
        </p:blipFill>
        <p:spPr bwMode="auto">
          <a:xfrm>
            <a:off x="2057400" y="1752600"/>
            <a:ext cx="6803140" cy="426720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0"/>
            <a:ext cx="9144000" cy="1371600"/>
          </a:xfrm>
          <a:prstGeom prst="rect">
            <a:avLst/>
          </a:prstGeom>
          <a:effectLst>
            <a:glow rad="139700">
              <a:schemeClr val="accent1">
                <a:satMod val="175000"/>
                <a:alpha val="40000"/>
              </a:schemeClr>
            </a:glow>
          </a:effectLst>
        </p:spPr>
        <p:txBody>
          <a:bodyPr>
            <a:noAutofit/>
          </a:bodyPr>
          <a:lstStyle/>
          <a:p>
            <a:pPr algn="ctr" fontAlgn="auto">
              <a:spcAft>
                <a:spcPts val="0"/>
              </a:spcAft>
              <a:defRPr/>
            </a:pPr>
            <a:r>
              <a:rPr lang="en-US" sz="4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Who had juice today?</a:t>
            </a:r>
            <a:endParaRPr lang="en-US" sz="44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pic>
        <p:nvPicPr>
          <p:cNvPr id="6146" name="Picture 2"/>
          <p:cNvPicPr>
            <a:picLocks noChangeAspect="1" noChangeArrowheads="1"/>
          </p:cNvPicPr>
          <p:nvPr/>
        </p:nvPicPr>
        <p:blipFill>
          <a:blip r:embed="rId3" cstate="print"/>
          <a:srcRect/>
          <a:stretch>
            <a:fillRect/>
          </a:stretch>
        </p:blipFill>
        <p:spPr bwMode="auto">
          <a:xfrm>
            <a:off x="609600" y="990600"/>
            <a:ext cx="8243937" cy="525780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0"/>
            <a:ext cx="9144000" cy="17526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r>
              <a:rPr lang="en-US" sz="40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It Alerts Us…</a:t>
            </a:r>
            <a:endParaRPr lang="en-US" sz="40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pic>
        <p:nvPicPr>
          <p:cNvPr id="1026" name="Picture 2"/>
          <p:cNvPicPr>
            <a:picLocks noChangeAspect="1" noChangeArrowheads="1"/>
          </p:cNvPicPr>
          <p:nvPr/>
        </p:nvPicPr>
        <p:blipFill>
          <a:blip r:embed="rId3" cstate="print"/>
          <a:srcRect/>
          <a:stretch>
            <a:fillRect/>
          </a:stretch>
        </p:blipFill>
        <p:spPr bwMode="auto">
          <a:xfrm>
            <a:off x="304800" y="914400"/>
            <a:ext cx="4469130" cy="2103120"/>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l="3476" t="2381"/>
          <a:stretch>
            <a:fillRect/>
          </a:stretch>
        </p:blipFill>
        <p:spPr bwMode="auto">
          <a:xfrm>
            <a:off x="4038600" y="3154680"/>
            <a:ext cx="4706483" cy="347472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500"/>
                                        <p:tgtEl>
                                          <p:spTgt spid="102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027"/>
                                        </p:tgtEl>
                                        <p:attrNameLst>
                                          <p:attrName>style.visibility</p:attrName>
                                        </p:attrNameLst>
                                      </p:cBhvr>
                                      <p:to>
                                        <p:strVal val="visible"/>
                                      </p:to>
                                    </p:set>
                                    <p:animEffect transition="in" filter="fade">
                                      <p:cBhvr>
                                        <p:cTn id="11" dur="5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0" y="6019800"/>
            <a:ext cx="9144000" cy="9906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endParaRPr lang="en-US" sz="36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sp>
        <p:nvSpPr>
          <p:cNvPr id="9" name="Title 1"/>
          <p:cNvSpPr txBox="1">
            <a:spLocks/>
          </p:cNvSpPr>
          <p:nvPr/>
        </p:nvSpPr>
        <p:spPr>
          <a:xfrm>
            <a:off x="0" y="3048000"/>
            <a:ext cx="9144000" cy="17526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r>
              <a:rPr lang="en-US" sz="40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Dirtymeat.wmv</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0" y="-76200"/>
            <a:ext cx="9144000" cy="10668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r>
              <a:rPr lang="en-US" sz="5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It Diverts </a:t>
            </a:r>
            <a:r>
              <a:rPr lang="en-US" sz="54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Us</a:t>
            </a:r>
            <a:r>
              <a:rPr lang="en-US" sz="5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a:t>
            </a:r>
          </a:p>
          <a:p>
            <a:pPr algn="ctr" fontAlgn="auto">
              <a:spcAft>
                <a:spcPts val="0"/>
              </a:spcAft>
              <a:defRPr/>
            </a:pPr>
            <a:endParaRPr lang="en-US" sz="5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ndParaRPr>
          </a:p>
          <a:p>
            <a:pPr algn="ctr" fontAlgn="auto">
              <a:spcAft>
                <a:spcPts val="0"/>
              </a:spcAft>
              <a:defRPr/>
            </a:pPr>
            <a:endParaRPr lang="en-US" sz="54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ndParaRPr>
          </a:p>
        </p:txBody>
      </p:sp>
      <p:pic>
        <p:nvPicPr>
          <p:cNvPr id="1026" name="Picture 2"/>
          <p:cNvPicPr>
            <a:picLocks noChangeAspect="1" noChangeArrowheads="1"/>
          </p:cNvPicPr>
          <p:nvPr/>
        </p:nvPicPr>
        <p:blipFill>
          <a:blip r:embed="rId3" cstate="print"/>
          <a:srcRect/>
          <a:stretch>
            <a:fillRect/>
          </a:stretch>
        </p:blipFill>
        <p:spPr bwMode="auto">
          <a:xfrm>
            <a:off x="914400" y="838200"/>
            <a:ext cx="7813574" cy="576072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srcRect/>
          <a:stretch>
            <a:fillRect/>
          </a:stretch>
        </p:blipFill>
        <p:spPr bwMode="auto">
          <a:xfrm>
            <a:off x="418416" y="152400"/>
            <a:ext cx="8344584" cy="6583680"/>
          </a:xfrm>
          <a:prstGeom prst="rect">
            <a:avLst/>
          </a:prstGeom>
          <a:noFill/>
          <a:ln w="9525">
            <a:noFill/>
            <a:miter lim="800000"/>
            <a:headEnd/>
            <a:tailEnd/>
          </a:ln>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0"/>
            <a:ext cx="9144000" cy="1371600"/>
          </a:xfrm>
          <a:prstGeom prst="rect">
            <a:avLst/>
          </a:prstGeom>
          <a:effectLst>
            <a:glow rad="139700">
              <a:schemeClr val="accent1">
                <a:satMod val="175000"/>
                <a:alpha val="40000"/>
              </a:schemeClr>
            </a:glow>
          </a:effectLst>
        </p:spPr>
        <p:txBody>
          <a:bodyPr>
            <a:noAutofit/>
          </a:bodyPr>
          <a:lstStyle/>
          <a:p>
            <a:pPr algn="ctr" fontAlgn="auto">
              <a:spcAft>
                <a:spcPts val="0"/>
              </a:spcAft>
              <a:defRPr/>
            </a:pPr>
            <a:r>
              <a:rPr lang="en-US" sz="4400" b="1" spc="-150" dirty="0" err="1"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Khloe</a:t>
            </a:r>
            <a:r>
              <a:rPr lang="en-US" sz="4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 </a:t>
            </a:r>
            <a:r>
              <a:rPr lang="en-US" sz="4400" b="1" spc="-150" dirty="0" err="1"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Kardashian</a:t>
            </a:r>
            <a:endParaRPr lang="en-US" sz="44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pic>
        <p:nvPicPr>
          <p:cNvPr id="9218" name="Picture 2"/>
          <p:cNvPicPr>
            <a:picLocks noChangeAspect="1" noChangeArrowheads="1"/>
          </p:cNvPicPr>
          <p:nvPr/>
        </p:nvPicPr>
        <p:blipFill>
          <a:blip r:embed="rId3" cstate="print"/>
          <a:srcRect/>
          <a:stretch>
            <a:fillRect/>
          </a:stretch>
        </p:blipFill>
        <p:spPr bwMode="auto">
          <a:xfrm>
            <a:off x="1447800" y="762000"/>
            <a:ext cx="5867400" cy="586740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0"/>
            <a:ext cx="9144000" cy="1371600"/>
          </a:xfrm>
          <a:prstGeom prst="rect">
            <a:avLst/>
          </a:prstGeom>
          <a:effectLst>
            <a:glow rad="139700">
              <a:schemeClr val="accent1">
                <a:satMod val="175000"/>
                <a:alpha val="40000"/>
              </a:schemeClr>
            </a:glow>
          </a:effectLst>
        </p:spPr>
        <p:txBody>
          <a:bodyPr>
            <a:noAutofit/>
          </a:bodyPr>
          <a:lstStyle/>
          <a:p>
            <a:pPr algn="ctr" fontAlgn="auto">
              <a:spcAft>
                <a:spcPts val="0"/>
              </a:spcAft>
              <a:defRPr/>
            </a:pPr>
            <a:r>
              <a:rPr lang="en-US" sz="4400" b="1" spc="-150" dirty="0" err="1"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Beyonce’s</a:t>
            </a:r>
            <a:r>
              <a:rPr lang="en-US" sz="4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 Baby</a:t>
            </a:r>
            <a:endParaRPr lang="en-US" sz="44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pic>
        <p:nvPicPr>
          <p:cNvPr id="8194" name="Picture 2"/>
          <p:cNvPicPr>
            <a:picLocks noChangeAspect="1" noChangeArrowheads="1"/>
          </p:cNvPicPr>
          <p:nvPr/>
        </p:nvPicPr>
        <p:blipFill>
          <a:blip r:embed="rId3" cstate="print"/>
          <a:srcRect/>
          <a:stretch>
            <a:fillRect/>
          </a:stretch>
        </p:blipFill>
        <p:spPr bwMode="auto">
          <a:xfrm>
            <a:off x="2286000" y="838200"/>
            <a:ext cx="4320540" cy="576072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5867400"/>
            <a:ext cx="9144000" cy="990600"/>
          </a:xfrm>
          <a:prstGeom prst="rect">
            <a:avLst/>
          </a:prstGeom>
          <a:effectLst>
            <a:glow rad="139700">
              <a:schemeClr val="accent1">
                <a:satMod val="175000"/>
                <a:alpha val="40000"/>
              </a:schemeClr>
            </a:glow>
          </a:effectLst>
        </p:spPr>
        <p:txBody>
          <a:bodyPr>
            <a:noAutofit/>
          </a:bodyPr>
          <a:lstStyle/>
          <a:p>
            <a:pPr algn="ctr" fontAlgn="auto">
              <a:spcAft>
                <a:spcPts val="0"/>
              </a:spcAft>
              <a:defRPr/>
            </a:pPr>
            <a:r>
              <a:rPr lang="en-US" sz="4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Homeless Intel Semi-finalist</a:t>
            </a:r>
            <a:endParaRPr lang="en-US" sz="44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pic>
        <p:nvPicPr>
          <p:cNvPr id="5122" name="Picture 2"/>
          <p:cNvPicPr>
            <a:picLocks noChangeAspect="1" noChangeArrowheads="1"/>
          </p:cNvPicPr>
          <p:nvPr/>
        </p:nvPicPr>
        <p:blipFill>
          <a:blip r:embed="rId3" cstate="print"/>
          <a:srcRect/>
          <a:stretch>
            <a:fillRect/>
          </a:stretch>
        </p:blipFill>
        <p:spPr bwMode="auto">
          <a:xfrm>
            <a:off x="1188414" y="914400"/>
            <a:ext cx="6736386" cy="4846320"/>
          </a:xfrm>
          <a:prstGeom prst="rect">
            <a:avLst/>
          </a:prstGeom>
          <a:noFill/>
          <a:ln w="9525">
            <a:noFill/>
            <a:miter lim="800000"/>
            <a:headEnd/>
            <a:tailEnd/>
          </a:ln>
        </p:spPr>
      </p:pic>
      <p:sp>
        <p:nvSpPr>
          <p:cNvPr id="4" name="Title 1"/>
          <p:cNvSpPr txBox="1">
            <a:spLocks/>
          </p:cNvSpPr>
          <p:nvPr/>
        </p:nvSpPr>
        <p:spPr>
          <a:xfrm>
            <a:off x="0" y="0"/>
            <a:ext cx="9144000" cy="990600"/>
          </a:xfrm>
          <a:prstGeom prst="rect">
            <a:avLst/>
          </a:prstGeom>
          <a:effectLst>
            <a:glow rad="139700">
              <a:schemeClr val="accent1">
                <a:satMod val="175000"/>
                <a:alpha val="40000"/>
              </a:schemeClr>
            </a:glow>
          </a:effectLst>
        </p:spPr>
        <p:txBody>
          <a:bodyPr>
            <a:noAutofit/>
          </a:bodyPr>
          <a:lstStyle/>
          <a:p>
            <a:pPr algn="ctr" fontAlgn="auto">
              <a:spcAft>
                <a:spcPts val="0"/>
              </a:spcAft>
              <a:defRPr/>
            </a:pPr>
            <a:r>
              <a:rPr lang="en-US" sz="4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It Connects Us…</a:t>
            </a:r>
            <a:endParaRPr lang="en-US" sz="44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spTree>
  </p:cSld>
  <p:clrMapOvr>
    <a:masterClrMapping/>
  </p:clrMapOvr>
  <p:transition>
    <p:fade thruBlk="1"/>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228600"/>
            <a:ext cx="9144000" cy="17526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r>
              <a:rPr lang="en-US" sz="36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News that connects us</a:t>
            </a:r>
          </a:p>
        </p:txBody>
      </p:sp>
      <p:pic>
        <p:nvPicPr>
          <p:cNvPr id="2050" name="Picture 2"/>
          <p:cNvPicPr>
            <a:picLocks noChangeAspect="1" noChangeArrowheads="1"/>
          </p:cNvPicPr>
          <p:nvPr/>
        </p:nvPicPr>
        <p:blipFill>
          <a:blip r:embed="rId3" cstate="print"/>
          <a:srcRect/>
          <a:stretch>
            <a:fillRect/>
          </a:stretch>
        </p:blipFill>
        <p:spPr bwMode="auto">
          <a:xfrm>
            <a:off x="89006" y="1752600"/>
            <a:ext cx="8978794" cy="3749040"/>
          </a:xfrm>
          <a:prstGeom prst="rect">
            <a:avLst/>
          </a:prstGeom>
          <a:noFill/>
          <a:ln w="9525">
            <a:noFill/>
            <a:miter lim="800000"/>
            <a:headEnd/>
            <a:tailEnd/>
          </a:ln>
        </p:spPr>
      </p:pic>
      <p:sp>
        <p:nvSpPr>
          <p:cNvPr id="4" name="Title 1"/>
          <p:cNvSpPr txBox="1">
            <a:spLocks/>
          </p:cNvSpPr>
          <p:nvPr/>
        </p:nvSpPr>
        <p:spPr>
          <a:xfrm>
            <a:off x="0" y="5715000"/>
            <a:ext cx="9144000" cy="11430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r>
              <a:rPr lang="en-US" sz="36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Millions Raised for Homeless Florida Teens</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3429000"/>
            <a:ext cx="9144000" cy="17526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r>
              <a:rPr lang="en-US" sz="40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Homeless.wmv</a:t>
            </a:r>
            <a:endParaRPr lang="en-US" sz="4000" b="1" spc="-150" dirty="0">
              <a:solidFill>
                <a:srgbClr val="FFFF00"/>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152400"/>
            <a:ext cx="9144000" cy="1371600"/>
          </a:xfrm>
          <a:prstGeom prst="rect">
            <a:avLst/>
          </a:prstGeom>
          <a:effectLst>
            <a:glow rad="139700">
              <a:schemeClr val="accent1">
                <a:satMod val="175000"/>
                <a:alpha val="40000"/>
              </a:schemeClr>
            </a:glow>
          </a:effectLst>
        </p:spPr>
        <p:txBody>
          <a:bodyPr>
            <a:noAutofit/>
          </a:bodyPr>
          <a:lstStyle/>
          <a:p>
            <a:pPr algn="ctr" fontAlgn="auto">
              <a:spcAft>
                <a:spcPts val="0"/>
              </a:spcAft>
              <a:defRPr/>
            </a:pPr>
            <a:r>
              <a:rPr lang="en-US" sz="4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The death of a “girl tribe”</a:t>
            </a:r>
            <a:endParaRPr lang="en-US" sz="44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pic>
        <p:nvPicPr>
          <p:cNvPr id="7170" name="Picture 2"/>
          <p:cNvPicPr>
            <a:picLocks noChangeAspect="1" noChangeArrowheads="1"/>
          </p:cNvPicPr>
          <p:nvPr/>
        </p:nvPicPr>
        <p:blipFill>
          <a:blip r:embed="rId3" cstate="print"/>
          <a:srcRect/>
          <a:stretch>
            <a:fillRect/>
          </a:stretch>
        </p:blipFill>
        <p:spPr bwMode="auto">
          <a:xfrm>
            <a:off x="762000" y="990600"/>
            <a:ext cx="7478486" cy="4362450"/>
          </a:xfrm>
          <a:prstGeom prst="rect">
            <a:avLst/>
          </a:prstGeom>
          <a:noFill/>
          <a:ln w="9525">
            <a:noFill/>
            <a:miter lim="800000"/>
            <a:headEnd/>
            <a:tailEnd/>
          </a:ln>
        </p:spPr>
      </p:pic>
      <p:sp>
        <p:nvSpPr>
          <p:cNvPr id="4" name="Title 1"/>
          <p:cNvSpPr txBox="1">
            <a:spLocks/>
          </p:cNvSpPr>
          <p:nvPr/>
        </p:nvSpPr>
        <p:spPr>
          <a:xfrm>
            <a:off x="0" y="5486400"/>
            <a:ext cx="9144000" cy="1371600"/>
          </a:xfrm>
          <a:prstGeom prst="rect">
            <a:avLst/>
          </a:prstGeom>
          <a:effectLst>
            <a:glow rad="139700">
              <a:schemeClr val="accent1">
                <a:satMod val="175000"/>
                <a:alpha val="40000"/>
              </a:schemeClr>
            </a:glow>
          </a:effectLst>
        </p:spPr>
        <p:txBody>
          <a:bodyPr>
            <a:noAutofit/>
          </a:bodyPr>
          <a:lstStyle/>
          <a:p>
            <a:pPr algn="ctr" fontAlgn="auto">
              <a:spcAft>
                <a:spcPts val="0"/>
              </a:spcAft>
              <a:defRPr/>
            </a:pPr>
            <a:r>
              <a:rPr lang="en-US" sz="36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The Badger Family fire Christmas Day</a:t>
            </a:r>
            <a:endParaRPr lang="en-US" sz="36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spTree>
  </p:cSld>
  <p:clrMapOvr>
    <a:masterClrMapping/>
  </p:clrMapOvr>
  <p:transition>
    <p:fade thruBlk="1"/>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533400"/>
            <a:ext cx="9144000" cy="10668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r>
              <a:rPr lang="en-US" sz="5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And It’s Nothing </a:t>
            </a:r>
            <a:r>
              <a:rPr lang="en-US" sz="54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New…</a:t>
            </a:r>
          </a:p>
        </p:txBody>
      </p:sp>
      <p:sp>
        <p:nvSpPr>
          <p:cNvPr id="7" name="Title 1"/>
          <p:cNvSpPr txBox="1">
            <a:spLocks/>
          </p:cNvSpPr>
          <p:nvPr/>
        </p:nvSpPr>
        <p:spPr>
          <a:xfrm>
            <a:off x="0" y="6019800"/>
            <a:ext cx="9144000" cy="6858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r>
              <a:rPr lang="en-US" sz="32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A lot of “</a:t>
            </a:r>
            <a:r>
              <a:rPr lang="en-US" sz="32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Tittle-tattle…Gladiator pairs…trials…burglary”</a:t>
            </a:r>
            <a:endParaRPr lang="en-US" sz="32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pic>
        <p:nvPicPr>
          <p:cNvPr id="8" name="Picture 7" descr="L01_008_Martin_Luther.jpg"/>
          <p:cNvPicPr>
            <a:picLocks noChangeAspect="1"/>
          </p:cNvPicPr>
          <p:nvPr/>
        </p:nvPicPr>
        <p:blipFill>
          <a:blip r:embed="rId3" cstate="print"/>
          <a:srcRect/>
          <a:stretch>
            <a:fillRect/>
          </a:stretch>
        </p:blipFill>
        <p:spPr bwMode="auto">
          <a:xfrm>
            <a:off x="2857500" y="1489677"/>
            <a:ext cx="3429000" cy="4377725"/>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1143000"/>
            <a:ext cx="9144000" cy="1524000"/>
          </a:xfrm>
          <a:prstGeom prst="rect">
            <a:avLst/>
          </a:prstGeom>
          <a:effectLst>
            <a:glow rad="139700">
              <a:schemeClr val="accent1">
                <a:satMod val="175000"/>
                <a:alpha val="40000"/>
              </a:schemeClr>
            </a:glow>
          </a:effectLst>
        </p:spPr>
        <p:txBody>
          <a:bodyPr>
            <a:normAutofit fontScale="92500" lnSpcReduction="20000"/>
          </a:bodyPr>
          <a:lstStyle/>
          <a:p>
            <a:pPr marL="742950" indent="-742950" algn="ctr" fontAlgn="auto">
              <a:spcAft>
                <a:spcPts val="0"/>
              </a:spcAft>
              <a:defRPr/>
            </a:pPr>
            <a:endParaRPr lang="en-US" sz="3600" b="1" spc="-150" dirty="0" smtClean="0">
              <a:solidFill>
                <a:schemeClr val="bg1">
                  <a:alpha val="45000"/>
                </a:schemeClr>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a:ea typeface="+mj-ea"/>
              <a:cs typeface="+mj-cs"/>
            </a:endParaRPr>
          </a:p>
          <a:p>
            <a:pPr marL="742950" indent="-742950" algn="ctr" fontAlgn="auto">
              <a:spcAft>
                <a:spcPts val="0"/>
              </a:spcAft>
              <a:defRPr/>
            </a:pPr>
            <a:r>
              <a:rPr lang="en-US" sz="4400" b="1" spc="-150" dirty="0" smtClean="0">
                <a:solidFill>
                  <a:schemeClr val="bg1">
                    <a:alpha val="45000"/>
                  </a:schemeClr>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a:ea typeface="+mj-ea"/>
                <a:cs typeface="+mj-cs"/>
              </a:rPr>
              <a:t>There is a universal need</a:t>
            </a:r>
          </a:p>
          <a:p>
            <a:pPr marL="742950" indent="-742950" algn="ctr" fontAlgn="auto">
              <a:spcAft>
                <a:spcPts val="0"/>
              </a:spcAft>
              <a:defRPr/>
            </a:pPr>
            <a:r>
              <a:rPr lang="en-US" sz="4400" b="1" spc="-150" dirty="0" smtClean="0">
                <a:solidFill>
                  <a:schemeClr val="bg1">
                    <a:alpha val="45000"/>
                  </a:schemeClr>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a:ea typeface="+mj-ea"/>
                <a:cs typeface="+mj-cs"/>
              </a:rPr>
              <a:t> to receive and share </a:t>
            </a:r>
            <a:endParaRPr lang="en-US" sz="4400" b="1" spc="-150" dirty="0">
              <a:solidFill>
                <a:schemeClr val="bg1">
                  <a:alpha val="45000"/>
                </a:schemeClr>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a:ea typeface="+mj-ea"/>
              <a:cs typeface="+mj-cs"/>
            </a:endParaRPr>
          </a:p>
          <a:p>
            <a:pPr marL="742950" indent="-742950" algn="ctr" fontAlgn="auto">
              <a:spcAft>
                <a:spcPts val="0"/>
              </a:spcAft>
              <a:buAutoNum type="arabicPeriod"/>
              <a:defRPr/>
            </a:pPr>
            <a:endParaRPr lang="en-US" sz="5400" b="1" spc="-150" dirty="0" smtClean="0">
              <a:solidFill>
                <a:schemeClr val="bg1">
                  <a:alpha val="45000"/>
                </a:schemeClr>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a:ea typeface="+mj-ea"/>
              <a:cs typeface="+mj-cs"/>
            </a:endParaRPr>
          </a:p>
        </p:txBody>
      </p:sp>
      <p:sp>
        <p:nvSpPr>
          <p:cNvPr id="7" name="Title 1"/>
          <p:cNvSpPr txBox="1">
            <a:spLocks/>
          </p:cNvSpPr>
          <p:nvPr/>
        </p:nvSpPr>
        <p:spPr>
          <a:xfrm>
            <a:off x="0" y="2971800"/>
            <a:ext cx="9144000" cy="10668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endParaRPr lang="en-US" sz="54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sp>
        <p:nvSpPr>
          <p:cNvPr id="6" name="Title 1"/>
          <p:cNvSpPr txBox="1">
            <a:spLocks/>
          </p:cNvSpPr>
          <p:nvPr/>
        </p:nvSpPr>
        <p:spPr>
          <a:xfrm>
            <a:off x="0" y="381000"/>
            <a:ext cx="9144000" cy="13716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r>
              <a:rPr lang="en-US" sz="36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The Power of Information: Three Themes</a:t>
            </a:r>
            <a:endParaRPr lang="en-US" sz="36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sp>
        <p:nvSpPr>
          <p:cNvPr id="8" name="Rectangle 7"/>
          <p:cNvSpPr/>
          <p:nvPr/>
        </p:nvSpPr>
        <p:spPr>
          <a:xfrm>
            <a:off x="0" y="2815441"/>
            <a:ext cx="9144000" cy="1985159"/>
          </a:xfrm>
          <a:prstGeom prst="rect">
            <a:avLst/>
          </a:prstGeom>
        </p:spPr>
        <p:txBody>
          <a:bodyPr wrap="square">
            <a:spAutoFit/>
          </a:bodyPr>
          <a:lstStyle/>
          <a:p>
            <a:pPr marL="742950" indent="-742950" algn="ctr" fontAlgn="auto">
              <a:spcAft>
                <a:spcPts val="0"/>
              </a:spcAft>
              <a:defRPr/>
            </a:pPr>
            <a:r>
              <a:rPr lang="en-US" sz="41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a:rPr>
              <a:t>Why  do people kill</a:t>
            </a:r>
          </a:p>
          <a:p>
            <a:pPr marL="742950" indent="-742950" algn="ctr" fontAlgn="auto">
              <a:spcAft>
                <a:spcPts val="0"/>
              </a:spcAft>
              <a:defRPr/>
            </a:pPr>
            <a:r>
              <a:rPr lang="en-US" sz="41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a:rPr>
              <a:t> – or risk death – </a:t>
            </a:r>
          </a:p>
          <a:p>
            <a:pPr marL="742950" indent="-742950" algn="ctr" fontAlgn="auto">
              <a:spcAft>
                <a:spcPts val="0"/>
              </a:spcAft>
              <a:defRPr/>
            </a:pPr>
            <a:r>
              <a:rPr lang="en-US" sz="41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a:rPr>
              <a:t>over information? </a:t>
            </a:r>
            <a:endParaRPr lang="en-US" sz="41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a:endParaRPr>
          </a:p>
        </p:txBody>
      </p:sp>
      <p:sp>
        <p:nvSpPr>
          <p:cNvPr id="9" name="Rectangle 8"/>
          <p:cNvSpPr/>
          <p:nvPr/>
        </p:nvSpPr>
        <p:spPr>
          <a:xfrm>
            <a:off x="0" y="4953000"/>
            <a:ext cx="9144000" cy="1354217"/>
          </a:xfrm>
          <a:prstGeom prst="rect">
            <a:avLst/>
          </a:prstGeom>
        </p:spPr>
        <p:txBody>
          <a:bodyPr wrap="square">
            <a:spAutoFit/>
          </a:bodyPr>
          <a:lstStyle/>
          <a:p>
            <a:pPr algn="ctr" fontAlgn="auto">
              <a:spcAft>
                <a:spcPts val="0"/>
              </a:spcAft>
              <a:defRPr/>
            </a:pPr>
            <a:r>
              <a:rPr lang="en-US" sz="4100" b="1" spc="-150" dirty="0" smtClean="0">
                <a:solidFill>
                  <a:schemeClr val="bg1">
                    <a:alpha val="45000"/>
                  </a:schemeClr>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a:rPr>
              <a:t>The battle to control information</a:t>
            </a:r>
          </a:p>
          <a:p>
            <a:pPr algn="ctr" fontAlgn="auto">
              <a:spcAft>
                <a:spcPts val="0"/>
              </a:spcAft>
              <a:defRPr/>
            </a:pPr>
            <a:r>
              <a:rPr lang="en-US" sz="4100" b="1" spc="-150" dirty="0" smtClean="0">
                <a:solidFill>
                  <a:schemeClr val="bg1">
                    <a:alpha val="45000"/>
                  </a:schemeClr>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a:rPr>
              <a:t> is also universal</a:t>
            </a:r>
            <a:r>
              <a:rPr lang="en-US" sz="4100" b="1" spc="-150" dirty="0" smtClean="0">
                <a:solidFill>
                  <a:schemeClr val="bg1">
                    <a:alpha val="45000"/>
                  </a:schemeClr>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 </a:t>
            </a:r>
            <a:endParaRPr lang="en-US" sz="4100" b="1" spc="-150" dirty="0">
              <a:solidFill>
                <a:schemeClr val="bg1">
                  <a:alpha val="45000"/>
                </a:schemeClr>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xEl>
                                              <p:pRg st="1" end="1"/>
                                            </p:txEl>
                                          </p:spTgt>
                                        </p:tgtEl>
                                        <p:attrNameLst>
                                          <p:attrName>style.visibility</p:attrName>
                                        </p:attrNameLst>
                                      </p:cBhvr>
                                      <p:to>
                                        <p:strVal val="visible"/>
                                      </p:to>
                                    </p:set>
                                    <p:animEffect transition="in" filter="fade">
                                      <p:cBhvr>
                                        <p:cTn id="10" dur="1000"/>
                                        <p:tgtEl>
                                          <p:spTgt spid="8">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xEl>
                                              <p:pRg st="2" end="2"/>
                                            </p:txEl>
                                          </p:spTgt>
                                        </p:tgtEl>
                                        <p:attrNameLst>
                                          <p:attrName>style.visibility</p:attrName>
                                        </p:attrNameLst>
                                      </p:cBhvr>
                                      <p:to>
                                        <p:strVal val="visible"/>
                                      </p:to>
                                    </p:set>
                                    <p:animEffect transition="in" filter="fade">
                                      <p:cBhvr>
                                        <p:cTn id="13" dur="1000"/>
                                        <p:tgtEl>
                                          <p:spTgt spid="8">
                                            <p:txEl>
                                              <p:pRg st="2" end="2"/>
                                            </p:txEl>
                                          </p:spTgt>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1000"/>
                                        <p:tgtEl>
                                          <p:spTgt spid="5">
                                            <p:txEl>
                                              <p:pRg st="1" end="1"/>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5">
                                            <p:txEl>
                                              <p:pRg st="2" end="2"/>
                                            </p:txEl>
                                          </p:spTgt>
                                        </p:tgtEl>
                                        <p:attrNameLst>
                                          <p:attrName>style.visibility</p:attrName>
                                        </p:attrNameLst>
                                      </p:cBhvr>
                                      <p:to>
                                        <p:strVal val="visible"/>
                                      </p:to>
                                    </p:set>
                                    <p:animEffect transition="in" filter="fade">
                                      <p:cBhvr>
                                        <p:cTn id="20" dur="1000"/>
                                        <p:tgtEl>
                                          <p:spTgt spid="5">
                                            <p:txEl>
                                              <p:pRg st="2" end="2"/>
                                            </p:txEl>
                                          </p:spTgt>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9">
                                            <p:txEl>
                                              <p:pRg st="0" end="0"/>
                                            </p:txEl>
                                          </p:spTgt>
                                        </p:tgtEl>
                                        <p:attrNameLst>
                                          <p:attrName>style.visibility</p:attrName>
                                        </p:attrNameLst>
                                      </p:cBhvr>
                                      <p:to>
                                        <p:strVal val="visible"/>
                                      </p:to>
                                    </p:set>
                                    <p:animEffect transition="in" filter="fade">
                                      <p:cBhvr>
                                        <p:cTn id="24" dur="1000"/>
                                        <p:tgtEl>
                                          <p:spTgt spid="9">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9">
                                            <p:txEl>
                                              <p:pRg st="1" end="1"/>
                                            </p:txEl>
                                          </p:spTgt>
                                        </p:tgtEl>
                                        <p:attrNameLst>
                                          <p:attrName>style.visibility</p:attrName>
                                        </p:attrNameLst>
                                      </p:cBhvr>
                                      <p:to>
                                        <p:strVal val="visible"/>
                                      </p:to>
                                    </p:set>
                                    <p:animEffect transition="in" filter="fade">
                                      <p:cBhvr>
                                        <p:cTn id="27" dur="10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allAtOnce"/>
      <p:bldP spid="8" grpId="0" uiExpand="1" build="allAtOnce"/>
      <p:bldP spid="9" grpId="0" uiExpand="1" build="allAtOnce"/>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457200"/>
            <a:ext cx="9144000" cy="10668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r>
              <a:rPr lang="en-US" sz="40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Real Blood</a:t>
            </a:r>
          </a:p>
          <a:p>
            <a:pPr algn="ctr" fontAlgn="auto">
              <a:spcAft>
                <a:spcPts val="0"/>
              </a:spcAft>
              <a:defRPr/>
            </a:pPr>
            <a:endParaRPr lang="en-US" sz="54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sp>
        <p:nvSpPr>
          <p:cNvPr id="7" name="Title 1"/>
          <p:cNvSpPr txBox="1">
            <a:spLocks/>
          </p:cNvSpPr>
          <p:nvPr/>
        </p:nvSpPr>
        <p:spPr>
          <a:xfrm>
            <a:off x="0" y="6019800"/>
            <a:ext cx="9144000" cy="762000"/>
          </a:xfrm>
          <a:prstGeom prst="rect">
            <a:avLst/>
          </a:prstGeom>
          <a:effectLst>
            <a:glow rad="139700">
              <a:schemeClr val="accent1">
                <a:satMod val="175000"/>
                <a:alpha val="40000"/>
              </a:schemeClr>
            </a:glow>
          </a:effectLst>
        </p:spPr>
        <p:txBody>
          <a:bodyPr/>
          <a:lstStyle/>
          <a:p>
            <a:pPr algn="ctr" fontAlgn="auto">
              <a:spcAft>
                <a:spcPts val="0"/>
              </a:spcAft>
              <a:defRPr/>
            </a:pPr>
            <a:r>
              <a:rPr lang="en-US" sz="32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Why do Journalists risk their lives?</a:t>
            </a:r>
            <a:endParaRPr lang="en-US" sz="32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pic>
        <p:nvPicPr>
          <p:cNvPr id="6" name="Picture 5" descr="Japanese_photographer_Myanmar.jpg"/>
          <p:cNvPicPr>
            <a:picLocks noChangeAspect="1"/>
          </p:cNvPicPr>
          <p:nvPr/>
        </p:nvPicPr>
        <p:blipFill>
          <a:blip r:embed="rId3" cstate="print"/>
          <a:stretch>
            <a:fillRect/>
          </a:stretch>
        </p:blipFill>
        <p:spPr>
          <a:xfrm>
            <a:off x="685067" y="1752602"/>
            <a:ext cx="7773871" cy="4029457"/>
          </a:xfrm>
          <a:prstGeom prst="rect">
            <a:avLst/>
          </a:prstGeom>
        </p:spPr>
      </p:pic>
      <p:pic>
        <p:nvPicPr>
          <p:cNvPr id="9" name="Picture 8" descr="Japanese_photographer_Myanmar.jpg"/>
          <p:cNvPicPr>
            <a:picLocks noChangeAspect="1"/>
          </p:cNvPicPr>
          <p:nvPr/>
        </p:nvPicPr>
        <p:blipFill>
          <a:blip r:embed="rId4" cstate="print"/>
          <a:srcRect/>
          <a:stretch>
            <a:fillRect/>
          </a:stretch>
        </p:blipFill>
        <p:spPr>
          <a:xfrm>
            <a:off x="1447800" y="1676401"/>
            <a:ext cx="6172200" cy="4297101"/>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2000"/>
                                        <p:tgtEl>
                                          <p:spTgt spid="7">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20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nodeType="clickEffect">
                                  <p:stCondLst>
                                    <p:cond delay="0"/>
                                  </p:stCondLst>
                                  <p:childTnLst>
                                    <p:animEffect transition="out" filter="fade">
                                      <p:cBhvr>
                                        <p:cTn id="14" dur="2000"/>
                                        <p:tgtEl>
                                          <p:spTgt spid="6"/>
                                        </p:tgtEl>
                                      </p:cBhvr>
                                    </p:animEffect>
                                    <p:set>
                                      <p:cBhvr>
                                        <p:cTn id="15" dur="1" fill="hold">
                                          <p:stCondLst>
                                            <p:cond delay="1999"/>
                                          </p:stCondLst>
                                        </p:cTn>
                                        <p:tgtEl>
                                          <p:spTgt spid="6"/>
                                        </p:tgtEl>
                                        <p:attrNameLst>
                                          <p:attrName>style.visibility</p:attrName>
                                        </p:attrNameLst>
                                      </p:cBhvr>
                                      <p:to>
                                        <p:strVal val="hidden"/>
                                      </p:to>
                                    </p:set>
                                  </p:childTnLst>
                                </p:cTn>
                              </p:par>
                              <p:par>
                                <p:cTn id="16" presetID="10" presetClass="entr" presetSubtype="0" fill="hold"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allAtOnce"/>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304800"/>
            <a:ext cx="9144000" cy="17526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r>
              <a:rPr lang="en-US" sz="32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Information Can Be a Weapon of </a:t>
            </a:r>
            <a:r>
              <a:rPr lang="en-US" sz="32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Mass Murder</a:t>
            </a:r>
          </a:p>
        </p:txBody>
      </p:sp>
      <p:pic>
        <p:nvPicPr>
          <p:cNvPr id="11" name="Picture 10" descr="L01_003_MonkScribe.jpg"/>
          <p:cNvPicPr>
            <a:picLocks noChangeAspect="1"/>
          </p:cNvPicPr>
          <p:nvPr/>
        </p:nvPicPr>
        <p:blipFill>
          <a:blip r:embed="rId3" cstate="print"/>
          <a:srcRect/>
          <a:stretch>
            <a:fillRect/>
          </a:stretch>
        </p:blipFill>
        <p:spPr bwMode="auto">
          <a:xfrm>
            <a:off x="1828800" y="914400"/>
            <a:ext cx="5574891" cy="54864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0"/>
            <a:ext cx="9144000" cy="1066800"/>
          </a:xfrm>
          <a:prstGeom prst="rect">
            <a:avLst/>
          </a:prstGeom>
          <a:effectLst>
            <a:glow rad="139700">
              <a:schemeClr val="accent1">
                <a:satMod val="175000"/>
                <a:alpha val="40000"/>
              </a:schemeClr>
            </a:glow>
          </a:effectLst>
        </p:spPr>
        <p:txBody>
          <a:bodyPr>
            <a:noAutofit/>
          </a:bodyPr>
          <a:lstStyle/>
          <a:p>
            <a:pPr algn="ctr" fontAlgn="auto">
              <a:spcAft>
                <a:spcPts val="0"/>
              </a:spcAft>
              <a:defRPr/>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LECTURERS’ ALERT</a:t>
            </a:r>
          </a:p>
          <a:p>
            <a:pPr algn="ctr" fontAlgn="auto">
              <a:spcAft>
                <a:spcPts val="0"/>
              </a:spcAft>
              <a:defRPr/>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22 MINUTES OF VIDEO</a:t>
            </a:r>
          </a:p>
        </p:txBody>
      </p:sp>
      <p:sp>
        <p:nvSpPr>
          <p:cNvPr id="4" name="Title 1"/>
          <p:cNvSpPr txBox="1">
            <a:spLocks/>
          </p:cNvSpPr>
          <p:nvPr/>
        </p:nvSpPr>
        <p:spPr>
          <a:xfrm>
            <a:off x="0" y="5791200"/>
            <a:ext cx="9144000" cy="1066800"/>
          </a:xfrm>
          <a:prstGeom prst="rect">
            <a:avLst/>
          </a:prstGeom>
          <a:effectLst>
            <a:glow rad="139700">
              <a:schemeClr val="accent1">
                <a:satMod val="175000"/>
                <a:alpha val="40000"/>
              </a:schemeClr>
            </a:glow>
          </a:effectLst>
        </p:spPr>
        <p:txBody>
          <a:bodyPr>
            <a:noAutofit/>
          </a:bodyPr>
          <a:lstStyle/>
          <a:p>
            <a:pPr algn="ctr" fontAlgn="auto">
              <a:spcAft>
                <a:spcPts val="0"/>
              </a:spcAft>
              <a:defRPr/>
            </a:pPr>
            <a:r>
              <a:rPr lang="en-US" sz="2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Note: Examples from last semester moved to end if you prefer them to the new examples.</a:t>
            </a:r>
          </a:p>
        </p:txBody>
      </p:sp>
      <p:pic>
        <p:nvPicPr>
          <p:cNvPr id="1026" name="Picture 2"/>
          <p:cNvPicPr>
            <a:picLocks noChangeAspect="1" noChangeArrowheads="1"/>
          </p:cNvPicPr>
          <p:nvPr/>
        </p:nvPicPr>
        <p:blipFill>
          <a:blip r:embed="rId3" cstate="print"/>
          <a:srcRect/>
          <a:stretch>
            <a:fillRect/>
          </a:stretch>
        </p:blipFill>
        <p:spPr bwMode="auto">
          <a:xfrm>
            <a:off x="2667000" y="1447800"/>
            <a:ext cx="3792064" cy="429768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0" y="5867400"/>
            <a:ext cx="9144000" cy="12192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r>
              <a:rPr lang="en-US" sz="36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1989: The Berlin Wall Comes Down</a:t>
            </a:r>
            <a:endParaRPr lang="en-US" sz="36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pic>
        <p:nvPicPr>
          <p:cNvPr id="51206" name="Picture 10" descr="L01_003_MonkScribe.jpg"/>
          <p:cNvPicPr>
            <a:picLocks noChangeAspect="1"/>
          </p:cNvPicPr>
          <p:nvPr/>
        </p:nvPicPr>
        <p:blipFill>
          <a:blip r:embed="rId3" cstate="print"/>
          <a:stretch>
            <a:fillRect/>
          </a:stretch>
        </p:blipFill>
        <p:spPr bwMode="auto">
          <a:xfrm>
            <a:off x="1066800" y="1066800"/>
            <a:ext cx="6976991" cy="4663440"/>
          </a:xfrm>
          <a:prstGeom prst="rect">
            <a:avLst/>
          </a:prstGeom>
          <a:ln>
            <a:noFill/>
          </a:ln>
          <a:effectLst>
            <a:outerShdw blurRad="292100" dist="139700" dir="2700000" algn="tl" rotWithShape="0">
              <a:srgbClr val="333333">
                <a:alpha val="65000"/>
              </a:srgbClr>
            </a:outerShdw>
          </a:effectLst>
        </p:spPr>
      </p:pic>
      <p:sp>
        <p:nvSpPr>
          <p:cNvPr id="6" name="Title 1"/>
          <p:cNvSpPr txBox="1">
            <a:spLocks/>
          </p:cNvSpPr>
          <p:nvPr/>
        </p:nvSpPr>
        <p:spPr>
          <a:xfrm>
            <a:off x="0" y="457200"/>
            <a:ext cx="9144000" cy="17526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r>
              <a:rPr lang="en-US" sz="32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The Power of </a:t>
            </a:r>
            <a:r>
              <a:rPr lang="en-US" sz="32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Information to Topple Oppressors</a:t>
            </a:r>
            <a:endParaRPr lang="en-US" sz="32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1206"/>
                                        </p:tgtEl>
                                        <p:attrNameLst>
                                          <p:attrName>style.visibility</p:attrName>
                                        </p:attrNameLst>
                                      </p:cBhvr>
                                      <p:to>
                                        <p:strVal val="visible"/>
                                      </p:to>
                                    </p:set>
                                    <p:animEffect transition="in" filter="fade">
                                      <p:cBhvr>
                                        <p:cTn id="7" dur="1000"/>
                                        <p:tgtEl>
                                          <p:spTgt spid="51206"/>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905000" y="2362200"/>
            <a:ext cx="4356705" cy="1200329"/>
          </a:xfrm>
          <a:prstGeom prst="rect">
            <a:avLst/>
          </a:prstGeom>
          <a:noFill/>
        </p:spPr>
        <p:txBody>
          <a:bodyPr wrap="none" rtlCol="0">
            <a:spAutoFit/>
          </a:bodyPr>
          <a:lstStyle/>
          <a:p>
            <a:r>
              <a:rPr lang="en-US" sz="7200" b="1" dirty="0" smtClean="0">
                <a:solidFill>
                  <a:schemeClr val="bg1"/>
                </a:solidFill>
              </a:rPr>
              <a:t>Wall.wmv</a:t>
            </a:r>
            <a:endParaRPr lang="en-US" sz="7200" b="1" dirty="0">
              <a:solidFill>
                <a:schemeClr val="bg1"/>
              </a:solidFill>
            </a:endParaRPr>
          </a:p>
        </p:txBody>
      </p:sp>
    </p:spTree>
  </p:cSld>
  <p:clrMapOvr>
    <a:masterClrMapping/>
  </p:clrMapOvr>
  <p:transition>
    <p:fade thruBlk="1"/>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1143000"/>
            <a:ext cx="9144000" cy="1524000"/>
          </a:xfrm>
          <a:prstGeom prst="rect">
            <a:avLst/>
          </a:prstGeom>
          <a:effectLst>
            <a:glow rad="139700">
              <a:schemeClr val="accent1">
                <a:satMod val="175000"/>
                <a:alpha val="40000"/>
              </a:schemeClr>
            </a:glow>
          </a:effectLst>
        </p:spPr>
        <p:txBody>
          <a:bodyPr>
            <a:normAutofit fontScale="92500" lnSpcReduction="20000"/>
          </a:bodyPr>
          <a:lstStyle/>
          <a:p>
            <a:pPr marL="742950" indent="-742950" algn="ctr" fontAlgn="auto">
              <a:spcAft>
                <a:spcPts val="0"/>
              </a:spcAft>
              <a:defRPr/>
            </a:pPr>
            <a:endParaRPr lang="en-US" sz="3600" b="1" spc="-150" dirty="0" smtClean="0">
              <a:solidFill>
                <a:schemeClr val="bg1">
                  <a:alpha val="45000"/>
                </a:schemeClr>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a:ea typeface="+mj-ea"/>
              <a:cs typeface="+mj-cs"/>
            </a:endParaRPr>
          </a:p>
          <a:p>
            <a:pPr marL="742950" indent="-742950" algn="ctr" fontAlgn="auto">
              <a:spcAft>
                <a:spcPts val="0"/>
              </a:spcAft>
              <a:defRPr/>
            </a:pPr>
            <a:r>
              <a:rPr lang="en-US" sz="4400" b="1" spc="-150" dirty="0" smtClean="0">
                <a:solidFill>
                  <a:schemeClr val="bg1">
                    <a:alpha val="45000"/>
                  </a:schemeClr>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a:ea typeface="+mj-ea"/>
                <a:cs typeface="+mj-cs"/>
              </a:rPr>
              <a:t>There is a universal need</a:t>
            </a:r>
          </a:p>
          <a:p>
            <a:pPr marL="742950" indent="-742950" algn="ctr" fontAlgn="auto">
              <a:spcAft>
                <a:spcPts val="0"/>
              </a:spcAft>
              <a:defRPr/>
            </a:pPr>
            <a:r>
              <a:rPr lang="en-US" sz="4400" b="1" spc="-150" dirty="0" smtClean="0">
                <a:solidFill>
                  <a:schemeClr val="bg1">
                    <a:alpha val="45000"/>
                  </a:schemeClr>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a:ea typeface="+mj-ea"/>
                <a:cs typeface="+mj-cs"/>
              </a:rPr>
              <a:t> to receive and share </a:t>
            </a:r>
            <a:endParaRPr lang="en-US" sz="4400" b="1" spc="-150" dirty="0">
              <a:solidFill>
                <a:schemeClr val="bg1">
                  <a:alpha val="45000"/>
                </a:schemeClr>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a:ea typeface="+mj-ea"/>
              <a:cs typeface="+mj-cs"/>
            </a:endParaRPr>
          </a:p>
          <a:p>
            <a:pPr marL="742950" indent="-742950" algn="ctr" fontAlgn="auto">
              <a:spcAft>
                <a:spcPts val="0"/>
              </a:spcAft>
              <a:buAutoNum type="arabicPeriod"/>
              <a:defRPr/>
            </a:pPr>
            <a:endParaRPr lang="en-US" sz="5400" b="1" spc="-150" dirty="0" smtClean="0">
              <a:solidFill>
                <a:schemeClr val="bg1">
                  <a:alpha val="45000"/>
                </a:schemeClr>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a:ea typeface="+mj-ea"/>
              <a:cs typeface="+mj-cs"/>
            </a:endParaRPr>
          </a:p>
        </p:txBody>
      </p:sp>
      <p:sp>
        <p:nvSpPr>
          <p:cNvPr id="7" name="Title 1"/>
          <p:cNvSpPr txBox="1">
            <a:spLocks/>
          </p:cNvSpPr>
          <p:nvPr/>
        </p:nvSpPr>
        <p:spPr>
          <a:xfrm>
            <a:off x="0" y="2971800"/>
            <a:ext cx="9144000" cy="10668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endParaRPr lang="en-US" sz="54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sp>
        <p:nvSpPr>
          <p:cNvPr id="6" name="Title 1"/>
          <p:cNvSpPr txBox="1">
            <a:spLocks/>
          </p:cNvSpPr>
          <p:nvPr/>
        </p:nvSpPr>
        <p:spPr>
          <a:xfrm>
            <a:off x="0" y="381000"/>
            <a:ext cx="9144000" cy="13716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r>
              <a:rPr lang="en-US" sz="36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The Power of Information: Three Themes</a:t>
            </a:r>
            <a:endParaRPr lang="en-US" sz="36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sp>
        <p:nvSpPr>
          <p:cNvPr id="8" name="Rectangle 7"/>
          <p:cNvSpPr/>
          <p:nvPr/>
        </p:nvSpPr>
        <p:spPr>
          <a:xfrm>
            <a:off x="0" y="2815441"/>
            <a:ext cx="9144000" cy="1985159"/>
          </a:xfrm>
          <a:prstGeom prst="rect">
            <a:avLst/>
          </a:prstGeom>
        </p:spPr>
        <p:txBody>
          <a:bodyPr wrap="square">
            <a:spAutoFit/>
          </a:bodyPr>
          <a:lstStyle/>
          <a:p>
            <a:pPr marL="742950" indent="-742950" algn="ctr" fontAlgn="auto">
              <a:spcAft>
                <a:spcPts val="0"/>
              </a:spcAft>
              <a:defRPr/>
            </a:pPr>
            <a:r>
              <a:rPr lang="en-US" sz="4100" b="1" spc="-150" dirty="0" smtClean="0">
                <a:solidFill>
                  <a:schemeClr val="bg1">
                    <a:alpha val="45000"/>
                  </a:schemeClr>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a:rPr>
              <a:t>Why  do people kill</a:t>
            </a:r>
          </a:p>
          <a:p>
            <a:pPr marL="742950" indent="-742950" algn="ctr" fontAlgn="auto">
              <a:spcAft>
                <a:spcPts val="0"/>
              </a:spcAft>
              <a:defRPr/>
            </a:pPr>
            <a:r>
              <a:rPr lang="en-US" sz="4100" b="1" spc="-150" dirty="0" smtClean="0">
                <a:solidFill>
                  <a:schemeClr val="bg1">
                    <a:alpha val="45000"/>
                  </a:schemeClr>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a:rPr>
              <a:t> – or risk death – </a:t>
            </a:r>
          </a:p>
          <a:p>
            <a:pPr marL="742950" indent="-742950" algn="ctr" fontAlgn="auto">
              <a:spcAft>
                <a:spcPts val="0"/>
              </a:spcAft>
              <a:defRPr/>
            </a:pPr>
            <a:r>
              <a:rPr lang="en-US" sz="4100" b="1" spc="-150" dirty="0" smtClean="0">
                <a:solidFill>
                  <a:schemeClr val="bg1">
                    <a:alpha val="45000"/>
                  </a:schemeClr>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a:rPr>
              <a:t>over information? </a:t>
            </a:r>
            <a:endParaRPr lang="en-US" sz="4100" b="1" spc="-150" dirty="0">
              <a:solidFill>
                <a:schemeClr val="bg1">
                  <a:alpha val="45000"/>
                </a:schemeClr>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a:endParaRPr>
          </a:p>
        </p:txBody>
      </p:sp>
      <p:sp>
        <p:nvSpPr>
          <p:cNvPr id="9" name="Rectangle 8"/>
          <p:cNvSpPr/>
          <p:nvPr/>
        </p:nvSpPr>
        <p:spPr>
          <a:xfrm>
            <a:off x="0" y="4953000"/>
            <a:ext cx="9144000" cy="1985159"/>
          </a:xfrm>
          <a:prstGeom prst="rect">
            <a:avLst/>
          </a:prstGeom>
        </p:spPr>
        <p:txBody>
          <a:bodyPr wrap="square">
            <a:spAutoFit/>
          </a:bodyPr>
          <a:lstStyle/>
          <a:p>
            <a:pPr algn="ctr" fontAlgn="auto">
              <a:spcAft>
                <a:spcPts val="0"/>
              </a:spcAft>
              <a:defRPr/>
            </a:pPr>
            <a:r>
              <a:rPr lang="en-US" sz="41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a:rPr>
              <a:t>The battle to control information</a:t>
            </a:r>
          </a:p>
          <a:p>
            <a:pPr algn="ctr" fontAlgn="auto">
              <a:spcAft>
                <a:spcPts val="0"/>
              </a:spcAft>
              <a:defRPr/>
            </a:pPr>
            <a:r>
              <a:rPr lang="en-US" sz="41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a:rPr>
              <a:t> is also universal</a:t>
            </a:r>
            <a:r>
              <a:rPr lang="en-US" sz="41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 – and changing with technology.</a:t>
            </a:r>
            <a:endParaRPr lang="en-US" sz="41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1000"/>
                                        <p:tgtEl>
                                          <p:spTgt spid="9">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xEl>
                                              <p:pRg st="1" end="1"/>
                                            </p:txEl>
                                          </p:spTgt>
                                        </p:tgtEl>
                                        <p:attrNameLst>
                                          <p:attrName>style.visibility</p:attrName>
                                        </p:attrNameLst>
                                      </p:cBhvr>
                                      <p:to>
                                        <p:strVal val="visible"/>
                                      </p:to>
                                    </p:set>
                                    <p:animEffect transition="in" filter="fade">
                                      <p:cBhvr>
                                        <p:cTn id="10" dur="1000"/>
                                        <p:tgtEl>
                                          <p:spTgt spid="9">
                                            <p:txEl>
                                              <p:pRg st="1" end="1"/>
                                            </p:txEl>
                                          </p:spTgt>
                                        </p:tgtEl>
                                      </p:cBhvr>
                                    </p:animEffect>
                                  </p:childTnLst>
                                </p:cTn>
                              </p:par>
                            </p:childTnLst>
                          </p:cTn>
                        </p:par>
                        <p:par>
                          <p:cTn id="11" fill="hold">
                            <p:stCondLst>
                              <p:cond delay="1000"/>
                            </p:stCondLst>
                            <p:childTnLst>
                              <p:par>
                                <p:cTn id="12" presetID="10" presetClass="entr" presetSubtype="0" fill="hold" grpId="0" nodeType="after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1000"/>
                                        <p:tgtEl>
                                          <p:spTgt spid="5">
                                            <p:txEl>
                                              <p:pRg st="1" end="1"/>
                                            </p:txEl>
                                          </p:spTgt>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1000"/>
                                        <p:tgtEl>
                                          <p:spTgt spid="5">
                                            <p:txEl>
                                              <p:pRg st="2" end="2"/>
                                            </p:txEl>
                                          </p:spTgt>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8">
                                            <p:txEl>
                                              <p:pRg st="0" end="0"/>
                                            </p:txEl>
                                          </p:spTgt>
                                        </p:tgtEl>
                                        <p:attrNameLst>
                                          <p:attrName>style.visibility</p:attrName>
                                        </p:attrNameLst>
                                      </p:cBhvr>
                                      <p:to>
                                        <p:strVal val="visible"/>
                                      </p:to>
                                    </p:set>
                                    <p:animEffect transition="in" filter="fade">
                                      <p:cBhvr>
                                        <p:cTn id="21" dur="1000"/>
                                        <p:tgtEl>
                                          <p:spTgt spid="8">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8">
                                            <p:txEl>
                                              <p:pRg st="1" end="1"/>
                                            </p:txEl>
                                          </p:spTgt>
                                        </p:tgtEl>
                                        <p:attrNameLst>
                                          <p:attrName>style.visibility</p:attrName>
                                        </p:attrNameLst>
                                      </p:cBhvr>
                                      <p:to>
                                        <p:strVal val="visible"/>
                                      </p:to>
                                    </p:set>
                                    <p:animEffect transition="in" filter="fade">
                                      <p:cBhvr>
                                        <p:cTn id="24" dur="1000"/>
                                        <p:tgtEl>
                                          <p:spTgt spid="8">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8">
                                            <p:txEl>
                                              <p:pRg st="2" end="2"/>
                                            </p:txEl>
                                          </p:spTgt>
                                        </p:tgtEl>
                                        <p:attrNameLst>
                                          <p:attrName>style.visibility</p:attrName>
                                        </p:attrNameLst>
                                      </p:cBhvr>
                                      <p:to>
                                        <p:strVal val="visible"/>
                                      </p:to>
                                    </p:set>
                                    <p:animEffect transition="in" filter="fade">
                                      <p:cBhvr>
                                        <p:cTn id="27" dur="10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allAtOnce"/>
      <p:bldP spid="8" grpId="0" uiExpand="1" build="allAtOnce"/>
      <p:bldP spid="9" grpId="0" uiExpand="1" build="allAtOnce"/>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0" y="685800"/>
            <a:ext cx="9144000" cy="1527048"/>
          </a:xfrm>
          <a:prstGeom prst="rect">
            <a:avLst/>
          </a:prstGeom>
          <a:effectLst>
            <a:glow rad="139700">
              <a:schemeClr val="accent1">
                <a:satMod val="175000"/>
                <a:alpha val="40000"/>
              </a:schemeClr>
            </a:glow>
          </a:effectLst>
        </p:spPr>
        <p:txBody>
          <a:bodyPr/>
          <a:lstStyle/>
          <a:p>
            <a:pPr algn="ctr" fontAlgn="auto">
              <a:spcAft>
                <a:spcPts val="0"/>
              </a:spcAft>
              <a:defRPr/>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From The Beginning</a:t>
            </a:r>
          </a:p>
          <a:p>
            <a:pPr algn="ctr" fontAlgn="auto">
              <a:spcAft>
                <a:spcPts val="0"/>
              </a:spcAft>
              <a:defRPr/>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Information Was Power</a:t>
            </a:r>
            <a:endParaRPr lang="en-US" sz="48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sp>
        <p:nvSpPr>
          <p:cNvPr id="8" name="TextBox 7"/>
          <p:cNvSpPr txBox="1"/>
          <p:nvPr/>
        </p:nvSpPr>
        <p:spPr>
          <a:xfrm>
            <a:off x="2438400" y="3124200"/>
            <a:ext cx="4108817" cy="923330"/>
          </a:xfrm>
          <a:prstGeom prst="rect">
            <a:avLst/>
          </a:prstGeom>
          <a:noFill/>
        </p:spPr>
        <p:txBody>
          <a:bodyPr wrap="none" rtlCol="0">
            <a:spAutoFit/>
          </a:bodyPr>
          <a:lstStyle/>
          <a:p>
            <a:r>
              <a:rPr lang="en-US" sz="5400" b="1" dirty="0" smtClean="0">
                <a:solidFill>
                  <a:schemeClr val="bg1"/>
                </a:solidFill>
              </a:rPr>
              <a:t>Drums.wmv</a:t>
            </a:r>
            <a:endParaRPr lang="en-US" sz="5400" b="1" dirty="0">
              <a:solidFill>
                <a:schemeClr val="bg1"/>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0"/>
            <a:ext cx="9144000" cy="1447800"/>
          </a:xfrm>
          <a:prstGeom prst="rect">
            <a:avLst/>
          </a:prstGeom>
          <a:effectLst>
            <a:glow rad="139700">
              <a:schemeClr val="accent1">
                <a:satMod val="175000"/>
                <a:alpha val="40000"/>
              </a:schemeClr>
            </a:glow>
          </a:effectLst>
        </p:spPr>
        <p:txBody>
          <a:bodyPr>
            <a:normAutofit lnSpcReduction="10000"/>
          </a:bodyPr>
          <a:lstStyle/>
          <a:p>
            <a:pPr algn="ctr" fontAlgn="auto">
              <a:spcAft>
                <a:spcPts val="0"/>
              </a:spcAft>
              <a:defRPr/>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Even (especially) Emperors</a:t>
            </a:r>
          </a:p>
          <a:p>
            <a:pPr algn="ctr" fontAlgn="auto">
              <a:spcAft>
                <a:spcPts val="0"/>
              </a:spcAft>
              <a:defRPr/>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Need to Control Information</a:t>
            </a:r>
            <a:endParaRPr lang="en-US" sz="48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ndParaRPr>
          </a:p>
        </p:txBody>
      </p:sp>
      <p:sp>
        <p:nvSpPr>
          <p:cNvPr id="7" name="Title 1"/>
          <p:cNvSpPr txBox="1">
            <a:spLocks/>
          </p:cNvSpPr>
          <p:nvPr/>
        </p:nvSpPr>
        <p:spPr>
          <a:xfrm>
            <a:off x="0" y="5486400"/>
            <a:ext cx="9144000" cy="13716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r>
              <a:rPr lang="en-US" sz="36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“I fear three newspapers more than </a:t>
            </a:r>
            <a:endPar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ndParaRPr>
          </a:p>
          <a:p>
            <a:pPr algn="ctr" fontAlgn="auto">
              <a:spcAft>
                <a:spcPts val="0"/>
              </a:spcAft>
              <a:defRPr/>
            </a:pPr>
            <a:r>
              <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a </a:t>
            </a:r>
            <a:r>
              <a:rPr lang="en-US" sz="36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hundred thousand bayonets.”</a:t>
            </a:r>
            <a:endParaRPr lang="en-US" sz="36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pic>
        <p:nvPicPr>
          <p:cNvPr id="11" name="Picture 10" descr="L01_003_MonkScribe.jpg"/>
          <p:cNvPicPr>
            <a:picLocks noChangeAspect="1"/>
          </p:cNvPicPr>
          <p:nvPr/>
        </p:nvPicPr>
        <p:blipFill>
          <a:blip r:embed="rId3" cstate="print"/>
          <a:srcRect/>
          <a:stretch>
            <a:fillRect/>
          </a:stretch>
        </p:blipFill>
        <p:spPr bwMode="auto">
          <a:xfrm>
            <a:off x="1752600" y="1447800"/>
            <a:ext cx="5791200" cy="3938016"/>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609600"/>
            <a:ext cx="9144000" cy="1066800"/>
          </a:xfrm>
          <a:prstGeom prst="rect">
            <a:avLst/>
          </a:prstGeom>
          <a:effectLst>
            <a:glow rad="139700">
              <a:schemeClr val="accent1">
                <a:satMod val="175000"/>
                <a:alpha val="40000"/>
              </a:schemeClr>
            </a:glow>
          </a:effectLst>
        </p:spPr>
        <p:txBody>
          <a:bodyPr>
            <a:normAutofit fontScale="85000" lnSpcReduction="10000"/>
          </a:bodyPr>
          <a:lstStyle/>
          <a:p>
            <a:pPr algn="ctr" fontAlgn="auto">
              <a:spcAft>
                <a:spcPts val="0"/>
              </a:spcAft>
              <a:defRPr/>
            </a:pPr>
            <a:r>
              <a:rPr lang="en-US" sz="5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Victor Hugo’s Symbol of Change </a:t>
            </a:r>
            <a:endParaRPr lang="en-US" sz="54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pic>
        <p:nvPicPr>
          <p:cNvPr id="5122" name="Picture 2"/>
          <p:cNvPicPr>
            <a:picLocks noChangeAspect="1" noChangeArrowheads="1"/>
          </p:cNvPicPr>
          <p:nvPr/>
        </p:nvPicPr>
        <p:blipFill>
          <a:blip r:embed="rId3" cstate="print"/>
          <a:srcRect/>
          <a:stretch>
            <a:fillRect/>
          </a:stretch>
        </p:blipFill>
        <p:spPr bwMode="auto">
          <a:xfrm>
            <a:off x="1752600" y="1828800"/>
            <a:ext cx="6010861" cy="457200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fade">
                                      <p:cBhvr>
                                        <p:cTn id="7" dur="10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0" y="2209800"/>
            <a:ext cx="9144000" cy="4572000"/>
          </a:xfrm>
          <a:prstGeom prst="rect">
            <a:avLst/>
          </a:prstGeom>
          <a:effectLst>
            <a:glow rad="139700">
              <a:schemeClr val="accent1">
                <a:satMod val="175000"/>
                <a:alpha val="40000"/>
              </a:schemeClr>
            </a:glow>
          </a:effectLst>
        </p:spPr>
        <p:txBody>
          <a:bodyPr/>
          <a:lstStyle/>
          <a:p>
            <a:pPr algn="ctr" fontAlgn="auto">
              <a:spcAft>
                <a:spcPts val="0"/>
              </a:spcAft>
              <a:defRPr/>
            </a:pPr>
            <a:r>
              <a:rPr lang="en-US" sz="72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hunch.wmv</a:t>
            </a:r>
            <a:endParaRPr lang="en-US" sz="32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spTree>
  </p:cSld>
  <p:clrMapOvr>
    <a:masterClrMapping/>
  </p:clrMapOvr>
  <p:transition>
    <p:fade thruBlk="1"/>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0"/>
            <a:ext cx="9144000" cy="17526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r>
              <a:rPr lang="en-US" sz="44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North America’s First Newspaper</a:t>
            </a:r>
          </a:p>
        </p:txBody>
      </p:sp>
      <p:sp>
        <p:nvSpPr>
          <p:cNvPr id="7" name="Title 1"/>
          <p:cNvSpPr txBox="1">
            <a:spLocks/>
          </p:cNvSpPr>
          <p:nvPr/>
        </p:nvSpPr>
        <p:spPr>
          <a:xfrm>
            <a:off x="0" y="6019800"/>
            <a:ext cx="9144000" cy="762000"/>
          </a:xfrm>
          <a:prstGeom prst="rect">
            <a:avLst/>
          </a:prstGeom>
          <a:effectLst>
            <a:glow rad="139700">
              <a:schemeClr val="accent1">
                <a:satMod val="175000"/>
                <a:alpha val="40000"/>
              </a:schemeClr>
            </a:glow>
          </a:effectLst>
        </p:spPr>
        <p:txBody>
          <a:bodyPr/>
          <a:lstStyle/>
          <a:p>
            <a:pPr algn="ctr" fontAlgn="auto">
              <a:spcAft>
                <a:spcPts val="0"/>
              </a:spcAft>
              <a:defRPr/>
            </a:pPr>
            <a:r>
              <a:rPr lang="en-US" sz="30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1690: </a:t>
            </a:r>
            <a:r>
              <a:rPr lang="en-US" sz="3000" spc="-150" dirty="0" err="1">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Publick</a:t>
            </a:r>
            <a:r>
              <a:rPr lang="en-US" sz="30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 Occurrences Both </a:t>
            </a:r>
            <a:r>
              <a:rPr lang="en-US" sz="3000" spc="-150" dirty="0" err="1"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Forreign</a:t>
            </a:r>
            <a:r>
              <a:rPr lang="en-US" sz="30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 </a:t>
            </a:r>
            <a:r>
              <a:rPr lang="en-US" sz="30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and </a:t>
            </a:r>
            <a:r>
              <a:rPr lang="en-US" sz="3000" spc="-150" dirty="0" err="1">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Domestick</a:t>
            </a:r>
            <a:endParaRPr lang="en-US" sz="30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pic>
        <p:nvPicPr>
          <p:cNvPr id="11" name="Picture 10" descr="L01_003_MonkScribe.jpg"/>
          <p:cNvPicPr>
            <a:picLocks noChangeAspect="1"/>
          </p:cNvPicPr>
          <p:nvPr/>
        </p:nvPicPr>
        <p:blipFill>
          <a:blip r:embed="rId3" cstate="print"/>
          <a:srcRect/>
          <a:stretch>
            <a:fillRect/>
          </a:stretch>
        </p:blipFill>
        <p:spPr bwMode="auto">
          <a:xfrm>
            <a:off x="2971800" y="683394"/>
            <a:ext cx="3352800" cy="5406819"/>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0" y="5867400"/>
            <a:ext cx="9144000" cy="8382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endParaRPr lang="en-US" sz="36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pic>
        <p:nvPicPr>
          <p:cNvPr id="11" name="Picture 10" descr="L01_003_MonkScribe.jpg"/>
          <p:cNvPicPr>
            <a:picLocks noChangeAspect="1"/>
          </p:cNvPicPr>
          <p:nvPr/>
        </p:nvPicPr>
        <p:blipFill>
          <a:blip r:embed="rId3" cstate="print"/>
          <a:stretch>
            <a:fillRect/>
          </a:stretch>
        </p:blipFill>
        <p:spPr bwMode="auto">
          <a:xfrm>
            <a:off x="151285" y="1524001"/>
            <a:ext cx="8824428" cy="4925634"/>
          </a:xfrm>
          <a:prstGeom prst="rect">
            <a:avLst/>
          </a:prstGeom>
          <a:ln>
            <a:noFill/>
          </a:ln>
          <a:effectLst>
            <a:outerShdw blurRad="292100" dist="139700" dir="2700000" algn="tl" rotWithShape="0">
              <a:srgbClr val="333333">
                <a:alpha val="65000"/>
              </a:srgbClr>
            </a:outerShdw>
          </a:effectLst>
        </p:spPr>
      </p:pic>
      <p:sp>
        <p:nvSpPr>
          <p:cNvPr id="6" name="Title 1"/>
          <p:cNvSpPr txBox="1">
            <a:spLocks/>
          </p:cNvSpPr>
          <p:nvPr/>
        </p:nvSpPr>
        <p:spPr>
          <a:xfrm>
            <a:off x="0" y="228600"/>
            <a:ext cx="9144000" cy="1066800"/>
          </a:xfrm>
          <a:prstGeom prst="rect">
            <a:avLst/>
          </a:prstGeom>
          <a:effectLst>
            <a:glow rad="139700">
              <a:schemeClr val="accent1">
                <a:satMod val="175000"/>
                <a:alpha val="40000"/>
              </a:schemeClr>
            </a:glow>
          </a:effectLst>
        </p:spPr>
        <p:txBody>
          <a:bodyPr>
            <a:normAutofit fontScale="55000" lnSpcReduction="20000"/>
          </a:bodyPr>
          <a:lstStyle/>
          <a:p>
            <a:pPr algn="ctr" fontAlgn="auto">
              <a:spcAft>
                <a:spcPts val="0"/>
              </a:spcAft>
              <a:defRPr/>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The most  famous photo of the Tiananmen Square Rebellion?</a:t>
            </a:r>
          </a:p>
          <a:p>
            <a:pPr algn="ctr" fontAlgn="auto">
              <a:spcAft>
                <a:spcPts val="0"/>
              </a:spcAft>
              <a:defRPr/>
            </a:pPr>
            <a:r>
              <a:rPr lang="en-US" sz="4800" b="1" u="sng"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Not in China</a:t>
            </a:r>
            <a:endParaRPr lang="en-US" sz="4800" b="1" u="sng"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0"/>
            <a:ext cx="9144000" cy="17526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Cultural Differences:</a:t>
            </a:r>
          </a:p>
          <a:p>
            <a:pPr algn="ctr" fontAlgn="auto">
              <a:spcAft>
                <a:spcPts val="0"/>
              </a:spcAft>
              <a:defRPr/>
            </a:pPr>
            <a:r>
              <a:rPr lang="en-US" sz="39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Whose Business is a Bridge Failure?</a:t>
            </a:r>
          </a:p>
          <a:p>
            <a:pPr algn="ctr" fontAlgn="auto">
              <a:spcAft>
                <a:spcPts val="0"/>
              </a:spcAft>
              <a:defRPr/>
            </a:pPr>
            <a:endParaRPr lang="en-US" sz="48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ndParaRPr>
          </a:p>
        </p:txBody>
      </p:sp>
      <p:sp>
        <p:nvSpPr>
          <p:cNvPr id="7" name="Title 1"/>
          <p:cNvSpPr txBox="1">
            <a:spLocks/>
          </p:cNvSpPr>
          <p:nvPr/>
        </p:nvSpPr>
        <p:spPr>
          <a:xfrm>
            <a:off x="0" y="5943600"/>
            <a:ext cx="9144000" cy="1066800"/>
          </a:xfrm>
          <a:prstGeom prst="rect">
            <a:avLst/>
          </a:prstGeom>
          <a:effectLst>
            <a:glow rad="139700">
              <a:schemeClr val="accent1">
                <a:satMod val="175000"/>
                <a:alpha val="40000"/>
              </a:schemeClr>
            </a:glow>
          </a:effectLst>
        </p:spPr>
        <p:txBody>
          <a:bodyPr>
            <a:normAutofit fontScale="92500"/>
          </a:bodyPr>
          <a:lstStyle/>
          <a:p>
            <a:pPr algn="ctr" fontAlgn="auto">
              <a:spcAft>
                <a:spcPts val="0"/>
              </a:spcAft>
              <a:defRPr/>
            </a:pPr>
            <a:r>
              <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Does informing the public help or hinder solutions?</a:t>
            </a:r>
            <a:endParaRPr lang="en-US" sz="36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ndParaRPr>
          </a:p>
        </p:txBody>
      </p:sp>
      <p:pic>
        <p:nvPicPr>
          <p:cNvPr id="11" name="Picture 10" descr="L01_003_MonkScribe.jpg"/>
          <p:cNvPicPr>
            <a:picLocks noChangeAspect="1"/>
          </p:cNvPicPr>
          <p:nvPr/>
        </p:nvPicPr>
        <p:blipFill>
          <a:blip r:embed="rId3" cstate="print"/>
          <a:srcRect/>
          <a:stretch>
            <a:fillRect/>
          </a:stretch>
        </p:blipFill>
        <p:spPr bwMode="auto">
          <a:xfrm>
            <a:off x="465494" y="1600200"/>
            <a:ext cx="3344506" cy="4114800"/>
          </a:xfrm>
          <a:prstGeom prst="rect">
            <a:avLst/>
          </a:prstGeom>
          <a:noFill/>
          <a:ln w="9525">
            <a:noFill/>
            <a:miter lim="800000"/>
            <a:headEnd/>
            <a:tailEnd/>
          </a:ln>
        </p:spPr>
      </p:pic>
      <p:pic>
        <p:nvPicPr>
          <p:cNvPr id="6" name="Picture 5" descr="L01_003_MonkScribe.jpg"/>
          <p:cNvPicPr>
            <a:picLocks noChangeAspect="1"/>
          </p:cNvPicPr>
          <p:nvPr/>
        </p:nvPicPr>
        <p:blipFill>
          <a:blip r:embed="rId4" cstate="print"/>
          <a:srcRect/>
          <a:stretch>
            <a:fillRect/>
          </a:stretch>
        </p:blipFill>
        <p:spPr bwMode="auto">
          <a:xfrm>
            <a:off x="4234297" y="1752600"/>
            <a:ext cx="4285674" cy="3657600"/>
          </a:xfrm>
          <a:prstGeom prst="rect">
            <a:avLst/>
          </a:prstGeom>
          <a:noFill/>
          <a:ln w="9525">
            <a:noFill/>
            <a:miter lim="800000"/>
            <a:headEnd/>
            <a:tailEnd/>
          </a:ln>
        </p:spPr>
      </p:pic>
      <p:pic>
        <p:nvPicPr>
          <p:cNvPr id="8" name="Picture 7" descr="China_Brief_Zoom.jpg"/>
          <p:cNvPicPr>
            <a:picLocks noChangeAspect="1"/>
          </p:cNvPicPr>
          <p:nvPr/>
        </p:nvPicPr>
        <p:blipFill>
          <a:blip r:embed="rId5" cstate="print"/>
          <a:srcRect/>
          <a:stretch>
            <a:fillRect/>
          </a:stretch>
        </p:blipFill>
        <p:spPr bwMode="auto">
          <a:xfrm>
            <a:off x="4038602" y="2743200"/>
            <a:ext cx="2981598" cy="301752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childTnLst>
                                </p:cTn>
                              </p:par>
                            </p:childTnLst>
                          </p:cTn>
                        </p:par>
                        <p:par>
                          <p:cTn id="16" fill="hold">
                            <p:stCondLst>
                              <p:cond delay="3000"/>
                            </p:stCondLst>
                            <p:childTnLst>
                              <p:par>
                                <p:cTn id="17" presetID="31" presetClass="entr" presetSubtype="0" fill="hold" nodeType="afterEffect">
                                  <p:stCondLst>
                                    <p:cond delay="0"/>
                                  </p:stCondLst>
                                  <p:iterate type="lt">
                                    <p:tmPct val="5000"/>
                                  </p:iterate>
                                  <p:childTnLst>
                                    <p:set>
                                      <p:cBhvr>
                                        <p:cTn id="18" dur="1" fill="hold">
                                          <p:stCondLst>
                                            <p:cond delay="0"/>
                                          </p:stCondLst>
                                        </p:cTn>
                                        <p:tgtEl>
                                          <p:spTgt spid="8"/>
                                        </p:tgtEl>
                                        <p:attrNameLst>
                                          <p:attrName>style.visibility</p:attrName>
                                        </p:attrNameLst>
                                      </p:cBhvr>
                                      <p:to>
                                        <p:strVal val="visible"/>
                                      </p:to>
                                    </p:set>
                                    <p:anim calcmode="lin" valueType="num">
                                      <p:cBhvr>
                                        <p:cTn id="19" dur="1000" fill="hold"/>
                                        <p:tgtEl>
                                          <p:spTgt spid="8"/>
                                        </p:tgtEl>
                                        <p:attrNameLst>
                                          <p:attrName>ppt_w</p:attrName>
                                        </p:attrNameLst>
                                      </p:cBhvr>
                                      <p:tavLst>
                                        <p:tav tm="0">
                                          <p:val>
                                            <p:fltVal val="0"/>
                                          </p:val>
                                        </p:tav>
                                        <p:tav tm="100000">
                                          <p:val>
                                            <p:strVal val="#ppt_w"/>
                                          </p:val>
                                        </p:tav>
                                      </p:tavLst>
                                    </p:anim>
                                    <p:anim calcmode="lin" valueType="num">
                                      <p:cBhvr>
                                        <p:cTn id="20" dur="1000" fill="hold"/>
                                        <p:tgtEl>
                                          <p:spTgt spid="8"/>
                                        </p:tgtEl>
                                        <p:attrNameLst>
                                          <p:attrName>ppt_h</p:attrName>
                                        </p:attrNameLst>
                                      </p:cBhvr>
                                      <p:tavLst>
                                        <p:tav tm="0">
                                          <p:val>
                                            <p:fltVal val="0"/>
                                          </p:val>
                                        </p:tav>
                                        <p:tav tm="100000">
                                          <p:val>
                                            <p:strVal val="#ppt_h"/>
                                          </p:val>
                                        </p:tav>
                                      </p:tavLst>
                                    </p:anim>
                                    <p:anim calcmode="lin" valueType="num">
                                      <p:cBhvr>
                                        <p:cTn id="21" dur="1000" fill="hold"/>
                                        <p:tgtEl>
                                          <p:spTgt spid="8"/>
                                        </p:tgtEl>
                                        <p:attrNameLst>
                                          <p:attrName>style.rotation</p:attrName>
                                        </p:attrNameLst>
                                      </p:cBhvr>
                                      <p:tavLst>
                                        <p:tav tm="0">
                                          <p:val>
                                            <p:fltVal val="90"/>
                                          </p:val>
                                        </p:tav>
                                        <p:tav tm="100000">
                                          <p:val>
                                            <p:fltVal val="0"/>
                                          </p:val>
                                        </p:tav>
                                      </p:tavLst>
                                    </p:anim>
                                    <p:animEffect transition="in" filter="fade">
                                      <p:cBhvr>
                                        <p:cTn id="22"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457200"/>
            <a:ext cx="9144000" cy="1477328"/>
          </a:xfrm>
          <a:prstGeom prst="rect">
            <a:avLst/>
          </a:prstGeom>
          <a:noFill/>
        </p:spPr>
        <p:txBody>
          <a:bodyPr wrap="square" rtlCol="0">
            <a:spAutoFit/>
          </a:bodyPr>
          <a:lstStyle/>
          <a:p>
            <a:pPr algn="ctr"/>
            <a:r>
              <a:rPr lang="en-US" sz="3200" dirty="0" smtClean="0">
                <a:solidFill>
                  <a:schemeClr val="bg1"/>
                </a:solidFill>
              </a:rPr>
              <a:t>“</a:t>
            </a:r>
            <a:r>
              <a:rPr lang="en-US" sz="3600" dirty="0" smtClean="0">
                <a:solidFill>
                  <a:schemeClr val="bg1"/>
                </a:solidFill>
              </a:rPr>
              <a:t>He that </a:t>
            </a:r>
            <a:r>
              <a:rPr lang="en-US" sz="3600" dirty="0" err="1" smtClean="0">
                <a:solidFill>
                  <a:schemeClr val="bg1"/>
                </a:solidFill>
              </a:rPr>
              <a:t>increaseth</a:t>
            </a:r>
            <a:r>
              <a:rPr lang="en-US" sz="3600" dirty="0" smtClean="0">
                <a:solidFill>
                  <a:schemeClr val="bg1"/>
                </a:solidFill>
              </a:rPr>
              <a:t> knowledge</a:t>
            </a:r>
          </a:p>
          <a:p>
            <a:pPr algn="ctr"/>
            <a:r>
              <a:rPr lang="en-US" sz="3600" dirty="0" smtClean="0">
                <a:solidFill>
                  <a:schemeClr val="bg1"/>
                </a:solidFill>
              </a:rPr>
              <a:t> </a:t>
            </a:r>
            <a:r>
              <a:rPr lang="en-US" sz="3600" dirty="0" err="1" smtClean="0">
                <a:solidFill>
                  <a:schemeClr val="bg1"/>
                </a:solidFill>
              </a:rPr>
              <a:t>increaseth</a:t>
            </a:r>
            <a:r>
              <a:rPr lang="en-US" sz="3600" dirty="0" smtClean="0">
                <a:solidFill>
                  <a:schemeClr val="bg1"/>
                </a:solidFill>
              </a:rPr>
              <a:t> sorrow.”</a:t>
            </a:r>
          </a:p>
          <a:p>
            <a:pPr algn="ctr"/>
            <a:r>
              <a:rPr lang="en-US" dirty="0" smtClean="0">
                <a:solidFill>
                  <a:schemeClr val="bg1"/>
                </a:solidFill>
              </a:rPr>
              <a:t>- Ecclesiastes i.18</a:t>
            </a:r>
            <a:endParaRPr lang="en-US" dirty="0">
              <a:solidFill>
                <a:schemeClr val="bg1"/>
              </a:solidFill>
            </a:endParaRPr>
          </a:p>
        </p:txBody>
      </p:sp>
      <p:sp>
        <p:nvSpPr>
          <p:cNvPr id="4" name="TextBox 3"/>
          <p:cNvSpPr txBox="1"/>
          <p:nvPr/>
        </p:nvSpPr>
        <p:spPr>
          <a:xfrm>
            <a:off x="0" y="2438400"/>
            <a:ext cx="9144000" cy="1200329"/>
          </a:xfrm>
          <a:prstGeom prst="rect">
            <a:avLst/>
          </a:prstGeom>
          <a:noFill/>
        </p:spPr>
        <p:txBody>
          <a:bodyPr wrap="square" rtlCol="0">
            <a:spAutoFit/>
          </a:bodyPr>
          <a:lstStyle/>
          <a:p>
            <a:pPr algn="ctr"/>
            <a:r>
              <a:rPr lang="en-US" sz="3600" dirty="0" smtClean="0">
                <a:solidFill>
                  <a:schemeClr val="bg1"/>
                </a:solidFill>
              </a:rPr>
              <a:t>“Knowledge is power.”</a:t>
            </a:r>
          </a:p>
          <a:p>
            <a:pPr algn="ctr"/>
            <a:r>
              <a:rPr lang="en-US" dirty="0" smtClean="0">
                <a:solidFill>
                  <a:schemeClr val="bg1"/>
                </a:solidFill>
              </a:rPr>
              <a:t>-Francis Bacon, 1561-1626</a:t>
            </a:r>
          </a:p>
          <a:p>
            <a:pPr algn="ctr"/>
            <a:r>
              <a:rPr lang="en-US" dirty="0" smtClean="0">
                <a:solidFill>
                  <a:schemeClr val="bg1"/>
                </a:solidFill>
              </a:rPr>
              <a:t>English polymath &amp; pioneer of the Scientific Method</a:t>
            </a:r>
            <a:endParaRPr lang="en-US" dirty="0">
              <a:solidFill>
                <a:schemeClr val="bg1"/>
              </a:solidFill>
            </a:endParaRPr>
          </a:p>
        </p:txBody>
      </p:sp>
      <p:sp>
        <p:nvSpPr>
          <p:cNvPr id="8" name="TextBox 7"/>
          <p:cNvSpPr txBox="1"/>
          <p:nvPr/>
        </p:nvSpPr>
        <p:spPr>
          <a:xfrm>
            <a:off x="0" y="4267200"/>
            <a:ext cx="9144000" cy="1200329"/>
          </a:xfrm>
          <a:prstGeom prst="rect">
            <a:avLst/>
          </a:prstGeom>
          <a:noFill/>
        </p:spPr>
        <p:txBody>
          <a:bodyPr wrap="square" rtlCol="0">
            <a:spAutoFit/>
          </a:bodyPr>
          <a:lstStyle/>
          <a:p>
            <a:pPr algn="ctr"/>
            <a:r>
              <a:rPr lang="en-US" sz="3600" dirty="0" smtClean="0">
                <a:solidFill>
                  <a:schemeClr val="bg1"/>
                </a:solidFill>
              </a:rPr>
              <a:t>“Knowledge is only potential power.”</a:t>
            </a:r>
          </a:p>
          <a:p>
            <a:pPr algn="ctr"/>
            <a:r>
              <a:rPr lang="en-US" dirty="0" smtClean="0">
                <a:solidFill>
                  <a:schemeClr val="bg1"/>
                </a:solidFill>
              </a:rPr>
              <a:t>-Napoleon Bonaparte, 1769 – 5 May 1821</a:t>
            </a:r>
          </a:p>
          <a:p>
            <a:pPr algn="ctr"/>
            <a:r>
              <a:rPr lang="en-US" dirty="0" smtClean="0">
                <a:solidFill>
                  <a:schemeClr val="bg1"/>
                </a:solidFill>
              </a:rPr>
              <a:t>French Emperor &amp; cynic</a:t>
            </a:r>
            <a:endParaRPr lang="en-US" dirty="0">
              <a:solidFill>
                <a:schemeClr val="bg1"/>
              </a:solidFill>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0"/>
            <a:ext cx="9144000" cy="17526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Cultural Differences:</a:t>
            </a:r>
          </a:p>
          <a:p>
            <a:pPr algn="ctr" fontAlgn="auto">
              <a:spcAft>
                <a:spcPts val="0"/>
              </a:spcAft>
              <a:defRPr/>
            </a:pPr>
            <a:r>
              <a:rPr lang="en-US" sz="39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Whose Business is a Bridge Failure?</a:t>
            </a:r>
          </a:p>
          <a:p>
            <a:pPr algn="ctr" fontAlgn="auto">
              <a:spcAft>
                <a:spcPts val="0"/>
              </a:spcAft>
              <a:defRPr/>
            </a:pPr>
            <a:endParaRPr lang="en-US" sz="48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ndParaRPr>
          </a:p>
        </p:txBody>
      </p:sp>
      <p:sp>
        <p:nvSpPr>
          <p:cNvPr id="7" name="Title 1"/>
          <p:cNvSpPr txBox="1">
            <a:spLocks/>
          </p:cNvSpPr>
          <p:nvPr/>
        </p:nvSpPr>
        <p:spPr>
          <a:xfrm>
            <a:off x="0" y="5943600"/>
            <a:ext cx="9144000" cy="1066800"/>
          </a:xfrm>
          <a:prstGeom prst="rect">
            <a:avLst/>
          </a:prstGeom>
          <a:effectLst>
            <a:glow rad="139700">
              <a:schemeClr val="accent1">
                <a:satMod val="175000"/>
                <a:alpha val="40000"/>
              </a:schemeClr>
            </a:glow>
          </a:effectLst>
        </p:spPr>
        <p:txBody>
          <a:bodyPr>
            <a:normAutofit fontScale="92500"/>
          </a:bodyPr>
          <a:lstStyle/>
          <a:p>
            <a:pPr algn="ctr" fontAlgn="auto">
              <a:spcAft>
                <a:spcPts val="0"/>
              </a:spcAft>
              <a:defRPr/>
            </a:pPr>
            <a:r>
              <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Does informing the public help or hinder solutions?</a:t>
            </a:r>
            <a:endParaRPr lang="en-US" sz="36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ndParaRPr>
          </a:p>
        </p:txBody>
      </p:sp>
      <p:pic>
        <p:nvPicPr>
          <p:cNvPr id="2050" name="Picture 2"/>
          <p:cNvPicPr>
            <a:picLocks noChangeAspect="1" noChangeArrowheads="1"/>
          </p:cNvPicPr>
          <p:nvPr/>
        </p:nvPicPr>
        <p:blipFill>
          <a:blip r:embed="rId3" cstate="print"/>
          <a:srcRect/>
          <a:stretch>
            <a:fillRect/>
          </a:stretch>
        </p:blipFill>
        <p:spPr bwMode="auto">
          <a:xfrm>
            <a:off x="1447800" y="1447800"/>
            <a:ext cx="5974080" cy="448056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print"/>
          <a:srcRect/>
          <a:stretch>
            <a:fillRect/>
          </a:stretch>
        </p:blipFill>
        <p:spPr bwMode="auto">
          <a:xfrm>
            <a:off x="0" y="975360"/>
            <a:ext cx="9113091" cy="5577840"/>
          </a:xfrm>
          <a:prstGeom prst="rect">
            <a:avLst/>
          </a:prstGeom>
          <a:noFill/>
          <a:ln w="9525">
            <a:noFill/>
            <a:miter lim="800000"/>
            <a:headEnd/>
            <a:tailEnd/>
          </a:ln>
        </p:spPr>
      </p:pic>
      <p:sp>
        <p:nvSpPr>
          <p:cNvPr id="3" name="Title 1"/>
          <p:cNvSpPr txBox="1">
            <a:spLocks/>
          </p:cNvSpPr>
          <p:nvPr/>
        </p:nvSpPr>
        <p:spPr>
          <a:xfrm>
            <a:off x="0" y="0"/>
            <a:ext cx="9144000" cy="17526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The Battle Isn’t Ancient History</a:t>
            </a:r>
          </a:p>
          <a:p>
            <a:pPr algn="ctr" fontAlgn="auto">
              <a:spcAft>
                <a:spcPts val="0"/>
              </a:spcAft>
              <a:defRPr/>
            </a:pPr>
            <a:endParaRPr lang="en-US" sz="48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0" y="533400"/>
            <a:ext cx="9144000" cy="1752600"/>
          </a:xfrm>
          <a:prstGeom prst="rect">
            <a:avLst/>
          </a:prstGeom>
          <a:effectLst>
            <a:glow rad="139700">
              <a:schemeClr val="accent1">
                <a:satMod val="175000"/>
                <a:alpha val="40000"/>
              </a:schemeClr>
            </a:glow>
          </a:effectLst>
        </p:spPr>
        <p:txBody>
          <a:bodyPr/>
          <a:lstStyle/>
          <a:p>
            <a:pPr algn="ctr" fontAlgn="auto">
              <a:spcAft>
                <a:spcPts val="0"/>
              </a:spcAft>
              <a:defRPr/>
            </a:pPr>
            <a:r>
              <a:rPr lang="en-US" sz="32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Who Are the Front-Line Casualties</a:t>
            </a:r>
          </a:p>
          <a:p>
            <a:pPr algn="ctr" fontAlgn="auto">
              <a:spcAft>
                <a:spcPts val="0"/>
              </a:spcAft>
              <a:defRPr/>
            </a:pPr>
            <a:r>
              <a:rPr lang="en-US" sz="32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of The Battle to Control Information?</a:t>
            </a:r>
          </a:p>
          <a:p>
            <a:pPr algn="ctr" fontAlgn="auto">
              <a:spcAft>
                <a:spcPts val="0"/>
              </a:spcAft>
              <a:defRPr/>
            </a:pPr>
            <a:endParaRPr lang="en-US" sz="32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pic>
        <p:nvPicPr>
          <p:cNvPr id="4" name="Picture 3" descr="ScreenSnapzmex.jpg"/>
          <p:cNvPicPr>
            <a:picLocks noChangeAspect="1"/>
          </p:cNvPicPr>
          <p:nvPr/>
        </p:nvPicPr>
        <p:blipFill>
          <a:blip r:embed="rId3" cstate="print"/>
          <a:stretch>
            <a:fillRect/>
          </a:stretch>
        </p:blipFill>
        <p:spPr>
          <a:xfrm>
            <a:off x="609600" y="1587556"/>
            <a:ext cx="8153400" cy="4737044"/>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0" y="533400"/>
            <a:ext cx="9144000" cy="1752600"/>
          </a:xfrm>
          <a:prstGeom prst="rect">
            <a:avLst/>
          </a:prstGeom>
          <a:effectLst>
            <a:glow rad="139700">
              <a:schemeClr val="accent1">
                <a:satMod val="175000"/>
                <a:alpha val="40000"/>
              </a:schemeClr>
            </a:glow>
          </a:effectLst>
        </p:spPr>
        <p:txBody>
          <a:bodyPr/>
          <a:lstStyle/>
          <a:p>
            <a:pPr algn="ctr" fontAlgn="auto">
              <a:spcAft>
                <a:spcPts val="0"/>
              </a:spcAft>
              <a:defRPr/>
            </a:pPr>
            <a:r>
              <a:rPr lang="en-US" sz="40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Drug Cartels Decide What </a:t>
            </a:r>
            <a:r>
              <a:rPr lang="en-US" sz="4000" b="1" spc="-150" dirty="0" err="1"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IsNews</a:t>
            </a:r>
            <a:endParaRPr lang="en-US" sz="40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a:p>
            <a:pPr algn="ctr" fontAlgn="auto">
              <a:spcAft>
                <a:spcPts val="0"/>
              </a:spcAft>
              <a:defRPr/>
            </a:pPr>
            <a:r>
              <a:rPr lang="en-US" sz="40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…and  What Is Not</a:t>
            </a:r>
            <a:endParaRPr lang="en-US" sz="40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sp>
        <p:nvSpPr>
          <p:cNvPr id="4" name="TextBox 3"/>
          <p:cNvSpPr txBox="1"/>
          <p:nvPr/>
        </p:nvSpPr>
        <p:spPr>
          <a:xfrm>
            <a:off x="2057400" y="2895600"/>
            <a:ext cx="5355953" cy="830997"/>
          </a:xfrm>
          <a:prstGeom prst="rect">
            <a:avLst/>
          </a:prstGeom>
          <a:noFill/>
        </p:spPr>
        <p:txBody>
          <a:bodyPr wrap="none" rtlCol="0">
            <a:spAutoFit/>
          </a:bodyPr>
          <a:lstStyle/>
          <a:p>
            <a:r>
              <a:rPr lang="en-US" sz="4800" b="1" dirty="0" smtClean="0">
                <a:solidFill>
                  <a:schemeClr val="bg1"/>
                </a:solidFill>
              </a:rPr>
              <a:t>Mexjrndeath.wmv</a:t>
            </a:r>
            <a:endParaRPr lang="en-US" sz="4800" b="1" dirty="0">
              <a:solidFill>
                <a:schemeClr val="bg1"/>
              </a:solidFill>
            </a:endParaRPr>
          </a:p>
        </p:txBody>
      </p:sp>
    </p:spTree>
  </p:cSld>
  <p:clrMapOvr>
    <a:masterClrMapping/>
  </p:clrMapOvr>
  <p:transition>
    <p:fade thruBlk="1"/>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0" y="228600"/>
            <a:ext cx="9144000" cy="10668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The Battle Rages Here, Too</a:t>
            </a:r>
            <a:endParaRPr lang="en-US" sz="48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pic>
        <p:nvPicPr>
          <p:cNvPr id="1027" name="Picture 3"/>
          <p:cNvPicPr>
            <a:picLocks noChangeAspect="1" noChangeArrowheads="1"/>
          </p:cNvPicPr>
          <p:nvPr/>
        </p:nvPicPr>
        <p:blipFill>
          <a:blip r:embed="rId3" cstate="print"/>
          <a:srcRect/>
          <a:stretch>
            <a:fillRect/>
          </a:stretch>
        </p:blipFill>
        <p:spPr bwMode="auto">
          <a:xfrm>
            <a:off x="2743200" y="1219200"/>
            <a:ext cx="3715693" cy="5486400"/>
          </a:xfrm>
          <a:prstGeom prst="rect">
            <a:avLst/>
          </a:prstGeom>
          <a:noFill/>
          <a:ln w="9525">
            <a:noFill/>
            <a:miter lim="800000"/>
            <a:headEnd/>
            <a:tailEnd/>
          </a:ln>
        </p:spPr>
      </p:pic>
      <p:pic>
        <p:nvPicPr>
          <p:cNvPr id="1029" name="Picture 5"/>
          <p:cNvPicPr>
            <a:picLocks noChangeAspect="1" noChangeArrowheads="1"/>
          </p:cNvPicPr>
          <p:nvPr/>
        </p:nvPicPr>
        <p:blipFill>
          <a:blip r:embed="rId4" cstate="print"/>
          <a:srcRect/>
          <a:stretch>
            <a:fillRect/>
          </a:stretch>
        </p:blipFill>
        <p:spPr bwMode="auto">
          <a:xfrm>
            <a:off x="4648200" y="1219200"/>
            <a:ext cx="3647872" cy="548640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fade">
                                      <p:cBhvr>
                                        <p:cTn id="7" dur="1000"/>
                                        <p:tgtEl>
                                          <p:spTgt spid="1027"/>
                                        </p:tgtEl>
                                      </p:cBhvr>
                                    </p:animEffect>
                                  </p:childTnLst>
                                </p:cTn>
                              </p:par>
                            </p:childTnLst>
                          </p:cTn>
                        </p:par>
                        <p:par>
                          <p:cTn id="8" fill="hold">
                            <p:stCondLst>
                              <p:cond delay="1000"/>
                            </p:stCondLst>
                            <p:childTnLst>
                              <p:par>
                                <p:cTn id="9" presetID="35" presetClass="path" presetSubtype="0" accel="50000" decel="50000" fill="hold" nodeType="afterEffect">
                                  <p:stCondLst>
                                    <p:cond delay="0"/>
                                  </p:stCondLst>
                                  <p:childTnLst>
                                    <p:animMotion origin="layout" path="M 0 0  L -0.25 0  E" pathEditMode="relative" ptsTypes="">
                                      <p:cBhvr>
                                        <p:cTn id="10" dur="1000" fill="hold"/>
                                        <p:tgtEl>
                                          <p:spTgt spid="1027"/>
                                        </p:tgtEl>
                                        <p:attrNameLst>
                                          <p:attrName>ppt_x</p:attrName>
                                          <p:attrName>ppt_y</p:attrName>
                                        </p:attrNameLst>
                                      </p:cBhvr>
                                    </p:animMotion>
                                  </p:childTnLst>
                                </p:cTn>
                              </p:par>
                            </p:childTnLst>
                          </p:cTn>
                        </p:par>
                        <p:par>
                          <p:cTn id="11" fill="hold">
                            <p:stCondLst>
                              <p:cond delay="2000"/>
                            </p:stCondLst>
                            <p:childTnLst>
                              <p:par>
                                <p:cTn id="12" presetID="10" presetClass="entr" presetSubtype="0" fill="hold" nodeType="afterEffect">
                                  <p:stCondLst>
                                    <p:cond delay="0"/>
                                  </p:stCondLst>
                                  <p:childTnLst>
                                    <p:set>
                                      <p:cBhvr>
                                        <p:cTn id="13" dur="1" fill="hold">
                                          <p:stCondLst>
                                            <p:cond delay="0"/>
                                          </p:stCondLst>
                                        </p:cTn>
                                        <p:tgtEl>
                                          <p:spTgt spid="1029"/>
                                        </p:tgtEl>
                                        <p:attrNameLst>
                                          <p:attrName>style.visibility</p:attrName>
                                        </p:attrNameLst>
                                      </p:cBhvr>
                                      <p:to>
                                        <p:strVal val="visible"/>
                                      </p:to>
                                    </p:set>
                                    <p:animEffect transition="in" filter="fade">
                                      <p:cBhvr>
                                        <p:cTn id="14" dur="1000"/>
                                        <p:tgtEl>
                                          <p:spTgt spid="10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609600"/>
            <a:ext cx="9144000" cy="12192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Dying for Journalism in the US</a:t>
            </a:r>
            <a:endParaRPr lang="en-US" sz="48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ndParaRPr>
          </a:p>
          <a:p>
            <a:pPr algn="ctr" fontAlgn="auto">
              <a:spcAft>
                <a:spcPts val="0"/>
              </a:spcAft>
              <a:defRPr/>
            </a:pPr>
            <a:endParaRPr lang="en-US" sz="48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ndParaRPr>
          </a:p>
        </p:txBody>
      </p:sp>
      <p:sp>
        <p:nvSpPr>
          <p:cNvPr id="7" name="Title 1"/>
          <p:cNvSpPr txBox="1">
            <a:spLocks/>
          </p:cNvSpPr>
          <p:nvPr/>
        </p:nvSpPr>
        <p:spPr>
          <a:xfrm>
            <a:off x="0" y="5638800"/>
            <a:ext cx="9144000" cy="1066800"/>
          </a:xfrm>
          <a:prstGeom prst="rect">
            <a:avLst/>
          </a:prstGeom>
          <a:effectLst>
            <a:glow rad="139700">
              <a:schemeClr val="accent1">
                <a:satMod val="175000"/>
                <a:alpha val="40000"/>
              </a:schemeClr>
            </a:glow>
          </a:effectLst>
        </p:spPr>
        <p:txBody>
          <a:bodyPr>
            <a:normAutofit fontScale="92500" lnSpcReduction="10000"/>
          </a:bodyPr>
          <a:lstStyle/>
          <a:p>
            <a:pPr algn="ctr" fontAlgn="auto">
              <a:spcAft>
                <a:spcPts val="0"/>
              </a:spcAft>
              <a:defRPr/>
            </a:pPr>
            <a:r>
              <a:rPr lang="en-US" sz="3600" i="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Oakland Post </a:t>
            </a:r>
            <a:r>
              <a:rPr lang="en-US" sz="36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Editor </a:t>
            </a:r>
          </a:p>
          <a:p>
            <a:pPr algn="ctr" fontAlgn="auto">
              <a:spcAft>
                <a:spcPts val="0"/>
              </a:spcAft>
              <a:defRPr/>
            </a:pPr>
            <a:r>
              <a:rPr lang="en-US" sz="36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Chauncey </a:t>
            </a:r>
            <a:r>
              <a:rPr lang="en-US" sz="36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Bailey Killed Aug. </a:t>
            </a:r>
            <a:r>
              <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2, 2007</a:t>
            </a:r>
            <a:endParaRPr lang="en-US" sz="36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pic>
        <p:nvPicPr>
          <p:cNvPr id="11" name="Picture 10" descr="L01_003_MonkScribe.jpg"/>
          <p:cNvPicPr>
            <a:picLocks noChangeAspect="1"/>
          </p:cNvPicPr>
          <p:nvPr/>
        </p:nvPicPr>
        <p:blipFill>
          <a:blip r:embed="rId3" cstate="print"/>
          <a:srcRect/>
          <a:stretch>
            <a:fillRect/>
          </a:stretch>
        </p:blipFill>
        <p:spPr bwMode="auto">
          <a:xfrm>
            <a:off x="2770190" y="1670393"/>
            <a:ext cx="3603625" cy="3816009"/>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457200"/>
            <a:ext cx="9144000" cy="1066800"/>
          </a:xfrm>
          <a:prstGeom prst="rect">
            <a:avLst/>
          </a:prstGeom>
          <a:effectLst>
            <a:glow rad="139700">
              <a:schemeClr val="accent1">
                <a:satMod val="175000"/>
                <a:alpha val="40000"/>
              </a:schemeClr>
            </a:glow>
          </a:effectLst>
        </p:spPr>
        <p:txBody>
          <a:bodyPr/>
          <a:lstStyle/>
          <a:p>
            <a:pPr algn="ctr" fontAlgn="auto">
              <a:spcAft>
                <a:spcPts val="0"/>
              </a:spcAft>
              <a:defRPr/>
            </a:pPr>
            <a:r>
              <a:rPr lang="en-US" sz="48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Journalists Under Attack-</a:t>
            </a:r>
          </a:p>
          <a:p>
            <a:pPr algn="ctr" fontAlgn="auto">
              <a:spcAft>
                <a:spcPts val="0"/>
              </a:spcAft>
              <a:defRPr/>
            </a:pPr>
            <a:r>
              <a:rPr lang="en-US" sz="48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A Happy Ending</a:t>
            </a:r>
          </a:p>
        </p:txBody>
      </p:sp>
      <p:sp>
        <p:nvSpPr>
          <p:cNvPr id="7" name="Title 1"/>
          <p:cNvSpPr txBox="1">
            <a:spLocks/>
          </p:cNvSpPr>
          <p:nvPr/>
        </p:nvSpPr>
        <p:spPr>
          <a:xfrm>
            <a:off x="0" y="5715000"/>
            <a:ext cx="9144000" cy="1066800"/>
          </a:xfrm>
          <a:prstGeom prst="rect">
            <a:avLst/>
          </a:prstGeom>
          <a:effectLst>
            <a:glow rad="139700">
              <a:schemeClr val="accent1">
                <a:satMod val="175000"/>
                <a:alpha val="40000"/>
              </a:schemeClr>
            </a:glow>
          </a:effectLst>
        </p:spPr>
        <p:txBody>
          <a:bodyPr/>
          <a:lstStyle/>
          <a:p>
            <a:pPr algn="ctr" fontAlgn="auto">
              <a:spcAft>
                <a:spcPts val="0"/>
              </a:spcAft>
              <a:defRPr/>
            </a:pPr>
            <a:r>
              <a:rPr lang="en-US" sz="28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Newsday’s Matthew </a:t>
            </a:r>
            <a:r>
              <a:rPr lang="en-US" sz="2800" spc="-150" dirty="0" err="1">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McAllester</a:t>
            </a:r>
            <a:r>
              <a:rPr lang="en-US" sz="28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 and </a:t>
            </a:r>
            <a:r>
              <a:rPr lang="en-US" sz="2800" spc="-150" dirty="0" err="1">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Moises</a:t>
            </a:r>
            <a:r>
              <a:rPr lang="en-US" sz="28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 </a:t>
            </a:r>
            <a:r>
              <a:rPr lang="en-US" sz="2800" spc="-150" dirty="0" err="1">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Saman</a:t>
            </a:r>
            <a:r>
              <a:rPr lang="en-US" sz="28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 </a:t>
            </a:r>
          </a:p>
          <a:p>
            <a:pPr algn="ctr" fontAlgn="auto">
              <a:spcAft>
                <a:spcPts val="0"/>
              </a:spcAft>
              <a:defRPr/>
            </a:pPr>
            <a:r>
              <a:rPr lang="en-US" sz="28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Freed After 15 Days of Captivity in Iraq</a:t>
            </a:r>
          </a:p>
          <a:p>
            <a:pPr algn="ctr" fontAlgn="auto">
              <a:spcAft>
                <a:spcPts val="0"/>
              </a:spcAft>
              <a:defRPr/>
            </a:pPr>
            <a:endParaRPr lang="en-US" sz="24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sp>
        <p:nvSpPr>
          <p:cNvPr id="10" name="Title 1"/>
          <p:cNvSpPr txBox="1">
            <a:spLocks/>
          </p:cNvSpPr>
          <p:nvPr/>
        </p:nvSpPr>
        <p:spPr>
          <a:xfrm>
            <a:off x="0" y="1143000"/>
            <a:ext cx="9144000" cy="10668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endParaRPr lang="en-US" sz="48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pic>
        <p:nvPicPr>
          <p:cNvPr id="8" name="Picture 7" descr="L01_009_LutherBible.jpg"/>
          <p:cNvPicPr>
            <a:picLocks noChangeAspect="1"/>
          </p:cNvPicPr>
          <p:nvPr/>
        </p:nvPicPr>
        <p:blipFill>
          <a:blip r:embed="rId3" cstate="print"/>
          <a:srcRect/>
          <a:stretch>
            <a:fillRect/>
          </a:stretch>
        </p:blipFill>
        <p:spPr bwMode="auto">
          <a:xfrm>
            <a:off x="3429002" y="2133600"/>
            <a:ext cx="4787409" cy="3431702"/>
          </a:xfrm>
          <a:prstGeom prst="rect">
            <a:avLst/>
          </a:prstGeom>
          <a:noFill/>
          <a:ln w="9525">
            <a:noFill/>
            <a:miter lim="800000"/>
            <a:headEnd/>
            <a:tailEnd/>
          </a:ln>
        </p:spPr>
      </p:pic>
      <p:pic>
        <p:nvPicPr>
          <p:cNvPr id="9" name="Picture 8" descr="L01_009_LutherBible.jpg"/>
          <p:cNvPicPr>
            <a:picLocks noChangeAspect="1"/>
          </p:cNvPicPr>
          <p:nvPr/>
        </p:nvPicPr>
        <p:blipFill>
          <a:blip r:embed="rId4" cstate="print"/>
          <a:srcRect/>
          <a:stretch>
            <a:fillRect/>
          </a:stretch>
        </p:blipFill>
        <p:spPr bwMode="auto">
          <a:xfrm>
            <a:off x="827315" y="2136648"/>
            <a:ext cx="3058887" cy="3425952"/>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152400" y="685800"/>
            <a:ext cx="8915400" cy="576072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1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2895600"/>
            <a:ext cx="9144000" cy="10668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r>
              <a:rPr lang="en-US" sz="5400" b="1" spc="-150" dirty="0" err="1"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Mcallester</a:t>
            </a:r>
            <a:endParaRPr lang="en-US" sz="54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spTree>
  </p:cSld>
  <p:clrMapOvr>
    <a:masterClrMapping/>
  </p:clrMapOvr>
  <p:transition>
    <p:fade thruBlk="1"/>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0"/>
            <a:ext cx="9144000" cy="10668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r>
              <a:rPr lang="en-US" sz="5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The Power of Information</a:t>
            </a:r>
            <a:endParaRPr lang="en-US" sz="54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pic>
        <p:nvPicPr>
          <p:cNvPr id="3074" name="Picture 2"/>
          <p:cNvPicPr>
            <a:picLocks noChangeAspect="1" noChangeArrowheads="1"/>
          </p:cNvPicPr>
          <p:nvPr/>
        </p:nvPicPr>
        <p:blipFill>
          <a:blip r:embed="rId3" cstate="print"/>
          <a:srcRect/>
          <a:stretch>
            <a:fillRect/>
          </a:stretch>
        </p:blipFill>
        <p:spPr bwMode="auto">
          <a:xfrm>
            <a:off x="1447800" y="990600"/>
            <a:ext cx="6362165" cy="5212080"/>
          </a:xfrm>
          <a:prstGeom prst="rect">
            <a:avLst/>
          </a:prstGeom>
          <a:noFill/>
          <a:ln w="9525">
            <a:noFill/>
            <a:miter lim="800000"/>
            <a:headEnd/>
            <a:tailEnd/>
          </a:ln>
        </p:spPr>
      </p:pic>
      <p:sp>
        <p:nvSpPr>
          <p:cNvPr id="4" name="TextBox 3"/>
          <p:cNvSpPr txBox="1"/>
          <p:nvPr/>
        </p:nvSpPr>
        <p:spPr>
          <a:xfrm>
            <a:off x="1524000" y="6324600"/>
            <a:ext cx="6934200" cy="369332"/>
          </a:xfrm>
          <a:prstGeom prst="rect">
            <a:avLst/>
          </a:prstGeom>
          <a:noFill/>
        </p:spPr>
        <p:txBody>
          <a:bodyPr wrap="square" rtlCol="0">
            <a:spAutoFit/>
          </a:bodyPr>
          <a:lstStyle/>
          <a:p>
            <a:r>
              <a:rPr lang="en-US" dirty="0" smtClean="0">
                <a:solidFill>
                  <a:schemeClr val="bg1"/>
                </a:solidFill>
              </a:rPr>
              <a:t>Seven minutes with Kim Dozier: http://youtu.be/sTBbQGmoZ7I</a:t>
            </a:r>
            <a:endParaRPr lang="en-US" dirty="0">
              <a:solidFill>
                <a:schemeClr val="bg1"/>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1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1143000"/>
            <a:ext cx="9144000" cy="1524000"/>
          </a:xfrm>
          <a:prstGeom prst="rect">
            <a:avLst/>
          </a:prstGeom>
          <a:effectLst>
            <a:glow rad="139700">
              <a:schemeClr val="accent1">
                <a:satMod val="175000"/>
                <a:alpha val="40000"/>
              </a:schemeClr>
            </a:glow>
          </a:effectLst>
        </p:spPr>
        <p:txBody>
          <a:bodyPr>
            <a:normAutofit fontScale="92500" lnSpcReduction="20000"/>
          </a:bodyPr>
          <a:lstStyle/>
          <a:p>
            <a:pPr marL="742950" indent="-742950" algn="ctr" fontAlgn="auto">
              <a:spcAft>
                <a:spcPts val="0"/>
              </a:spcAft>
              <a:defRPr/>
            </a:pPr>
            <a:endParaRPr lang="en-US" sz="3600" b="1" spc="-150" dirty="0" smtClean="0">
              <a:solidFill>
                <a:schemeClr val="bg1">
                  <a:alpha val="45000"/>
                </a:schemeClr>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a:ea typeface="+mj-ea"/>
              <a:cs typeface="+mj-cs"/>
            </a:endParaRPr>
          </a:p>
          <a:p>
            <a:pPr marL="742950" indent="-742950" algn="ctr" fontAlgn="auto">
              <a:spcAft>
                <a:spcPts val="0"/>
              </a:spcAft>
              <a:defRPr/>
            </a:pPr>
            <a:r>
              <a:rPr lang="en-US" sz="4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a:ea typeface="+mj-ea"/>
                <a:cs typeface="+mj-cs"/>
              </a:rPr>
              <a:t>There is a universal need</a:t>
            </a:r>
          </a:p>
          <a:p>
            <a:pPr marL="742950" indent="-742950" algn="ctr" fontAlgn="auto">
              <a:spcAft>
                <a:spcPts val="0"/>
              </a:spcAft>
              <a:defRPr/>
            </a:pPr>
            <a:r>
              <a:rPr lang="en-US" sz="4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a:ea typeface="+mj-ea"/>
                <a:cs typeface="+mj-cs"/>
              </a:rPr>
              <a:t> to receive and share </a:t>
            </a:r>
            <a:endParaRPr lang="en-US" sz="44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a:ea typeface="+mj-ea"/>
              <a:cs typeface="+mj-cs"/>
            </a:endParaRPr>
          </a:p>
          <a:p>
            <a:pPr marL="742950" indent="-742950" algn="ctr" fontAlgn="auto">
              <a:spcAft>
                <a:spcPts val="0"/>
              </a:spcAft>
              <a:buAutoNum type="arabicPeriod"/>
              <a:defRPr/>
            </a:pPr>
            <a:endParaRPr lang="en-US" sz="5400" b="1" spc="-150" dirty="0" smtClean="0">
              <a:solidFill>
                <a:schemeClr val="bg1">
                  <a:alpha val="45000"/>
                </a:schemeClr>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a:ea typeface="+mj-ea"/>
              <a:cs typeface="+mj-cs"/>
            </a:endParaRPr>
          </a:p>
        </p:txBody>
      </p:sp>
      <p:sp>
        <p:nvSpPr>
          <p:cNvPr id="7" name="Title 1"/>
          <p:cNvSpPr txBox="1">
            <a:spLocks/>
          </p:cNvSpPr>
          <p:nvPr/>
        </p:nvSpPr>
        <p:spPr>
          <a:xfrm>
            <a:off x="0" y="2971800"/>
            <a:ext cx="9144000" cy="10668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endParaRPr lang="en-US" sz="54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sp>
        <p:nvSpPr>
          <p:cNvPr id="6" name="Title 1"/>
          <p:cNvSpPr txBox="1">
            <a:spLocks/>
          </p:cNvSpPr>
          <p:nvPr/>
        </p:nvSpPr>
        <p:spPr>
          <a:xfrm>
            <a:off x="0" y="381000"/>
            <a:ext cx="9144000" cy="13716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r>
              <a:rPr lang="en-US" sz="36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The Power of Information: Three Themes</a:t>
            </a:r>
            <a:endParaRPr lang="en-US" sz="36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sp>
        <p:nvSpPr>
          <p:cNvPr id="8" name="Rectangle 7"/>
          <p:cNvSpPr/>
          <p:nvPr/>
        </p:nvSpPr>
        <p:spPr>
          <a:xfrm>
            <a:off x="0" y="2815441"/>
            <a:ext cx="9144000" cy="1985159"/>
          </a:xfrm>
          <a:prstGeom prst="rect">
            <a:avLst/>
          </a:prstGeom>
        </p:spPr>
        <p:txBody>
          <a:bodyPr wrap="square">
            <a:spAutoFit/>
          </a:bodyPr>
          <a:lstStyle/>
          <a:p>
            <a:pPr marL="742950" indent="-742950" algn="ctr" fontAlgn="auto">
              <a:spcAft>
                <a:spcPts val="0"/>
              </a:spcAft>
              <a:defRPr/>
            </a:pPr>
            <a:r>
              <a:rPr lang="en-US" sz="41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a:rPr>
              <a:t>Why  do people kill</a:t>
            </a:r>
          </a:p>
          <a:p>
            <a:pPr marL="742950" indent="-742950" algn="ctr" fontAlgn="auto">
              <a:spcAft>
                <a:spcPts val="0"/>
              </a:spcAft>
              <a:defRPr/>
            </a:pPr>
            <a:r>
              <a:rPr lang="en-US" sz="41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a:rPr>
              <a:t> – or risk death – </a:t>
            </a:r>
          </a:p>
          <a:p>
            <a:pPr marL="742950" indent="-742950" algn="ctr" fontAlgn="auto">
              <a:spcAft>
                <a:spcPts val="0"/>
              </a:spcAft>
              <a:defRPr/>
            </a:pPr>
            <a:r>
              <a:rPr lang="en-US" sz="41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a:rPr>
              <a:t>over information? </a:t>
            </a:r>
            <a:endParaRPr lang="en-US" sz="41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a:endParaRPr>
          </a:p>
        </p:txBody>
      </p:sp>
      <p:sp>
        <p:nvSpPr>
          <p:cNvPr id="9" name="Rectangle 8"/>
          <p:cNvSpPr/>
          <p:nvPr/>
        </p:nvSpPr>
        <p:spPr>
          <a:xfrm>
            <a:off x="0" y="4953000"/>
            <a:ext cx="9144000" cy="1354217"/>
          </a:xfrm>
          <a:prstGeom prst="rect">
            <a:avLst/>
          </a:prstGeom>
        </p:spPr>
        <p:txBody>
          <a:bodyPr wrap="square">
            <a:spAutoFit/>
          </a:bodyPr>
          <a:lstStyle/>
          <a:p>
            <a:pPr algn="ctr" fontAlgn="auto">
              <a:spcAft>
                <a:spcPts val="0"/>
              </a:spcAft>
              <a:defRPr/>
            </a:pPr>
            <a:r>
              <a:rPr lang="en-US" sz="41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a:rPr>
              <a:t>The battle to control information</a:t>
            </a:r>
          </a:p>
          <a:p>
            <a:pPr algn="ctr" fontAlgn="auto">
              <a:spcAft>
                <a:spcPts val="0"/>
              </a:spcAft>
              <a:defRPr/>
            </a:pPr>
            <a:r>
              <a:rPr lang="en-US" sz="41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a:rPr>
              <a:t> is also universal</a:t>
            </a:r>
            <a:r>
              <a:rPr lang="en-US" sz="41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 </a:t>
            </a:r>
            <a:endParaRPr lang="en-US" sz="41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xEl>
                                              <p:pRg st="1" end="1"/>
                                            </p:txEl>
                                          </p:spTgt>
                                        </p:tgtEl>
                                        <p:attrNameLst>
                                          <p:attrName>style.visibility</p:attrName>
                                        </p:attrNameLst>
                                      </p:cBhvr>
                                      <p:to>
                                        <p:strVal val="visible"/>
                                      </p:to>
                                    </p:set>
                                    <p:animEffect transition="in" filter="fade">
                                      <p:cBhvr>
                                        <p:cTn id="10" dur="1000"/>
                                        <p:tgtEl>
                                          <p:spTgt spid="8">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xEl>
                                              <p:pRg st="2" end="2"/>
                                            </p:txEl>
                                          </p:spTgt>
                                        </p:tgtEl>
                                        <p:attrNameLst>
                                          <p:attrName>style.visibility</p:attrName>
                                        </p:attrNameLst>
                                      </p:cBhvr>
                                      <p:to>
                                        <p:strVal val="visible"/>
                                      </p:to>
                                    </p:set>
                                    <p:animEffect transition="in" filter="fade">
                                      <p:cBhvr>
                                        <p:cTn id="13" dur="1000"/>
                                        <p:tgtEl>
                                          <p:spTgt spid="8">
                                            <p:txEl>
                                              <p:pRg st="2" end="2"/>
                                            </p:txEl>
                                          </p:spTgt>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1000"/>
                                        <p:tgtEl>
                                          <p:spTgt spid="5">
                                            <p:txEl>
                                              <p:pRg st="1" end="1"/>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5">
                                            <p:txEl>
                                              <p:pRg st="2" end="2"/>
                                            </p:txEl>
                                          </p:spTgt>
                                        </p:tgtEl>
                                        <p:attrNameLst>
                                          <p:attrName>style.visibility</p:attrName>
                                        </p:attrNameLst>
                                      </p:cBhvr>
                                      <p:to>
                                        <p:strVal val="visible"/>
                                      </p:to>
                                    </p:set>
                                    <p:animEffect transition="in" filter="fade">
                                      <p:cBhvr>
                                        <p:cTn id="20" dur="1000"/>
                                        <p:tgtEl>
                                          <p:spTgt spid="5">
                                            <p:txEl>
                                              <p:pRg st="2" end="2"/>
                                            </p:txEl>
                                          </p:spTgt>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9">
                                            <p:txEl>
                                              <p:pRg st="0" end="0"/>
                                            </p:txEl>
                                          </p:spTgt>
                                        </p:tgtEl>
                                        <p:attrNameLst>
                                          <p:attrName>style.visibility</p:attrName>
                                        </p:attrNameLst>
                                      </p:cBhvr>
                                      <p:to>
                                        <p:strVal val="visible"/>
                                      </p:to>
                                    </p:set>
                                    <p:animEffect transition="in" filter="fade">
                                      <p:cBhvr>
                                        <p:cTn id="24" dur="1000"/>
                                        <p:tgtEl>
                                          <p:spTgt spid="9">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9">
                                            <p:txEl>
                                              <p:pRg st="1" end="1"/>
                                            </p:txEl>
                                          </p:spTgt>
                                        </p:tgtEl>
                                        <p:attrNameLst>
                                          <p:attrName>style.visibility</p:attrName>
                                        </p:attrNameLst>
                                      </p:cBhvr>
                                      <p:to>
                                        <p:strVal val="visible"/>
                                      </p:to>
                                    </p:set>
                                    <p:animEffect transition="in" filter="fade">
                                      <p:cBhvr>
                                        <p:cTn id="27" dur="10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p:bldP spid="8" grpId="0" build="allAtOnce"/>
      <p:bldP spid="9" grpId="0" build="allAtOnce"/>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228600"/>
            <a:ext cx="9144000" cy="10668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r>
              <a:rPr lang="en-US" sz="5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The Power of Information</a:t>
            </a:r>
            <a:endParaRPr lang="en-US" sz="54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sp>
        <p:nvSpPr>
          <p:cNvPr id="8" name="TextBox 7"/>
          <p:cNvSpPr txBox="1"/>
          <p:nvPr/>
        </p:nvSpPr>
        <p:spPr>
          <a:xfrm>
            <a:off x="1752600" y="2743200"/>
            <a:ext cx="4592476" cy="1200329"/>
          </a:xfrm>
          <a:prstGeom prst="rect">
            <a:avLst/>
          </a:prstGeom>
          <a:noFill/>
        </p:spPr>
        <p:txBody>
          <a:bodyPr wrap="none" rtlCol="0">
            <a:spAutoFit/>
          </a:bodyPr>
          <a:lstStyle/>
          <a:p>
            <a:r>
              <a:rPr lang="en-US" sz="7200" dirty="0" smtClean="0">
                <a:solidFill>
                  <a:schemeClr val="bg1"/>
                </a:solidFill>
                <a:latin typeface="Franklin Gothic Book" pitchFamily="34" charset="0"/>
              </a:rPr>
              <a:t>Dozier.wmv</a:t>
            </a:r>
          </a:p>
        </p:txBody>
      </p:sp>
    </p:spTree>
  </p:cSld>
  <p:clrMapOvr>
    <a:masterClrMapping/>
  </p:clrMapOvr>
  <p:transition>
    <p:fade thruBlk="1"/>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0" y="0"/>
            <a:ext cx="9144000" cy="15240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r>
              <a:rPr lang="en-US" sz="48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Your </a:t>
            </a:r>
            <a:r>
              <a:rPr lang="en-US" sz="48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Assignments…</a:t>
            </a:r>
            <a:endParaRPr lang="en-US" sz="48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sp>
        <p:nvSpPr>
          <p:cNvPr id="5" name="Title 1"/>
          <p:cNvSpPr txBox="1">
            <a:spLocks/>
          </p:cNvSpPr>
          <p:nvPr/>
        </p:nvSpPr>
        <p:spPr>
          <a:xfrm>
            <a:off x="228600" y="1066800"/>
            <a:ext cx="8686800" cy="5562600"/>
          </a:xfrm>
          <a:prstGeom prst="rect">
            <a:avLst/>
          </a:prstGeom>
          <a:effectLst>
            <a:glow rad="139700">
              <a:schemeClr val="accent1">
                <a:satMod val="175000"/>
                <a:alpha val="40000"/>
              </a:schemeClr>
            </a:glow>
          </a:effectLst>
        </p:spPr>
        <p:txBody>
          <a:bodyPr/>
          <a:lstStyle/>
          <a:p>
            <a:pPr marL="457200" indent="-457200" fontAlgn="auto">
              <a:spcAft>
                <a:spcPts val="0"/>
              </a:spcAft>
              <a:defRPr/>
            </a:pPr>
            <a:r>
              <a:rPr lang="en-US" sz="3200" b="1" dirty="0" smtClean="0">
                <a:solidFill>
                  <a:schemeClr val="bg1"/>
                </a:solidFill>
                <a:effectLst>
                  <a:outerShdw blurRad="50800" dist="38100" dir="2700000" algn="tl" rotWithShape="0">
                    <a:prstClr val="black">
                      <a:alpha val="40000"/>
                    </a:prstClr>
                  </a:outerShdw>
                </a:effectLst>
                <a:latin typeface="Franklin Gothic No.2" pitchFamily="34" charset="0"/>
                <a:ea typeface="+mj-ea"/>
                <a:cs typeface="+mj-cs"/>
              </a:rPr>
              <a:t>1. </a:t>
            </a:r>
            <a:r>
              <a:rPr lang="en-US" sz="2400" dirty="0" smtClean="0">
                <a:solidFill>
                  <a:schemeClr val="bg1"/>
                </a:solidFill>
                <a:effectLst>
                  <a:outerShdw blurRad="50800" dist="38100" dir="2700000" algn="tl" rotWithShape="0">
                    <a:prstClr val="black">
                      <a:alpha val="40000"/>
                    </a:prstClr>
                  </a:outerShdw>
                </a:effectLst>
                <a:latin typeface="Franklin Gothic No.2" pitchFamily="34" charset="0"/>
                <a:ea typeface="+mj-ea"/>
                <a:cs typeface="+mj-cs"/>
              </a:rPr>
              <a:t>Read the Google vs. China articles in the Virtual Course Reader on Blackboard. In a short essay, you will play the role of CEO of Google, deciding whether to follow China’s censorship policies, or withdraw from one of the largest markets in the world.</a:t>
            </a:r>
          </a:p>
          <a:p>
            <a:pPr marL="457200" indent="-457200" fontAlgn="auto">
              <a:spcAft>
                <a:spcPts val="0"/>
              </a:spcAft>
              <a:defRPr/>
            </a:pPr>
            <a:r>
              <a:rPr lang="en-US" sz="2400" dirty="0" smtClean="0">
                <a:solidFill>
                  <a:schemeClr val="bg1"/>
                </a:solidFill>
                <a:effectLst>
                  <a:outerShdw blurRad="50800" dist="38100" dir="2700000" algn="tl" rotWithShape="0">
                    <a:prstClr val="black">
                      <a:alpha val="40000"/>
                    </a:prstClr>
                  </a:outerShdw>
                </a:effectLst>
                <a:latin typeface="Franklin Gothic No.2" pitchFamily="34" charset="0"/>
                <a:ea typeface="+mj-ea"/>
                <a:cs typeface="+mj-cs"/>
              </a:rPr>
              <a:t>     Due at your next recitation.</a:t>
            </a:r>
          </a:p>
          <a:p>
            <a:pPr marL="457200" indent="-457200" fontAlgn="auto">
              <a:spcAft>
                <a:spcPts val="0"/>
              </a:spcAft>
              <a:defRPr/>
            </a:pPr>
            <a:endParaRPr lang="en-US" sz="2400" dirty="0" smtClean="0">
              <a:solidFill>
                <a:schemeClr val="bg1"/>
              </a:solidFill>
              <a:effectLst>
                <a:outerShdw blurRad="50800" dist="38100" dir="2700000" algn="tl" rotWithShape="0">
                  <a:prstClr val="black">
                    <a:alpha val="40000"/>
                  </a:prstClr>
                </a:outerShdw>
              </a:effectLst>
              <a:latin typeface="Franklin Gothic No.2" pitchFamily="34" charset="0"/>
              <a:ea typeface="+mj-ea"/>
              <a:cs typeface="+mj-cs"/>
            </a:endParaRPr>
          </a:p>
          <a:p>
            <a:pPr marL="457200" indent="-457200" fontAlgn="auto">
              <a:spcAft>
                <a:spcPts val="0"/>
              </a:spcAft>
              <a:defRPr/>
            </a:pPr>
            <a:r>
              <a:rPr lang="en-US" sz="2400" dirty="0" smtClean="0">
                <a:solidFill>
                  <a:schemeClr val="bg1"/>
                </a:solidFill>
                <a:effectLst>
                  <a:outerShdw blurRad="50800" dist="38100" dir="2700000" algn="tl" rotWithShape="0">
                    <a:prstClr val="black">
                      <a:alpha val="40000"/>
                    </a:prstClr>
                  </a:outerShdw>
                </a:effectLst>
                <a:latin typeface="Franklin Gothic No.2" pitchFamily="34" charset="0"/>
                <a:ea typeface="+mj-ea"/>
                <a:cs typeface="+mj-cs"/>
              </a:rPr>
              <a:t> </a:t>
            </a:r>
            <a:r>
              <a:rPr lang="en-US" sz="2400" b="1" dirty="0" smtClean="0">
                <a:solidFill>
                  <a:schemeClr val="bg1"/>
                </a:solidFill>
                <a:effectLst>
                  <a:outerShdw blurRad="50800" dist="38100" dir="2700000" algn="tl" rotWithShape="0">
                    <a:prstClr val="black">
                      <a:alpha val="40000"/>
                    </a:prstClr>
                  </a:outerShdw>
                </a:effectLst>
                <a:latin typeface="Franklin Gothic No.2" pitchFamily="34" charset="0"/>
              </a:rPr>
              <a:t>2. </a:t>
            </a:r>
            <a:r>
              <a:rPr lang="en-US" sz="2400" dirty="0" smtClean="0">
                <a:solidFill>
                  <a:schemeClr val="bg1"/>
                </a:solidFill>
                <a:effectLst>
                  <a:outerShdw blurRad="50800" dist="38100" dir="2700000" algn="tl" rotWithShape="0">
                    <a:prstClr val="black">
                      <a:alpha val="40000"/>
                    </a:prstClr>
                  </a:outerShdw>
                </a:effectLst>
                <a:latin typeface="Franklin Gothic No.2" pitchFamily="34" charset="0"/>
                <a:ea typeface="+mj-ea"/>
                <a:cs typeface="+mj-cs"/>
              </a:rPr>
              <a:t>Videos: Using links posted on Blackboard, watch three short videos of journalists talking about the relationship between secrecy and power and why they challenge power with information. Be ready to discuss in recitation.</a:t>
            </a:r>
          </a:p>
          <a:p>
            <a:pPr marL="457200" indent="-457200" fontAlgn="auto">
              <a:spcAft>
                <a:spcPts val="0"/>
              </a:spcAft>
              <a:defRPr/>
            </a:pPr>
            <a:r>
              <a:rPr lang="en-US" sz="2400" dirty="0" smtClean="0">
                <a:solidFill>
                  <a:schemeClr val="bg1"/>
                </a:solidFill>
                <a:effectLst>
                  <a:outerShdw blurRad="50800" dist="38100" dir="2700000" algn="tl" rotWithShape="0">
                    <a:prstClr val="black">
                      <a:alpha val="40000"/>
                    </a:prstClr>
                  </a:outerShdw>
                </a:effectLst>
                <a:latin typeface="Franklin Gothic No.2" pitchFamily="34" charset="0"/>
                <a:ea typeface="+mj-ea"/>
                <a:cs typeface="+mj-cs"/>
              </a:rPr>
              <a:t>3</a:t>
            </a:r>
            <a:r>
              <a:rPr lang="en-US" sz="2400" smtClean="0">
                <a:solidFill>
                  <a:schemeClr val="bg1"/>
                </a:solidFill>
                <a:effectLst>
                  <a:outerShdw blurRad="50800" dist="38100" dir="2700000" algn="tl" rotWithShape="0">
                    <a:prstClr val="black">
                      <a:alpha val="40000"/>
                    </a:prstClr>
                  </a:outerShdw>
                </a:effectLst>
                <a:latin typeface="Franklin Gothic No.2" pitchFamily="34" charset="0"/>
                <a:ea typeface="+mj-ea"/>
                <a:cs typeface="+mj-cs"/>
              </a:rPr>
              <a:t>. </a:t>
            </a:r>
            <a:r>
              <a:rPr lang="en-US" sz="2400" dirty="0" smtClean="0">
                <a:solidFill>
                  <a:schemeClr val="bg1"/>
                </a:solidFill>
                <a:effectLst>
                  <a:outerShdw blurRad="50800" dist="38100" dir="2700000" algn="tl" rotWithShape="0">
                    <a:prstClr val="black">
                      <a:alpha val="40000"/>
                    </a:prstClr>
                  </a:outerShdw>
                </a:effectLst>
                <a:latin typeface="Franklin Gothic No.2" pitchFamily="34" charset="0"/>
                <a:ea typeface="+mj-ea"/>
                <a:cs typeface="+mj-cs"/>
              </a:rPr>
              <a:t>Watch “60 Minutes” segment on Sunday, September 11. (It’s about first responders studied by Stony Brook scientists)  See Blackboard for the assignment prompt.</a:t>
            </a:r>
          </a:p>
          <a:p>
            <a:pPr marL="457200" indent="-457200" fontAlgn="auto">
              <a:spcAft>
                <a:spcPts val="0"/>
              </a:spcAft>
              <a:defRPr/>
            </a:pPr>
            <a:r>
              <a:rPr lang="en-US" sz="2800" dirty="0" smtClean="0">
                <a:solidFill>
                  <a:schemeClr val="bg1"/>
                </a:solidFill>
                <a:effectLst>
                  <a:outerShdw blurRad="50800" dist="38100" dir="2700000" algn="tl" rotWithShape="0">
                    <a:prstClr val="black">
                      <a:alpha val="40000"/>
                    </a:prstClr>
                  </a:outerShdw>
                </a:effectLst>
                <a:latin typeface="Franklin Gothic No.2" pitchFamily="34" charset="0"/>
                <a:ea typeface="+mj-ea"/>
                <a:cs typeface="+mj-cs"/>
              </a:rPr>
              <a:t>       </a:t>
            </a:r>
            <a:endParaRPr lang="en-US" sz="2800" dirty="0">
              <a:solidFill>
                <a:schemeClr val="bg1"/>
              </a:solidFill>
              <a:effectLst>
                <a:outerShdw blurRad="50800" dist="38100" dir="2700000" algn="tl" rotWithShape="0">
                  <a:prstClr val="black">
                    <a:alpha val="40000"/>
                  </a:prstClr>
                </a:outerShdw>
              </a:effectLst>
              <a:latin typeface="Franklin Gothic No.2" pitchFamily="34" charset="0"/>
              <a:ea typeface="+mj-ea"/>
              <a:cs typeface="+mj-cs"/>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228600"/>
            <a:ext cx="8686800" cy="6324600"/>
          </a:xfrm>
          <a:prstGeom prst="rect">
            <a:avLst/>
          </a:prstGeom>
          <a:noFill/>
        </p:spPr>
        <p:txBody>
          <a:bodyPr wrap="square" rtlCol="0">
            <a:spAutoFit/>
          </a:bodyPr>
          <a:lstStyle/>
          <a:p>
            <a:r>
              <a:rPr lang="en-US" sz="7200" b="1" dirty="0" smtClean="0">
                <a:solidFill>
                  <a:srgbClr val="FF0000"/>
                </a:solidFill>
              </a:rPr>
              <a:t>1 minute quiz:</a:t>
            </a:r>
          </a:p>
          <a:p>
            <a:r>
              <a:rPr lang="en-US" sz="3200" b="1" dirty="0" smtClean="0">
                <a:solidFill>
                  <a:srgbClr val="FF0000"/>
                </a:solidFill>
              </a:rPr>
              <a:t>1. What day is the 1</a:t>
            </a:r>
            <a:r>
              <a:rPr lang="en-US" sz="3200" b="1" baseline="30000" dirty="0" smtClean="0">
                <a:solidFill>
                  <a:srgbClr val="FF0000"/>
                </a:solidFill>
              </a:rPr>
              <a:t>st</a:t>
            </a:r>
            <a:r>
              <a:rPr lang="en-US" sz="3200" b="1" dirty="0" smtClean="0">
                <a:solidFill>
                  <a:srgbClr val="FF0000"/>
                </a:solidFill>
              </a:rPr>
              <a:t> “My Life As” lecture of the semester?</a:t>
            </a:r>
          </a:p>
          <a:p>
            <a:endParaRPr lang="en-US" sz="3200" b="1" dirty="0" smtClean="0">
              <a:solidFill>
                <a:srgbClr val="FF0000"/>
              </a:solidFill>
            </a:endParaRPr>
          </a:p>
          <a:p>
            <a:r>
              <a:rPr lang="en-US" sz="3200" b="1" dirty="0" smtClean="0">
                <a:solidFill>
                  <a:srgbClr val="FF0000"/>
                </a:solidFill>
              </a:rPr>
              <a:t>2. Who said </a:t>
            </a:r>
            <a:r>
              <a:rPr lang="en-US" sz="3200" b="1" i="1" dirty="0" smtClean="0">
                <a:solidFill>
                  <a:srgbClr val="FF0000"/>
                </a:solidFill>
              </a:rPr>
              <a:t>“I fear three newspapers more than a hundred thousand bayonets.”</a:t>
            </a:r>
          </a:p>
          <a:p>
            <a:endParaRPr lang="en-US" sz="3200" b="1" dirty="0" smtClean="0">
              <a:solidFill>
                <a:srgbClr val="FF0000"/>
              </a:solidFill>
            </a:endParaRPr>
          </a:p>
          <a:p>
            <a:r>
              <a:rPr lang="en-US" sz="3200" b="1" dirty="0" smtClean="0">
                <a:solidFill>
                  <a:srgbClr val="FF0000"/>
                </a:solidFill>
              </a:rPr>
              <a:t>3. Comments &amp; suggestions. For example</a:t>
            </a:r>
          </a:p>
          <a:p>
            <a:r>
              <a:rPr lang="en-US" sz="3200" b="1" dirty="0" smtClean="0">
                <a:solidFill>
                  <a:srgbClr val="FF0000"/>
                </a:solidFill>
              </a:rPr>
              <a:t>What material in today’s lecture </a:t>
            </a:r>
          </a:p>
          <a:p>
            <a:r>
              <a:rPr lang="en-US" sz="3200" b="1" dirty="0" smtClean="0">
                <a:solidFill>
                  <a:srgbClr val="FF0000"/>
                </a:solidFill>
              </a:rPr>
              <a:t>needs more/better explanation? What</a:t>
            </a:r>
          </a:p>
          <a:p>
            <a:r>
              <a:rPr lang="en-US" sz="3200" b="1" dirty="0" smtClean="0">
                <a:solidFill>
                  <a:srgbClr val="FF0000"/>
                </a:solidFill>
              </a:rPr>
              <a:t>Works or does not work about this lecture?</a:t>
            </a:r>
            <a:endParaRPr lang="en-US" sz="3200" b="1" dirty="0">
              <a:solidFill>
                <a:srgbClr val="FF0000"/>
              </a:solidFill>
            </a:endParaRP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7" name="Rectangular Callout 6"/>
          <p:cNvSpPr/>
          <p:nvPr/>
        </p:nvSpPr>
        <p:spPr>
          <a:xfrm>
            <a:off x="609600" y="2895600"/>
            <a:ext cx="8001000" cy="3352800"/>
          </a:xfrm>
          <a:prstGeom prst="wedgeRectCallout">
            <a:avLst>
              <a:gd name="adj1" fmla="val 55698"/>
              <a:gd name="adj2" fmla="val -132985"/>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pic>
        <p:nvPicPr>
          <p:cNvPr id="3" name="Picture 2" descr="T-blueleaf.jpg"/>
          <p:cNvPicPr>
            <a:picLocks noChangeAspect="1"/>
          </p:cNvPicPr>
          <p:nvPr/>
        </p:nvPicPr>
        <p:blipFill>
          <a:blip r:embed="rId3" cstate="print"/>
          <a:srcRect/>
          <a:stretch>
            <a:fillRect/>
          </a:stretch>
        </p:blipFill>
        <p:spPr>
          <a:xfrm>
            <a:off x="762000" y="3048000"/>
            <a:ext cx="3048000" cy="2971800"/>
          </a:xfrm>
          <a:prstGeom prst="rect">
            <a:avLst/>
          </a:prstGeom>
          <a:effectLst/>
        </p:spPr>
      </p:pic>
      <p:sp>
        <p:nvSpPr>
          <p:cNvPr id="2" name="TextBox 1"/>
          <p:cNvSpPr txBox="1"/>
          <p:nvPr/>
        </p:nvSpPr>
        <p:spPr>
          <a:xfrm>
            <a:off x="3505200" y="5257800"/>
            <a:ext cx="5638800" cy="707886"/>
          </a:xfrm>
          <a:prstGeom prst="rect">
            <a:avLst/>
          </a:prstGeom>
          <a:noFill/>
        </p:spPr>
        <p:txBody>
          <a:bodyPr wrap="square" rtlCol="0">
            <a:spAutoFit/>
          </a:bodyPr>
          <a:lstStyle/>
          <a:p>
            <a:r>
              <a:rPr lang="en-US" sz="4000" dirty="0" err="1" smtClean="0">
                <a:latin typeface="Old English Text MT" pitchFamily="66" charset="0"/>
              </a:rPr>
              <a:t>hus</a:t>
            </a:r>
            <a:r>
              <a:rPr lang="en-US" sz="4000" dirty="0" smtClean="0">
                <a:latin typeface="Old English Text MT" pitchFamily="66" charset="0"/>
              </a:rPr>
              <a:t> </a:t>
            </a:r>
            <a:r>
              <a:rPr lang="en-US" sz="4000" dirty="0" err="1" smtClean="0">
                <a:latin typeface="Old English Text MT" pitchFamily="66" charset="0"/>
              </a:rPr>
              <a:t>endeth</a:t>
            </a:r>
            <a:r>
              <a:rPr lang="en-US" sz="4000" dirty="0" smtClean="0">
                <a:latin typeface="Old English Text MT" pitchFamily="66" charset="0"/>
              </a:rPr>
              <a:t> the Lesson…</a:t>
            </a:r>
            <a:endParaRPr lang="en-US" sz="4000" dirty="0">
              <a:latin typeface="Old English Text MT" pitchFamily="66" charset="0"/>
            </a:endParaRP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381000" y="5867400"/>
            <a:ext cx="1981200" cy="533400"/>
          </a:xfrm>
          <a:prstGeom prst="rect">
            <a:avLst/>
          </a:prstGeom>
          <a:ln w="25400">
            <a:solidFill>
              <a:schemeClr val="tx1"/>
            </a:solidFill>
          </a:ln>
          <a:effectLst>
            <a:glow rad="139700">
              <a:schemeClr val="accent1">
                <a:satMod val="175000"/>
                <a:alpha val="40000"/>
              </a:schemeClr>
            </a:glow>
          </a:effectLst>
        </p:spPr>
        <p:txBody>
          <a:bodyPr>
            <a:noAutofit/>
          </a:bodyPr>
          <a:lstStyle/>
          <a:p>
            <a:pPr algn="ctr" fontAlgn="auto">
              <a:spcAft>
                <a:spcPts val="0"/>
              </a:spcAft>
              <a:defRPr/>
            </a:pPr>
            <a:r>
              <a:rPr lang="en-US" sz="2000" b="1" spc="-150" dirty="0" smtClean="0">
                <a:solidFill>
                  <a:srgbClr val="FF0000"/>
                </a:solidFill>
                <a:effectLst>
                  <a:outerShdw blurRad="50800" dist="38100" dir="2700000" algn="tl" rotWithShape="0">
                    <a:prstClr val="black">
                      <a:alpha val="40000"/>
                    </a:prstClr>
                  </a:outerShdw>
                  <a:reflection blurRad="6350" stA="55000" endA="300" endPos="45500" dir="5400000" sy="-100000" algn="bl" rotWithShape="0"/>
                </a:effectLst>
                <a:latin typeface="Times New Roman" pitchFamily="18" charset="0"/>
                <a:ea typeface="+mj-ea"/>
                <a:cs typeface="Times New Roman" pitchFamily="18" charset="0"/>
              </a:rPr>
              <a:t>YOUR REC. #</a:t>
            </a:r>
            <a:endParaRPr lang="en-US" sz="2000" b="1" spc="-150" dirty="0">
              <a:solidFill>
                <a:srgbClr val="FF0000"/>
              </a:solidFill>
              <a:effectLst>
                <a:outerShdw blurRad="50800" dist="38100" dir="2700000" algn="tl" rotWithShape="0">
                  <a:prstClr val="black">
                    <a:alpha val="40000"/>
                  </a:prstClr>
                </a:outerShdw>
                <a:reflection blurRad="6350" stA="55000" endA="300" endPos="45500" dir="5400000" sy="-100000" algn="bl" rotWithShape="0"/>
              </a:effectLst>
              <a:latin typeface="Times New Roman" pitchFamily="18" charset="0"/>
              <a:ea typeface="+mj-ea"/>
              <a:cs typeface="Times New Roman" pitchFamily="18" charset="0"/>
            </a:endParaRPr>
          </a:p>
        </p:txBody>
      </p:sp>
      <p:sp>
        <p:nvSpPr>
          <p:cNvPr id="6" name="Title 1"/>
          <p:cNvSpPr txBox="1">
            <a:spLocks/>
          </p:cNvSpPr>
          <p:nvPr/>
        </p:nvSpPr>
        <p:spPr>
          <a:xfrm>
            <a:off x="2743200" y="5880100"/>
            <a:ext cx="3886200" cy="533400"/>
          </a:xfrm>
          <a:prstGeom prst="rect">
            <a:avLst/>
          </a:prstGeom>
          <a:ln w="25400">
            <a:solidFill>
              <a:schemeClr val="tx1"/>
            </a:solidFill>
          </a:ln>
          <a:effectLst>
            <a:glow rad="139700">
              <a:schemeClr val="accent1">
                <a:satMod val="175000"/>
                <a:alpha val="40000"/>
              </a:schemeClr>
            </a:glow>
          </a:effectLst>
        </p:spPr>
        <p:txBody>
          <a:bodyPr>
            <a:noAutofit/>
          </a:bodyPr>
          <a:lstStyle/>
          <a:p>
            <a:pPr algn="ctr" fontAlgn="auto">
              <a:spcAft>
                <a:spcPts val="0"/>
              </a:spcAft>
              <a:defRPr/>
            </a:pPr>
            <a:r>
              <a:rPr lang="en-US" sz="16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Times New Roman" pitchFamily="18" charset="0"/>
                <a:ea typeface="+mj-ea"/>
                <a:cs typeface="Times New Roman" pitchFamily="18" charset="0"/>
              </a:rPr>
              <a:t>Submitted </a:t>
            </a:r>
            <a:r>
              <a:rPr lang="en-US" sz="1600" b="1" spc="-150" dirty="0" err="1"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Times New Roman" pitchFamily="18" charset="0"/>
                <a:ea typeface="+mj-ea"/>
                <a:cs typeface="Times New Roman" pitchFamily="18" charset="0"/>
              </a:rPr>
              <a:t>by:</a:t>
            </a:r>
            <a:r>
              <a:rPr lang="en-US" sz="1600" b="1" spc="-150" dirty="0" err="1" smtClean="0">
                <a:solidFill>
                  <a:srgbClr val="FF0000"/>
                </a:solidFill>
                <a:effectLst>
                  <a:outerShdw blurRad="50800" dist="38100" dir="2700000" algn="tl" rotWithShape="0">
                    <a:prstClr val="black">
                      <a:alpha val="40000"/>
                    </a:prstClr>
                  </a:outerShdw>
                  <a:reflection blurRad="6350" stA="55000" endA="300" endPos="45500" dir="5400000" sy="-100000" algn="bl" rotWithShape="0"/>
                </a:effectLst>
                <a:latin typeface="Times New Roman" pitchFamily="18" charset="0"/>
                <a:ea typeface="+mj-ea"/>
                <a:cs typeface="Times New Roman" pitchFamily="18" charset="0"/>
              </a:rPr>
              <a:t>YOUR</a:t>
            </a:r>
            <a:r>
              <a:rPr lang="en-US" sz="1600" b="1" spc="-150" dirty="0" smtClean="0">
                <a:solidFill>
                  <a:srgbClr val="FF0000"/>
                </a:solidFill>
                <a:effectLst>
                  <a:outerShdw blurRad="50800" dist="38100" dir="2700000" algn="tl" rotWithShape="0">
                    <a:prstClr val="black">
                      <a:alpha val="40000"/>
                    </a:prstClr>
                  </a:outerShdw>
                  <a:reflection blurRad="6350" stA="55000" endA="300" endPos="45500" dir="5400000" sy="-100000" algn="bl" rotWithShape="0"/>
                </a:effectLst>
                <a:latin typeface="Times New Roman" pitchFamily="18" charset="0"/>
                <a:ea typeface="+mj-ea"/>
                <a:cs typeface="Times New Roman" pitchFamily="18" charset="0"/>
              </a:rPr>
              <a:t> NAME GOES HERE</a:t>
            </a:r>
            <a:endParaRPr lang="en-US" sz="16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Times New Roman" pitchFamily="18" charset="0"/>
              <a:ea typeface="+mj-ea"/>
              <a:cs typeface="Times New Roman" pitchFamily="18" charset="0"/>
            </a:endParaRPr>
          </a:p>
          <a:p>
            <a:pPr algn="ctr" fontAlgn="auto">
              <a:spcAft>
                <a:spcPts val="0"/>
              </a:spcAft>
              <a:defRPr/>
            </a:pPr>
            <a:r>
              <a:rPr lang="en-US" sz="16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Times New Roman" pitchFamily="18" charset="0"/>
                <a:ea typeface="+mj-ea"/>
                <a:cs typeface="Times New Roman" pitchFamily="18" charset="0"/>
              </a:rPr>
              <a:t>Professor : </a:t>
            </a:r>
            <a:r>
              <a:rPr lang="en-US" sz="1600" b="1" spc="-150" dirty="0" smtClean="0">
                <a:solidFill>
                  <a:srgbClr val="FF0000"/>
                </a:solidFill>
                <a:effectLst>
                  <a:outerShdw blurRad="50800" dist="38100" dir="2700000" algn="tl" rotWithShape="0">
                    <a:prstClr val="black">
                      <a:alpha val="40000"/>
                    </a:prstClr>
                  </a:outerShdw>
                  <a:reflection blurRad="6350" stA="55000" endA="300" endPos="45500" dir="5400000" sy="-100000" algn="bl" rotWithShape="0"/>
                </a:effectLst>
                <a:latin typeface="Times New Roman" pitchFamily="18" charset="0"/>
                <a:ea typeface="+mj-ea"/>
                <a:cs typeface="Times New Roman" pitchFamily="18" charset="0"/>
              </a:rPr>
              <a:t>MY NAME GOES HERE</a:t>
            </a:r>
            <a:endParaRPr lang="en-US" sz="16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Times New Roman" pitchFamily="18" charset="0"/>
              <a:ea typeface="+mj-ea"/>
              <a:cs typeface="Times New Roman" pitchFamily="18" charset="0"/>
            </a:endParaRPr>
          </a:p>
        </p:txBody>
      </p:sp>
      <p:sp>
        <p:nvSpPr>
          <p:cNvPr id="7" name="Title 1"/>
          <p:cNvSpPr txBox="1">
            <a:spLocks/>
          </p:cNvSpPr>
          <p:nvPr/>
        </p:nvSpPr>
        <p:spPr>
          <a:xfrm>
            <a:off x="6908800" y="5880100"/>
            <a:ext cx="1981200" cy="533400"/>
          </a:xfrm>
          <a:prstGeom prst="rect">
            <a:avLst/>
          </a:prstGeom>
          <a:ln w="25400">
            <a:solidFill>
              <a:schemeClr val="tx1"/>
            </a:solidFill>
          </a:ln>
          <a:effectLst>
            <a:glow rad="139700">
              <a:schemeClr val="accent1">
                <a:satMod val="175000"/>
                <a:alpha val="40000"/>
              </a:schemeClr>
            </a:glow>
          </a:effectLst>
        </p:spPr>
        <p:txBody>
          <a:bodyPr>
            <a:noAutofit/>
          </a:bodyPr>
          <a:lstStyle/>
          <a:p>
            <a:pPr algn="ctr" fontAlgn="auto">
              <a:spcAft>
                <a:spcPts val="0"/>
              </a:spcAft>
              <a:defRPr/>
            </a:pPr>
            <a:endParaRPr lang="en-US" sz="20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Times New Roman" pitchFamily="18" charset="0"/>
              <a:ea typeface="+mj-ea"/>
              <a:cs typeface="Times New Roman" pitchFamily="18" charset="0"/>
            </a:endParaRPr>
          </a:p>
        </p:txBody>
      </p:sp>
      <p:sp>
        <p:nvSpPr>
          <p:cNvPr id="8" name="Title 1"/>
          <p:cNvSpPr txBox="1">
            <a:spLocks/>
          </p:cNvSpPr>
          <p:nvPr/>
        </p:nvSpPr>
        <p:spPr>
          <a:xfrm>
            <a:off x="0" y="0"/>
            <a:ext cx="9144000" cy="12954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r>
              <a:rPr lang="en-US" sz="54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Times New Roman" pitchFamily="18" charset="0"/>
                <a:ea typeface="+mj-ea"/>
                <a:cs typeface="Times New Roman" pitchFamily="18" charset="0"/>
              </a:rPr>
              <a:t>News </a:t>
            </a:r>
            <a:r>
              <a:rPr lang="en-US" sz="5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Times New Roman" pitchFamily="18" charset="0"/>
                <a:ea typeface="+mj-ea"/>
                <a:cs typeface="Times New Roman" pitchFamily="18" charset="0"/>
              </a:rPr>
              <a:t>Matters</a:t>
            </a:r>
            <a:endParaRPr lang="en-US" sz="54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Times New Roman" pitchFamily="18" charset="0"/>
              <a:ea typeface="+mj-ea"/>
              <a:cs typeface="Times New Roman" pitchFamily="18" charset="0"/>
            </a:endParaRPr>
          </a:p>
        </p:txBody>
      </p:sp>
      <p:pic>
        <p:nvPicPr>
          <p:cNvPr id="1026" name="Picture 2" descr="http://peterdaou.com/wp-content/uploads/2010/09/christine-o-donnell.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590800" y="1143000"/>
            <a:ext cx="4120221" cy="2743200"/>
          </a:xfrm>
          <a:prstGeom prst="rect">
            <a:avLst/>
          </a:prstGeom>
          <a:noFill/>
          <a:extLst>
            <a:ext uri="{909E8E84-426E-40DD-AFC4-6F175D3DCCD1}">
              <a14:hiddenFill xmlns:a14="http://schemas.microsoft.com/office/drawing/2010/main" xmlns="">
                <a:solidFill>
                  <a:srgbClr val="FFFFFF"/>
                </a:solidFill>
              </a14:hiddenFill>
            </a:ext>
          </a:extLst>
        </p:spPr>
      </p:pic>
      <p:sp>
        <p:nvSpPr>
          <p:cNvPr id="9" name="Rectangle 8"/>
          <p:cNvSpPr/>
          <p:nvPr/>
        </p:nvSpPr>
        <p:spPr>
          <a:xfrm>
            <a:off x="0" y="4114800"/>
            <a:ext cx="9144000" cy="1323439"/>
          </a:xfrm>
          <a:prstGeom prst="rect">
            <a:avLst/>
          </a:prstGeom>
        </p:spPr>
        <p:txBody>
          <a:bodyPr wrap="square">
            <a:spAutoFit/>
          </a:bodyPr>
          <a:lstStyle/>
          <a:p>
            <a:pPr algn="ctr" fontAlgn="auto">
              <a:spcAft>
                <a:spcPts val="0"/>
              </a:spcAft>
              <a:defRPr/>
            </a:pPr>
            <a:r>
              <a:rPr lang="en-US" sz="4000" b="1" i="1" spc="-150" dirty="0" smtClean="0">
                <a:solidFill>
                  <a:srgbClr val="FF0000"/>
                </a:solidFill>
                <a:effectLst>
                  <a:outerShdw blurRad="50800" dist="38100" dir="2700000" algn="tl" rotWithShape="0">
                    <a:prstClr val="black">
                      <a:alpha val="40000"/>
                    </a:prstClr>
                  </a:outerShdw>
                  <a:reflection blurRad="6350" stA="55000" endA="300" endPos="45500" dir="5400000" sy="-100000" algn="bl" rotWithShape="0"/>
                </a:effectLst>
                <a:latin typeface="Times New Roman" pitchFamily="18" charset="0"/>
                <a:cs typeface="Times New Roman" pitchFamily="18" charset="0"/>
              </a:rPr>
              <a:t>You Write a sentence here, connecting the news to a course concept.</a:t>
            </a:r>
            <a:endParaRPr lang="en-US" sz="4000" b="1" i="1" spc="-150" dirty="0">
              <a:solidFill>
                <a:srgbClr val="FF0000"/>
              </a:solidFill>
              <a:effectLst>
                <a:outerShdw blurRad="50800" dist="38100" dir="2700000" algn="tl" rotWithShape="0">
                  <a:prstClr val="black">
                    <a:alpha val="40000"/>
                  </a:prstClr>
                </a:outerShdw>
                <a:reflection blurRad="6350" stA="55000" endA="300" endPos="45500" dir="5400000" sy="-100000" algn="bl" rotWithShape="0"/>
              </a:effectLst>
              <a:latin typeface="Times New Roman" pitchFamily="18" charset="0"/>
              <a:cs typeface="Times New Roman" pitchFamily="18" charset="0"/>
            </a:endParaRPr>
          </a:p>
        </p:txBody>
      </p:sp>
    </p:spTree>
    <p:extLst>
      <p:ext uri="{BB962C8B-B14F-4D97-AF65-F5344CB8AC3E}">
        <p14:creationId xmlns:p14="http://schemas.microsoft.com/office/powerpoint/2010/main" xmlns="" val="774159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repeatCount="4000" fill="hold" nodeType="withEffect">
                                  <p:stCondLst>
                                    <p:cond delay="0"/>
                                  </p:stCondLst>
                                  <p:childTnLst>
                                    <p:anim calcmode="discrete" valueType="str">
                                      <p:cBhvr>
                                        <p:cTn id="6" dur="3000" fill="hold"/>
                                        <p:tgtEl>
                                          <p:spTgt spid="9">
                                            <p:txEl>
                                              <p:pRg st="0" end="0"/>
                                            </p:txEl>
                                          </p:spTgt>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0" y="76200"/>
            <a:ext cx="9144000" cy="15240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r>
              <a:rPr lang="en-US" sz="48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Insert News Matters slides here</a:t>
            </a:r>
            <a:endParaRPr lang="en-US" sz="48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0"/>
            <a:ext cx="9144000" cy="10668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r>
              <a:rPr lang="en-US" sz="5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The Power of Information</a:t>
            </a:r>
            <a:endParaRPr lang="en-US" sz="54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pic>
        <p:nvPicPr>
          <p:cNvPr id="4098" name="Picture 2"/>
          <p:cNvPicPr>
            <a:picLocks noChangeAspect="1" noChangeArrowheads="1"/>
          </p:cNvPicPr>
          <p:nvPr/>
        </p:nvPicPr>
        <p:blipFill>
          <a:blip r:embed="rId3" cstate="print"/>
          <a:srcRect/>
          <a:stretch>
            <a:fillRect/>
          </a:stretch>
        </p:blipFill>
        <p:spPr bwMode="auto">
          <a:xfrm>
            <a:off x="990600" y="914400"/>
            <a:ext cx="7315200" cy="548640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10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762000" y="685800"/>
            <a:ext cx="7792325" cy="5577840"/>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50800" y="771525"/>
            <a:ext cx="8940800" cy="50292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10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1026"/>
                                        </p:tgtEl>
                                      </p:cBhvr>
                                    </p:animEffect>
                                    <p:set>
                                      <p:cBhvr>
                                        <p:cTn id="12" dur="1" fill="hold">
                                          <p:stCondLst>
                                            <p:cond delay="499"/>
                                          </p:stCondLst>
                                        </p:cTn>
                                        <p:tgtEl>
                                          <p:spTgt spid="1026"/>
                                        </p:tgtEl>
                                        <p:attrNameLst>
                                          <p:attrName>style.visibility</p:attrName>
                                        </p:attrNameLst>
                                      </p:cBhvr>
                                      <p:to>
                                        <p:strVal val="hidden"/>
                                      </p:to>
                                    </p:set>
                                  </p:childTnLst>
                                </p:cTn>
                              </p:par>
                              <p:par>
                                <p:cTn id="13" presetID="10" presetClass="entr" presetSubtype="0" fill="hold" nodeType="withEffect">
                                  <p:stCondLst>
                                    <p:cond delay="0"/>
                                  </p:stCondLst>
                                  <p:childTnLst>
                                    <p:set>
                                      <p:cBhvr>
                                        <p:cTn id="14" dur="1" fill="hold">
                                          <p:stCondLst>
                                            <p:cond delay="0"/>
                                          </p:stCondLst>
                                        </p:cTn>
                                        <p:tgtEl>
                                          <p:spTgt spid="1027"/>
                                        </p:tgtEl>
                                        <p:attrNameLst>
                                          <p:attrName>style.visibility</p:attrName>
                                        </p:attrNameLst>
                                      </p:cBhvr>
                                      <p:to>
                                        <p:strVal val="visible"/>
                                      </p:to>
                                    </p:set>
                                    <p:animEffect transition="in" filter="fade">
                                      <p:cBhvr>
                                        <p:cTn id="15" dur="10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228600"/>
            <a:ext cx="9144000" cy="10668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r>
              <a:rPr lang="en-US" sz="5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The Power of Information</a:t>
            </a:r>
            <a:endParaRPr lang="en-US" sz="54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pic>
        <p:nvPicPr>
          <p:cNvPr id="1026" name="Picture 2"/>
          <p:cNvPicPr>
            <a:picLocks noChangeAspect="1" noChangeArrowheads="1"/>
          </p:cNvPicPr>
          <p:nvPr/>
        </p:nvPicPr>
        <p:blipFill>
          <a:blip r:embed="rId3" cstate="print"/>
          <a:srcRect/>
          <a:stretch>
            <a:fillRect/>
          </a:stretch>
        </p:blipFill>
        <p:spPr bwMode="auto">
          <a:xfrm>
            <a:off x="457200" y="1752600"/>
            <a:ext cx="8305800" cy="4365625"/>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0" y="5943600"/>
            <a:ext cx="9144000" cy="11430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r>
              <a:rPr lang="en-US" sz="32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Newsday’s Roy </a:t>
            </a:r>
            <a:r>
              <a:rPr lang="en-US" sz="3200" spc="-150" dirty="0" err="1"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Gutman</a:t>
            </a:r>
            <a:r>
              <a:rPr lang="en-US" sz="32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 exposes Bosnian atrocities </a:t>
            </a:r>
            <a:endParaRPr lang="en-US" sz="32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sp>
        <p:nvSpPr>
          <p:cNvPr id="6" name="Title 1"/>
          <p:cNvSpPr txBox="1">
            <a:spLocks/>
          </p:cNvSpPr>
          <p:nvPr/>
        </p:nvSpPr>
        <p:spPr>
          <a:xfrm>
            <a:off x="0" y="457200"/>
            <a:ext cx="9144000" cy="17526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r>
              <a:rPr lang="en-US" sz="40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Information Can Prevent Mass Murder</a:t>
            </a:r>
            <a:endParaRPr lang="en-US" sz="40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pic>
        <p:nvPicPr>
          <p:cNvPr id="8" name="Picture 2"/>
          <p:cNvPicPr>
            <a:picLocks noChangeAspect="1" noChangeArrowheads="1"/>
          </p:cNvPicPr>
          <p:nvPr/>
        </p:nvPicPr>
        <p:blipFill>
          <a:blip r:embed="rId3" cstate="print">
            <a:lum bright="24000" contrast="-12000"/>
          </a:blip>
          <a:srcRect/>
          <a:stretch>
            <a:fillRect/>
          </a:stretch>
        </p:blipFill>
        <p:spPr bwMode="auto">
          <a:xfrm>
            <a:off x="3276600" y="1981202"/>
            <a:ext cx="2667000" cy="3959257"/>
          </a:xfrm>
          <a:prstGeom prst="rect">
            <a:avLst/>
          </a:prstGeom>
          <a:noFill/>
          <a:ln w="9525">
            <a:noFill/>
            <a:miter lim="800000"/>
            <a:headEnd/>
            <a:tailEnd/>
          </a:ln>
          <a:effectLst/>
        </p:spPr>
      </p:pic>
      <p:pic>
        <p:nvPicPr>
          <p:cNvPr id="9" name="Picture 2"/>
          <p:cNvPicPr>
            <a:picLocks noChangeAspect="1" noChangeArrowheads="1"/>
          </p:cNvPicPr>
          <p:nvPr/>
        </p:nvPicPr>
        <p:blipFill>
          <a:blip r:embed="rId4" cstate="print"/>
          <a:stretch>
            <a:fillRect/>
          </a:stretch>
        </p:blipFill>
        <p:spPr bwMode="auto">
          <a:xfrm>
            <a:off x="6629400" y="2528149"/>
            <a:ext cx="2133600" cy="3034453"/>
          </a:xfrm>
          <a:prstGeom prst="rect">
            <a:avLst/>
          </a:prstGeom>
          <a:noFill/>
          <a:ln w="9525">
            <a:noFill/>
            <a:miter lim="800000"/>
            <a:headEnd/>
            <a:tailEnd/>
          </a:ln>
          <a:effectLst/>
        </p:spPr>
      </p:pic>
      <p:pic>
        <p:nvPicPr>
          <p:cNvPr id="4099" name="Picture 3"/>
          <p:cNvPicPr>
            <a:picLocks noChangeAspect="1" noChangeArrowheads="1"/>
          </p:cNvPicPr>
          <p:nvPr/>
        </p:nvPicPr>
        <p:blipFill>
          <a:blip r:embed="rId5" cstate="print"/>
          <a:srcRect/>
          <a:stretch>
            <a:fillRect/>
          </a:stretch>
        </p:blipFill>
        <p:spPr bwMode="auto">
          <a:xfrm>
            <a:off x="3048000" y="2133600"/>
            <a:ext cx="3419243" cy="356616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par>
                          <p:cTn id="8" fill="hold">
                            <p:stCondLst>
                              <p:cond delay="1000"/>
                            </p:stCondLst>
                            <p:childTnLst>
                              <p:par>
                                <p:cTn id="9" presetID="35" presetClass="path" presetSubtype="0" accel="50000" decel="50000" fill="hold" nodeType="afterEffect">
                                  <p:stCondLst>
                                    <p:cond delay="0"/>
                                  </p:stCondLst>
                                  <p:childTnLst>
                                    <p:animMotion origin="layout" path="M 0.02916 4.49919E-6 L -0.325 0.00023 " pathEditMode="relative" rAng="0" ptsTypes="AA">
                                      <p:cBhvr>
                                        <p:cTn id="10" dur="1000" fill="hold"/>
                                        <p:tgtEl>
                                          <p:spTgt spid="8"/>
                                        </p:tgtEl>
                                        <p:attrNameLst>
                                          <p:attrName>ppt_x</p:attrName>
                                          <p:attrName>ppt_y</p:attrName>
                                        </p:attrNameLst>
                                      </p:cBhvr>
                                      <p:rCtr x="-177" y="0"/>
                                    </p:animMotion>
                                  </p:childTnLst>
                                </p:cTn>
                              </p:par>
                            </p:childTnLst>
                          </p:cTn>
                        </p:par>
                        <p:par>
                          <p:cTn id="11" fill="hold">
                            <p:stCondLst>
                              <p:cond delay="2000"/>
                            </p:stCondLst>
                            <p:childTnLst>
                              <p:par>
                                <p:cTn id="12" presetID="10" presetClass="entr" presetSubtype="0" fill="hold" nodeType="afterEffect">
                                  <p:stCondLst>
                                    <p:cond delay="0"/>
                                  </p:stCondLst>
                                  <p:childTnLst>
                                    <p:set>
                                      <p:cBhvr>
                                        <p:cTn id="13" dur="1" fill="hold">
                                          <p:stCondLst>
                                            <p:cond delay="0"/>
                                          </p:stCondLst>
                                        </p:cTn>
                                        <p:tgtEl>
                                          <p:spTgt spid="4099"/>
                                        </p:tgtEl>
                                        <p:attrNameLst>
                                          <p:attrName>style.visibility</p:attrName>
                                        </p:attrNameLst>
                                      </p:cBhvr>
                                      <p:to>
                                        <p:strVal val="visible"/>
                                      </p:to>
                                    </p:set>
                                    <p:animEffect transition="in" filter="fade">
                                      <p:cBhvr>
                                        <p:cTn id="14" dur="1000"/>
                                        <p:tgtEl>
                                          <p:spTgt spid="4099"/>
                                        </p:tgtEl>
                                      </p:cBhvr>
                                    </p:animEffect>
                                  </p:childTnLst>
                                </p:cTn>
                              </p:par>
                            </p:childTnLst>
                          </p:cTn>
                        </p:par>
                        <p:par>
                          <p:cTn id="15" fill="hold">
                            <p:stCondLst>
                              <p:cond delay="3000"/>
                            </p:stCondLst>
                            <p:childTnLst>
                              <p:par>
                                <p:cTn id="16" presetID="10" presetClass="entr" presetSubtype="0"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0"/>
            <a:ext cx="9144000" cy="1066800"/>
          </a:xfrm>
          <a:prstGeom prst="rect">
            <a:avLst/>
          </a:prstGeom>
          <a:effectLst>
            <a:glow rad="139700">
              <a:schemeClr val="accent1">
                <a:satMod val="175000"/>
                <a:alpha val="40000"/>
              </a:schemeClr>
            </a:glow>
          </a:effectLst>
        </p:spPr>
        <p:txBody>
          <a:bodyPr>
            <a:noAutofit/>
          </a:bodyPr>
          <a:lstStyle/>
          <a:p>
            <a:pPr algn="ctr" fontAlgn="auto">
              <a:spcAft>
                <a:spcPts val="0"/>
              </a:spcAft>
              <a:defRPr/>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State of the Union</a:t>
            </a:r>
          </a:p>
        </p:txBody>
      </p:sp>
      <p:pic>
        <p:nvPicPr>
          <p:cNvPr id="4098" name="Picture 2"/>
          <p:cNvPicPr>
            <a:picLocks noChangeAspect="1" noChangeArrowheads="1"/>
          </p:cNvPicPr>
          <p:nvPr/>
        </p:nvPicPr>
        <p:blipFill>
          <a:blip r:embed="rId3" cstate="print"/>
          <a:srcRect/>
          <a:stretch>
            <a:fillRect/>
          </a:stretch>
        </p:blipFill>
        <p:spPr bwMode="auto">
          <a:xfrm>
            <a:off x="762000" y="990600"/>
            <a:ext cx="7753650" cy="5120640"/>
          </a:xfrm>
          <a:prstGeom prst="rect">
            <a:avLst/>
          </a:prstGeom>
          <a:noFill/>
          <a:ln w="9525">
            <a:noFill/>
            <a:miter lim="800000"/>
            <a:headEnd/>
            <a:tailEnd/>
          </a:ln>
          <a:effectLst>
            <a:outerShdw blurRad="50800" dist="38100" dir="8100000" algn="tr" rotWithShape="0">
              <a:prstClr val="black">
                <a:alpha val="40000"/>
              </a:prstClr>
            </a:outerShdw>
          </a:effectLst>
        </p:spPr>
      </p:pic>
    </p:spTree>
  </p:cSld>
  <p:clrMapOvr>
    <a:masterClrMapping/>
  </p:clrMapOvr>
  <p:transition>
    <p:fade thruBlk="1"/>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0"/>
            <a:ext cx="9144000" cy="19812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r>
              <a:rPr lang="en-US" sz="44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President Clinton on the Day </a:t>
            </a:r>
            <a:endParaRPr lang="en-US" sz="4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a:p>
            <a:pPr algn="ctr" fontAlgn="auto">
              <a:spcAft>
                <a:spcPts val="0"/>
              </a:spcAft>
              <a:defRPr/>
            </a:pPr>
            <a:r>
              <a:rPr lang="en-US" sz="4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His </a:t>
            </a:r>
            <a:r>
              <a:rPr lang="en-US" sz="44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Impeachment Trial </a:t>
            </a:r>
            <a:r>
              <a:rPr lang="en-US" sz="4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Began</a:t>
            </a:r>
            <a:endParaRPr lang="en-US" sz="44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pic>
        <p:nvPicPr>
          <p:cNvPr id="11" name="Picture 10" descr="L01_003_MonkScribe.jpg"/>
          <p:cNvPicPr>
            <a:picLocks noChangeAspect="1"/>
          </p:cNvPicPr>
          <p:nvPr/>
        </p:nvPicPr>
        <p:blipFill>
          <a:blip r:embed="rId3" cstate="print"/>
          <a:srcRect/>
          <a:stretch>
            <a:fillRect/>
          </a:stretch>
        </p:blipFill>
        <p:spPr bwMode="auto">
          <a:xfrm>
            <a:off x="2438400" y="1615440"/>
            <a:ext cx="3950208" cy="493776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0"/>
            <a:ext cx="9144000" cy="11430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r>
              <a:rPr lang="en-US" sz="48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I’ve Got a Secret</a:t>
            </a:r>
          </a:p>
        </p:txBody>
      </p:sp>
      <p:sp>
        <p:nvSpPr>
          <p:cNvPr id="7" name="Title 1"/>
          <p:cNvSpPr txBox="1">
            <a:spLocks/>
          </p:cNvSpPr>
          <p:nvPr/>
        </p:nvSpPr>
        <p:spPr>
          <a:xfrm>
            <a:off x="0" y="5562600"/>
            <a:ext cx="9144000" cy="12192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endParaRPr lang="en-US" sz="36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pic>
        <p:nvPicPr>
          <p:cNvPr id="8" name="Picture 7" descr="L01_008_Martin_Luther.jpg"/>
          <p:cNvPicPr>
            <a:picLocks noChangeAspect="1"/>
          </p:cNvPicPr>
          <p:nvPr/>
        </p:nvPicPr>
        <p:blipFill>
          <a:blip r:embed="rId3" cstate="print"/>
          <a:stretch>
            <a:fillRect/>
          </a:stretch>
        </p:blipFill>
        <p:spPr bwMode="auto">
          <a:xfrm>
            <a:off x="381000" y="2133600"/>
            <a:ext cx="5257800" cy="3765564"/>
          </a:xfrm>
          <a:prstGeom prst="rect">
            <a:avLst/>
          </a:prstGeom>
          <a:noFill/>
          <a:ln w="9525">
            <a:noFill/>
            <a:miter lim="800000"/>
            <a:headEnd/>
            <a:tailEnd/>
          </a:ln>
        </p:spPr>
      </p:pic>
      <p:sp>
        <p:nvSpPr>
          <p:cNvPr id="10" name="Title 1"/>
          <p:cNvSpPr txBox="1">
            <a:spLocks/>
          </p:cNvSpPr>
          <p:nvPr/>
        </p:nvSpPr>
        <p:spPr>
          <a:xfrm>
            <a:off x="0" y="762000"/>
            <a:ext cx="9144000" cy="1066800"/>
          </a:xfrm>
          <a:prstGeom prst="rect">
            <a:avLst/>
          </a:prstGeom>
          <a:effectLst>
            <a:glow rad="139700">
              <a:schemeClr val="accent1">
                <a:satMod val="175000"/>
                <a:alpha val="40000"/>
              </a:schemeClr>
            </a:glow>
          </a:effectLst>
        </p:spPr>
        <p:txBody>
          <a:bodyPr/>
          <a:lstStyle/>
          <a:p>
            <a:pPr algn="ctr" fontAlgn="auto">
              <a:spcAft>
                <a:spcPts val="0"/>
              </a:spcAft>
              <a:defRPr/>
            </a:pPr>
            <a:r>
              <a:rPr lang="en-US" sz="48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But Can’t Keep It</a:t>
            </a:r>
          </a:p>
        </p:txBody>
      </p:sp>
      <p:pic>
        <p:nvPicPr>
          <p:cNvPr id="12" name="Picture 11" descr="jon.jpg"/>
          <p:cNvPicPr>
            <a:picLocks noChangeAspect="1"/>
          </p:cNvPicPr>
          <p:nvPr/>
        </p:nvPicPr>
        <p:blipFill>
          <a:blip r:embed="rId4" cstate="print"/>
          <a:srcRect/>
          <a:stretch>
            <a:fillRect/>
          </a:stretch>
        </p:blipFill>
        <p:spPr bwMode="auto">
          <a:xfrm>
            <a:off x="5867400" y="2133600"/>
            <a:ext cx="2895600" cy="3764968"/>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1000"/>
                                        <p:tgtEl>
                                          <p:spTgt spid="12"/>
                                        </p:tgtEl>
                                      </p:cBhvr>
                                    </p:animEffect>
                                  </p:childTnLst>
                                </p:cTn>
                              </p:par>
                            </p:childTnLst>
                          </p:cTn>
                        </p:par>
                        <p:par>
                          <p:cTn id="11" fill="hold">
                            <p:stCondLst>
                              <p:cond delay="1000"/>
                            </p:stCondLst>
                            <p:childTnLst>
                              <p:par>
                                <p:cTn id="12" presetID="10" presetClass="entr" presetSubtype="0" fill="hold"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cstate="print"/>
          <a:srcRect/>
          <a:stretch>
            <a:fillRect/>
          </a:stretch>
        </p:blipFill>
        <p:spPr bwMode="auto">
          <a:xfrm>
            <a:off x="1828800" y="2514600"/>
            <a:ext cx="5486400" cy="4114800"/>
          </a:xfrm>
          <a:prstGeom prst="rect">
            <a:avLst/>
          </a:prstGeom>
          <a:noFill/>
          <a:ln w="9525">
            <a:noFill/>
            <a:miter lim="800000"/>
            <a:headEnd/>
            <a:tailEnd/>
          </a:ln>
        </p:spPr>
      </p:pic>
      <p:pic>
        <p:nvPicPr>
          <p:cNvPr id="6147" name="Picture 3"/>
          <p:cNvPicPr>
            <a:picLocks noChangeAspect="1" noChangeArrowheads="1"/>
          </p:cNvPicPr>
          <p:nvPr/>
        </p:nvPicPr>
        <p:blipFill>
          <a:blip r:embed="rId4" cstate="print"/>
          <a:srcRect/>
          <a:stretch>
            <a:fillRect/>
          </a:stretch>
        </p:blipFill>
        <p:spPr bwMode="auto">
          <a:xfrm>
            <a:off x="381000" y="304800"/>
            <a:ext cx="3149600" cy="914400"/>
          </a:xfrm>
          <a:prstGeom prst="rect">
            <a:avLst/>
          </a:prstGeom>
          <a:noFill/>
          <a:ln w="9525">
            <a:noFill/>
            <a:miter lim="800000"/>
            <a:headEnd/>
            <a:tailEnd/>
          </a:ln>
        </p:spPr>
      </p:pic>
      <p:pic>
        <p:nvPicPr>
          <p:cNvPr id="6148" name="Picture 4"/>
          <p:cNvPicPr>
            <a:picLocks noChangeAspect="1" noChangeArrowheads="1"/>
          </p:cNvPicPr>
          <p:nvPr/>
        </p:nvPicPr>
        <p:blipFill>
          <a:blip r:embed="rId5" cstate="print"/>
          <a:srcRect/>
          <a:stretch>
            <a:fillRect/>
          </a:stretch>
        </p:blipFill>
        <p:spPr bwMode="auto">
          <a:xfrm>
            <a:off x="152400" y="1447800"/>
            <a:ext cx="8458200" cy="91440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cstate="print"/>
          <a:srcRect/>
          <a:stretch>
            <a:fillRect/>
          </a:stretch>
        </p:blipFill>
        <p:spPr bwMode="auto">
          <a:xfrm>
            <a:off x="228598" y="228600"/>
            <a:ext cx="4887885" cy="1280160"/>
          </a:xfrm>
          <a:prstGeom prst="rect">
            <a:avLst/>
          </a:prstGeom>
          <a:noFill/>
          <a:ln w="9525">
            <a:noFill/>
            <a:miter lim="800000"/>
            <a:headEnd/>
            <a:tailEnd/>
          </a:ln>
        </p:spPr>
      </p:pic>
      <p:pic>
        <p:nvPicPr>
          <p:cNvPr id="3075" name="Picture 3"/>
          <p:cNvPicPr>
            <a:picLocks noChangeAspect="1" noChangeArrowheads="1"/>
          </p:cNvPicPr>
          <p:nvPr/>
        </p:nvPicPr>
        <p:blipFill>
          <a:blip r:embed="rId4" cstate="print"/>
          <a:srcRect/>
          <a:stretch>
            <a:fillRect/>
          </a:stretch>
        </p:blipFill>
        <p:spPr bwMode="auto">
          <a:xfrm>
            <a:off x="313944" y="1752600"/>
            <a:ext cx="8449056" cy="1097280"/>
          </a:xfrm>
          <a:prstGeom prst="rect">
            <a:avLst/>
          </a:prstGeom>
          <a:noFill/>
          <a:ln w="9525">
            <a:noFill/>
            <a:miter lim="800000"/>
            <a:headEnd/>
            <a:tailEnd/>
          </a:ln>
        </p:spPr>
      </p:pic>
      <p:pic>
        <p:nvPicPr>
          <p:cNvPr id="3076" name="Picture 4"/>
          <p:cNvPicPr>
            <a:picLocks noChangeAspect="1" noChangeArrowheads="1"/>
          </p:cNvPicPr>
          <p:nvPr/>
        </p:nvPicPr>
        <p:blipFill>
          <a:blip r:embed="rId5" cstate="print"/>
          <a:srcRect/>
          <a:stretch>
            <a:fillRect/>
          </a:stretch>
        </p:blipFill>
        <p:spPr bwMode="auto">
          <a:xfrm>
            <a:off x="153573" y="3124200"/>
            <a:ext cx="8609427" cy="1097280"/>
          </a:xfrm>
          <a:prstGeom prst="rect">
            <a:avLst/>
          </a:prstGeom>
          <a:noFill/>
          <a:ln w="9525">
            <a:noFill/>
            <a:miter lim="800000"/>
            <a:headEnd/>
            <a:tailEnd/>
          </a:ln>
        </p:spPr>
      </p:pic>
      <p:pic>
        <p:nvPicPr>
          <p:cNvPr id="3077" name="Picture 5"/>
          <p:cNvPicPr>
            <a:picLocks noChangeAspect="1" noChangeArrowheads="1"/>
          </p:cNvPicPr>
          <p:nvPr/>
        </p:nvPicPr>
        <p:blipFill>
          <a:blip r:embed="rId6" cstate="print"/>
          <a:srcRect/>
          <a:stretch>
            <a:fillRect/>
          </a:stretch>
        </p:blipFill>
        <p:spPr bwMode="auto">
          <a:xfrm>
            <a:off x="457200" y="4724400"/>
            <a:ext cx="8214360" cy="64008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77"/>
                                        </p:tgtEl>
                                        <p:attrNameLst>
                                          <p:attrName>style.visibility</p:attrName>
                                        </p:attrNameLst>
                                      </p:cBhvr>
                                      <p:to>
                                        <p:strVal val="visible"/>
                                      </p:to>
                                    </p:set>
                                    <p:animEffect transition="in" filter="fade">
                                      <p:cBhvr>
                                        <p:cTn id="7" dur="1000"/>
                                        <p:tgtEl>
                                          <p:spTgt spid="30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47800" y="152400"/>
            <a:ext cx="6143541" cy="646331"/>
          </a:xfrm>
          <a:prstGeom prst="rect">
            <a:avLst/>
          </a:prstGeom>
          <a:noFill/>
        </p:spPr>
        <p:txBody>
          <a:bodyPr wrap="none" rtlCol="0">
            <a:spAutoFit/>
          </a:bodyPr>
          <a:lstStyle/>
          <a:p>
            <a:pPr algn="ctr"/>
            <a:r>
              <a:rPr lang="en-US" sz="3600" b="1" dirty="0" smtClean="0">
                <a:solidFill>
                  <a:schemeClr val="bg1"/>
                </a:solidFill>
                <a:latin typeface="Franklin Gothic No.2"/>
              </a:rPr>
              <a:t>Syrian cartoonist Ali </a:t>
            </a:r>
            <a:r>
              <a:rPr lang="en-US" sz="3600" b="1" dirty="0" err="1" smtClean="0">
                <a:solidFill>
                  <a:schemeClr val="bg1"/>
                </a:solidFill>
                <a:latin typeface="Franklin Gothic No.2"/>
              </a:rPr>
              <a:t>Farzat</a:t>
            </a:r>
            <a:endParaRPr lang="en-US" sz="3600" b="1" dirty="0">
              <a:solidFill>
                <a:srgbClr val="FF0000"/>
              </a:solidFill>
            </a:endParaRPr>
          </a:p>
        </p:txBody>
      </p:sp>
      <p:pic>
        <p:nvPicPr>
          <p:cNvPr id="2051" name="Picture 3"/>
          <p:cNvPicPr>
            <a:picLocks noChangeAspect="1" noChangeArrowheads="1"/>
          </p:cNvPicPr>
          <p:nvPr/>
        </p:nvPicPr>
        <p:blipFill>
          <a:blip r:embed="rId3" cstate="print"/>
          <a:srcRect/>
          <a:stretch>
            <a:fillRect/>
          </a:stretch>
        </p:blipFill>
        <p:spPr bwMode="auto">
          <a:xfrm>
            <a:off x="2207171" y="990600"/>
            <a:ext cx="4650829" cy="53949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381000" y="304800"/>
            <a:ext cx="3792474" cy="640080"/>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533400" y="1143000"/>
            <a:ext cx="8146473" cy="1280160"/>
          </a:xfrm>
          <a:prstGeom prst="rect">
            <a:avLst/>
          </a:prstGeom>
          <a:noFill/>
          <a:ln w="9525">
            <a:noFill/>
            <a:miter lim="800000"/>
            <a:headEnd/>
            <a:tailEnd/>
          </a:ln>
        </p:spPr>
      </p:pic>
      <p:pic>
        <p:nvPicPr>
          <p:cNvPr id="1028" name="Picture 4"/>
          <p:cNvPicPr>
            <a:picLocks noChangeAspect="1" noChangeArrowheads="1"/>
          </p:cNvPicPr>
          <p:nvPr/>
        </p:nvPicPr>
        <p:blipFill>
          <a:blip r:embed="rId5" cstate="print"/>
          <a:srcRect/>
          <a:stretch>
            <a:fillRect/>
          </a:stretch>
        </p:blipFill>
        <p:spPr bwMode="auto">
          <a:xfrm>
            <a:off x="5218176" y="1676400"/>
            <a:ext cx="3621024" cy="5029200"/>
          </a:xfrm>
          <a:prstGeom prst="rect">
            <a:avLst/>
          </a:prstGeom>
          <a:noFill/>
          <a:ln w="9525">
            <a:noFill/>
            <a:miter lim="800000"/>
            <a:headEnd/>
            <a:tailEnd/>
          </a:ln>
        </p:spPr>
      </p:pic>
      <p:sp>
        <p:nvSpPr>
          <p:cNvPr id="6" name="TextBox 5"/>
          <p:cNvSpPr txBox="1"/>
          <p:nvPr/>
        </p:nvSpPr>
        <p:spPr>
          <a:xfrm>
            <a:off x="228600" y="2667000"/>
            <a:ext cx="4876800" cy="3416320"/>
          </a:xfrm>
          <a:prstGeom prst="rect">
            <a:avLst/>
          </a:prstGeom>
          <a:noFill/>
        </p:spPr>
        <p:txBody>
          <a:bodyPr wrap="square" rtlCol="0">
            <a:spAutoFit/>
          </a:bodyPr>
          <a:lstStyle/>
          <a:p>
            <a:pPr algn="ctr"/>
            <a:r>
              <a:rPr lang="en-US" b="1" dirty="0" smtClean="0">
                <a:solidFill>
                  <a:schemeClr val="bg1"/>
                </a:solidFill>
                <a:latin typeface="Franklin Gothic No.2"/>
              </a:rPr>
              <a:t>Masked gunmen severely beat Syria’s best-known political cartoonist on Thursday, breaking  his hand and leaving him to bleed on the side of a road in Damascus,  activists said.</a:t>
            </a:r>
          </a:p>
          <a:p>
            <a:pPr algn="ctr"/>
            <a:r>
              <a:rPr lang="en-US" b="1" dirty="0" smtClean="0">
                <a:solidFill>
                  <a:schemeClr val="bg1"/>
                </a:solidFill>
                <a:latin typeface="Franklin Gothic No.2"/>
              </a:rPr>
              <a:t> </a:t>
            </a:r>
          </a:p>
          <a:p>
            <a:pPr algn="ctr"/>
            <a:r>
              <a:rPr lang="en-US" b="1" dirty="0" smtClean="0">
                <a:solidFill>
                  <a:schemeClr val="bg1"/>
                </a:solidFill>
                <a:latin typeface="Franklin Gothic No.2"/>
              </a:rPr>
              <a:t>The attack came days after the artist, </a:t>
            </a:r>
          </a:p>
          <a:p>
            <a:pPr algn="ctr"/>
            <a:r>
              <a:rPr lang="en-US" b="1" dirty="0" smtClean="0">
                <a:solidFill>
                  <a:schemeClr val="bg1"/>
                </a:solidFill>
                <a:latin typeface="Franklin Gothic No.2"/>
              </a:rPr>
              <a:t>Ali </a:t>
            </a:r>
            <a:r>
              <a:rPr lang="en-US" b="1" dirty="0" err="1" smtClean="0">
                <a:solidFill>
                  <a:schemeClr val="bg1"/>
                </a:solidFill>
                <a:latin typeface="Franklin Gothic No.2"/>
              </a:rPr>
              <a:t>Farzat</a:t>
            </a:r>
            <a:r>
              <a:rPr lang="en-US" b="1" dirty="0" smtClean="0">
                <a:solidFill>
                  <a:schemeClr val="bg1"/>
                </a:solidFill>
                <a:latin typeface="Franklin Gothic No.2"/>
              </a:rPr>
              <a:t>, published a cartoon showing President </a:t>
            </a:r>
            <a:r>
              <a:rPr lang="en-US" b="1" dirty="0" err="1" smtClean="0">
                <a:solidFill>
                  <a:schemeClr val="bg1"/>
                </a:solidFill>
                <a:latin typeface="Franklin Gothic No.2"/>
              </a:rPr>
              <a:t>Bashar</a:t>
            </a:r>
            <a:r>
              <a:rPr lang="en-US" b="1" dirty="0" smtClean="0">
                <a:solidFill>
                  <a:schemeClr val="bg1"/>
                </a:solidFill>
                <a:latin typeface="Franklin Gothic No.2"/>
              </a:rPr>
              <a:t> al-Assad hitching</a:t>
            </a:r>
          </a:p>
          <a:p>
            <a:pPr algn="ctr"/>
            <a:r>
              <a:rPr lang="en-US" b="1" dirty="0" smtClean="0">
                <a:solidFill>
                  <a:schemeClr val="bg1"/>
                </a:solidFill>
                <a:latin typeface="Franklin Gothic No.2"/>
              </a:rPr>
              <a:t> a ride out of town with Col. Muammar el-Qaddafi of Libya, who was toppled from power this week. </a:t>
            </a:r>
            <a:endParaRPr lang="en-US" b="1" dirty="0">
              <a:solidFill>
                <a:schemeClr val="bg1"/>
              </a:solidFill>
              <a:latin typeface="Franklin Gothic No.2"/>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1000"/>
                                        <p:tgtEl>
                                          <p:spTgt spid="1026"/>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027"/>
                                        </p:tgtEl>
                                        <p:attrNameLst>
                                          <p:attrName>style.visibility</p:attrName>
                                        </p:attrNameLst>
                                      </p:cBhvr>
                                      <p:to>
                                        <p:strVal val="visible"/>
                                      </p:to>
                                    </p:set>
                                    <p:animEffect transition="in" filter="fade">
                                      <p:cBhvr>
                                        <p:cTn id="11" dur="1000"/>
                                        <p:tgtEl>
                                          <p:spTgt spid="1027"/>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1028"/>
                                        </p:tgtEl>
                                        <p:attrNameLst>
                                          <p:attrName>style.visibility</p:attrName>
                                        </p:attrNameLst>
                                      </p:cBhvr>
                                      <p:to>
                                        <p:strVal val="visible"/>
                                      </p:to>
                                    </p:set>
                                    <p:animEffect transition="in" filter="fade">
                                      <p:cBhvr>
                                        <p:cTn id="16" dur="1000"/>
                                        <p:tgtEl>
                                          <p:spTgt spid="1028"/>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Effect transition="in" filter="fade">
                                      <p:cBhvr>
                                        <p:cTn id="21" dur="2000"/>
                                        <p:tgtEl>
                                          <p:spTgt spid="6">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
                                            <p:txEl>
                                              <p:pRg st="1" end="1"/>
                                            </p:txEl>
                                          </p:spTgt>
                                        </p:tgtEl>
                                        <p:attrNameLst>
                                          <p:attrName>style.visibility</p:attrName>
                                        </p:attrNameLst>
                                      </p:cBhvr>
                                      <p:to>
                                        <p:strVal val="visible"/>
                                      </p:to>
                                    </p:set>
                                    <p:animEffect transition="in" filter="fade">
                                      <p:cBhvr>
                                        <p:cTn id="24" dur="2000"/>
                                        <p:tgtEl>
                                          <p:spTgt spid="6">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6">
                                            <p:txEl>
                                              <p:pRg st="2" end="2"/>
                                            </p:txEl>
                                          </p:spTgt>
                                        </p:tgtEl>
                                        <p:attrNameLst>
                                          <p:attrName>style.visibility</p:attrName>
                                        </p:attrNameLst>
                                      </p:cBhvr>
                                      <p:to>
                                        <p:strVal val="visible"/>
                                      </p:to>
                                    </p:set>
                                    <p:animEffect transition="in" filter="fade">
                                      <p:cBhvr>
                                        <p:cTn id="27" dur="2000"/>
                                        <p:tgtEl>
                                          <p:spTgt spid="6">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6">
                                            <p:txEl>
                                              <p:pRg st="3" end="3"/>
                                            </p:txEl>
                                          </p:spTgt>
                                        </p:tgtEl>
                                        <p:attrNameLst>
                                          <p:attrName>style.visibility</p:attrName>
                                        </p:attrNameLst>
                                      </p:cBhvr>
                                      <p:to>
                                        <p:strVal val="visible"/>
                                      </p:to>
                                    </p:set>
                                    <p:animEffect transition="in" filter="fade">
                                      <p:cBhvr>
                                        <p:cTn id="30" dur="2000"/>
                                        <p:tgtEl>
                                          <p:spTgt spid="6">
                                            <p:txEl>
                                              <p:pRg st="3" end="3"/>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6">
                                            <p:txEl>
                                              <p:pRg st="4" end="4"/>
                                            </p:txEl>
                                          </p:spTgt>
                                        </p:tgtEl>
                                        <p:attrNameLst>
                                          <p:attrName>style.visibility</p:attrName>
                                        </p:attrNameLst>
                                      </p:cBhvr>
                                      <p:to>
                                        <p:strVal val="visible"/>
                                      </p:to>
                                    </p:set>
                                    <p:animEffect transition="in" filter="fade">
                                      <p:cBhvr>
                                        <p:cTn id="33" dur="2000"/>
                                        <p:tgtEl>
                                          <p:spTgt spid="6">
                                            <p:txEl>
                                              <p:pRg st="4" end="4"/>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1" nodeType="clickEffect">
                                  <p:stCondLst>
                                    <p:cond delay="0"/>
                                  </p:stCondLst>
                                  <p:childTnLst>
                                    <p:set>
                                      <p:cBhvr>
                                        <p:cTn id="37" dur="1" fill="hold">
                                          <p:stCondLst>
                                            <p:cond delay="0"/>
                                          </p:stCondLst>
                                        </p:cTn>
                                        <p:tgtEl>
                                          <p:spTgt spid="6">
                                            <p:txEl>
                                              <p:pRg st="0" end="0"/>
                                            </p:txEl>
                                          </p:spTgt>
                                        </p:tgtEl>
                                        <p:attrNameLst>
                                          <p:attrName>style.visibility</p:attrName>
                                        </p:attrNameLst>
                                      </p:cBhvr>
                                      <p:to>
                                        <p:strVal val="visible"/>
                                      </p:to>
                                    </p:set>
                                  </p:childTnLst>
                                </p:cTn>
                              </p:par>
                              <p:par>
                                <p:cTn id="38" presetID="1" presetClass="entr" presetSubtype="0" fill="hold" grpId="1" nodeType="withEffect">
                                  <p:stCondLst>
                                    <p:cond delay="0"/>
                                  </p:stCondLst>
                                  <p:childTnLst>
                                    <p:set>
                                      <p:cBhvr>
                                        <p:cTn id="39" dur="1" fill="hold">
                                          <p:stCondLst>
                                            <p:cond delay="0"/>
                                          </p:stCondLst>
                                        </p:cTn>
                                        <p:tgtEl>
                                          <p:spTgt spid="6">
                                            <p:txEl>
                                              <p:pRg st="1" end="1"/>
                                            </p:txEl>
                                          </p:spTgt>
                                        </p:tgtEl>
                                        <p:attrNameLst>
                                          <p:attrName>style.visibility</p:attrName>
                                        </p:attrNameLst>
                                      </p:cBhvr>
                                      <p:to>
                                        <p:strVal val="visible"/>
                                      </p:to>
                                    </p:set>
                                  </p:childTnLst>
                                </p:cTn>
                              </p:par>
                              <p:par>
                                <p:cTn id="40" presetID="1" presetClass="entr" presetSubtype="0" fill="hold" grpId="1" nodeType="withEffect">
                                  <p:stCondLst>
                                    <p:cond delay="0"/>
                                  </p:stCondLst>
                                  <p:childTnLst>
                                    <p:set>
                                      <p:cBhvr>
                                        <p:cTn id="41" dur="1" fill="hold">
                                          <p:stCondLst>
                                            <p:cond delay="0"/>
                                          </p:stCondLst>
                                        </p:cTn>
                                        <p:tgtEl>
                                          <p:spTgt spid="6">
                                            <p:txEl>
                                              <p:pRg st="2" end="2"/>
                                            </p:txEl>
                                          </p:spTgt>
                                        </p:tgtEl>
                                        <p:attrNameLst>
                                          <p:attrName>style.visibility</p:attrName>
                                        </p:attrNameLst>
                                      </p:cBhvr>
                                      <p:to>
                                        <p:strVal val="visible"/>
                                      </p:to>
                                    </p:set>
                                  </p:childTnLst>
                                </p:cTn>
                              </p:par>
                              <p:par>
                                <p:cTn id="42" presetID="1" presetClass="entr" presetSubtype="0" fill="hold" grpId="1" nodeType="withEffect">
                                  <p:stCondLst>
                                    <p:cond delay="0"/>
                                  </p:stCondLst>
                                  <p:childTnLst>
                                    <p:set>
                                      <p:cBhvr>
                                        <p:cTn id="43" dur="1" fill="hold">
                                          <p:stCondLst>
                                            <p:cond delay="0"/>
                                          </p:stCondLst>
                                        </p:cTn>
                                        <p:tgtEl>
                                          <p:spTgt spid="6">
                                            <p:txEl>
                                              <p:pRg st="3" end="3"/>
                                            </p:txEl>
                                          </p:spTgt>
                                        </p:tgtEl>
                                        <p:attrNameLst>
                                          <p:attrName>style.visibility</p:attrName>
                                        </p:attrNameLst>
                                      </p:cBhvr>
                                      <p:to>
                                        <p:strVal val="visible"/>
                                      </p:to>
                                    </p:set>
                                  </p:childTnLst>
                                </p:cTn>
                              </p:par>
                              <p:par>
                                <p:cTn id="44" presetID="1" presetClass="entr" presetSubtype="0" fill="hold" grpId="1" nodeType="withEffect">
                                  <p:stCondLst>
                                    <p:cond delay="0"/>
                                  </p:stCondLst>
                                  <p:childTnLst>
                                    <p:set>
                                      <p:cBhvr>
                                        <p:cTn id="45"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allAtOnce"/>
      <p:bldP spid="6" grpId="1" build="allAtOnce"/>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381000"/>
            <a:ext cx="9144000" cy="10668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r>
              <a:rPr lang="en-US" sz="4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It Connects </a:t>
            </a:r>
            <a:r>
              <a:rPr lang="en-US" sz="44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Us…</a:t>
            </a:r>
          </a:p>
          <a:p>
            <a:pPr algn="ctr" fontAlgn="auto">
              <a:spcAft>
                <a:spcPts val="0"/>
              </a:spcAft>
              <a:defRPr/>
            </a:pPr>
            <a:endParaRPr lang="en-US" sz="48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sp>
        <p:nvSpPr>
          <p:cNvPr id="10" name="Title 1"/>
          <p:cNvSpPr txBox="1">
            <a:spLocks/>
          </p:cNvSpPr>
          <p:nvPr/>
        </p:nvSpPr>
        <p:spPr>
          <a:xfrm>
            <a:off x="0" y="6172200"/>
            <a:ext cx="9144000" cy="9144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r>
              <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“Human Interest” or Campfire Stories</a:t>
            </a:r>
            <a:endParaRPr lang="en-US" sz="36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ndParaRPr>
          </a:p>
          <a:p>
            <a:pPr algn="ctr" fontAlgn="auto">
              <a:spcAft>
                <a:spcPts val="0"/>
              </a:spcAft>
              <a:defRPr/>
            </a:pPr>
            <a:endParaRPr lang="en-US" sz="48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pic>
        <p:nvPicPr>
          <p:cNvPr id="76808" name="Picture 8" descr="http://usspost.com/wp-content/uploads/2011/01/Christina-Green-Funeral.jpg"/>
          <p:cNvPicPr>
            <a:picLocks noChangeAspect="1" noChangeArrowheads="1"/>
          </p:cNvPicPr>
          <p:nvPr/>
        </p:nvPicPr>
        <p:blipFill>
          <a:blip r:embed="rId3" cstate="print"/>
          <a:srcRect/>
          <a:stretch>
            <a:fillRect/>
          </a:stretch>
        </p:blipFill>
        <p:spPr bwMode="auto">
          <a:xfrm>
            <a:off x="1295400" y="1219200"/>
            <a:ext cx="6583680" cy="4937760"/>
          </a:xfrm>
          <a:prstGeom prst="rect">
            <a:avLst/>
          </a:prstGeom>
          <a:noFill/>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6808"/>
                                        </p:tgtEl>
                                        <p:attrNameLst>
                                          <p:attrName>style.visibility</p:attrName>
                                        </p:attrNameLst>
                                      </p:cBhvr>
                                      <p:to>
                                        <p:strVal val="visible"/>
                                      </p:to>
                                    </p:set>
                                    <p:animEffect transition="in" filter="fade">
                                      <p:cBhvr>
                                        <p:cTn id="7" dur="1000"/>
                                        <p:tgtEl>
                                          <p:spTgt spid="768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685800" y="1219200"/>
            <a:ext cx="7772400" cy="47244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r>
              <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Christinafuneral.wmv</a:t>
            </a:r>
          </a:p>
          <a:p>
            <a:pPr algn="ctr" fontAlgn="auto">
              <a:spcAft>
                <a:spcPts val="0"/>
              </a:spcAft>
              <a:defRPr/>
            </a:pPr>
            <a:endPar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a:p>
            <a:pPr algn="ctr" fontAlgn="auto">
              <a:spcAft>
                <a:spcPts val="0"/>
              </a:spcAft>
              <a:defRPr/>
            </a:pPr>
            <a:endPar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0"/>
            <a:ext cx="9144000" cy="17526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The Battle Isn’t Ancient History</a:t>
            </a:r>
          </a:p>
          <a:p>
            <a:pPr algn="ctr" fontAlgn="auto">
              <a:spcAft>
                <a:spcPts val="0"/>
              </a:spcAft>
              <a:defRPr/>
            </a:pPr>
            <a:endParaRPr lang="en-US" sz="48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ndParaRPr>
          </a:p>
        </p:txBody>
      </p:sp>
      <p:pic>
        <p:nvPicPr>
          <p:cNvPr id="2050" name="Picture 2"/>
          <p:cNvPicPr>
            <a:picLocks noChangeAspect="1" noChangeArrowheads="1"/>
          </p:cNvPicPr>
          <p:nvPr/>
        </p:nvPicPr>
        <p:blipFill>
          <a:blip r:embed="rId3" cstate="print"/>
          <a:srcRect/>
          <a:stretch>
            <a:fillRect/>
          </a:stretch>
        </p:blipFill>
        <p:spPr bwMode="auto">
          <a:xfrm>
            <a:off x="0" y="1066800"/>
            <a:ext cx="9166577" cy="512064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1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0"/>
            <a:ext cx="9144000" cy="10668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r>
              <a:rPr lang="en-US" sz="5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A Secret Internet?</a:t>
            </a:r>
            <a:endParaRPr lang="en-US" sz="54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pic>
        <p:nvPicPr>
          <p:cNvPr id="1026" name="Picture 2"/>
          <p:cNvPicPr>
            <a:picLocks noChangeAspect="1" noChangeArrowheads="1"/>
          </p:cNvPicPr>
          <p:nvPr/>
        </p:nvPicPr>
        <p:blipFill>
          <a:blip r:embed="rId3" cstate="print"/>
          <a:srcRect l="11875" t="37000" r="40625" b="16000"/>
          <a:stretch>
            <a:fillRect/>
          </a:stretch>
        </p:blipFill>
        <p:spPr bwMode="auto">
          <a:xfrm>
            <a:off x="304801" y="914400"/>
            <a:ext cx="5175117" cy="3200400"/>
          </a:xfrm>
          <a:prstGeom prst="rect">
            <a:avLst/>
          </a:prstGeom>
          <a:noFill/>
          <a:ln w="9525">
            <a:noFill/>
            <a:miter lim="800000"/>
            <a:headEnd/>
            <a:tailEnd/>
          </a:ln>
        </p:spPr>
      </p:pic>
      <p:sp>
        <p:nvSpPr>
          <p:cNvPr id="6" name="Rectangle 5"/>
          <p:cNvSpPr/>
          <p:nvPr/>
        </p:nvSpPr>
        <p:spPr>
          <a:xfrm>
            <a:off x="1828800" y="4244876"/>
            <a:ext cx="6858000" cy="2308324"/>
          </a:xfrm>
          <a:prstGeom prst="rect">
            <a:avLst/>
          </a:prstGeom>
        </p:spPr>
        <p:txBody>
          <a:bodyPr wrap="square">
            <a:spAutoFit/>
          </a:bodyPr>
          <a:lstStyle/>
          <a:p>
            <a:pPr algn="ctr"/>
            <a:r>
              <a:rPr lang="en-US" sz="2400" b="1" dirty="0" smtClean="0">
                <a:solidFill>
                  <a:schemeClr val="bg1"/>
                </a:solidFill>
                <a:latin typeface="Franklin Gothic No.2"/>
              </a:rPr>
              <a:t>The Obama administration is leading a global effort to deploy “shadow” Internet and mobile phone systems that dissidents can use to undermine repressive governments that seek to silence them by censoring or shutting down telecommunications networks. </a:t>
            </a:r>
            <a:endParaRPr lang="en-US" sz="2400" b="1" dirty="0">
              <a:solidFill>
                <a:schemeClr val="bg1"/>
              </a:solidFill>
              <a:latin typeface="Franklin Gothic No.2"/>
            </a:endParaRPr>
          </a:p>
        </p:txBody>
      </p:sp>
    </p:spTree>
  </p:cSld>
  <p:clrMapOvr>
    <a:masterClrMapping/>
  </p:clrMapOvr>
  <p:transition>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3" descr="background.jpg"/>
          <p:cNvPicPr>
            <a:picLocks noChangeAspect="1"/>
          </p:cNvPicPr>
          <p:nvPr/>
        </p:nvPicPr>
        <p:blipFill>
          <a:blip r:embed="rId3" cstate="print"/>
          <a:srcRect/>
          <a:stretch>
            <a:fillRect/>
          </a:stretch>
        </p:blipFill>
        <p:spPr bwMode="auto">
          <a:xfrm>
            <a:off x="0" y="0"/>
            <a:ext cx="9144000" cy="381000"/>
          </a:xfrm>
          <a:prstGeom prst="rect">
            <a:avLst/>
          </a:prstGeom>
          <a:noFill/>
          <a:ln w="9525">
            <a:noFill/>
            <a:miter lim="800000"/>
            <a:headEnd/>
            <a:tailEnd/>
          </a:ln>
        </p:spPr>
      </p:pic>
      <p:sp>
        <p:nvSpPr>
          <p:cNvPr id="8" name="Title 1"/>
          <p:cNvSpPr txBox="1">
            <a:spLocks/>
          </p:cNvSpPr>
          <p:nvPr/>
        </p:nvSpPr>
        <p:spPr>
          <a:xfrm>
            <a:off x="1828800" y="2895600"/>
            <a:ext cx="6248400" cy="9906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endParaRPr lang="en-US" sz="36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pic>
        <p:nvPicPr>
          <p:cNvPr id="1028" name="Picture 4"/>
          <p:cNvPicPr>
            <a:picLocks noChangeAspect="1" noChangeArrowheads="1"/>
          </p:cNvPicPr>
          <p:nvPr/>
        </p:nvPicPr>
        <p:blipFill>
          <a:blip r:embed="rId4" cstate="print"/>
          <a:srcRect/>
          <a:stretch>
            <a:fillRect/>
          </a:stretch>
        </p:blipFill>
        <p:spPr bwMode="auto">
          <a:xfrm>
            <a:off x="0" y="381000"/>
            <a:ext cx="9144000" cy="6477000"/>
          </a:xfrm>
          <a:prstGeom prst="rect">
            <a:avLst/>
          </a:prstGeom>
          <a:noFill/>
          <a:ln w="9525">
            <a:noFill/>
            <a:miter lim="800000"/>
            <a:headEnd/>
            <a:tailEnd/>
          </a:ln>
        </p:spPr>
      </p:pic>
      <p:pic>
        <p:nvPicPr>
          <p:cNvPr id="1029" name="Picture 5"/>
          <p:cNvPicPr>
            <a:picLocks noChangeAspect="1" noChangeArrowheads="1"/>
          </p:cNvPicPr>
          <p:nvPr/>
        </p:nvPicPr>
        <p:blipFill>
          <a:blip r:embed="rId5" cstate="print"/>
          <a:srcRect/>
          <a:stretch>
            <a:fillRect/>
          </a:stretch>
        </p:blipFill>
        <p:spPr bwMode="auto">
          <a:xfrm>
            <a:off x="0" y="381000"/>
            <a:ext cx="9144000" cy="647700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28"/>
                                        </p:tgtEl>
                                        <p:attrNameLst>
                                          <p:attrName>style.visibility</p:attrName>
                                        </p:attrNameLst>
                                      </p:cBhvr>
                                      <p:to>
                                        <p:strVal val="visible"/>
                                      </p:to>
                                    </p:set>
                                    <p:animEffect transition="in" filter="fade">
                                      <p:cBhvr>
                                        <p:cTn id="7" dur="2000"/>
                                        <p:tgtEl>
                                          <p:spTgt spid="1028"/>
                                        </p:tgtEl>
                                      </p:cBhvr>
                                    </p:animEffect>
                                  </p:childTnLst>
                                </p:cTn>
                              </p:par>
                            </p:childTnLst>
                          </p:cTn>
                        </p:par>
                        <p:par>
                          <p:cTn id="8" fill="hold">
                            <p:stCondLst>
                              <p:cond delay="2000"/>
                            </p:stCondLst>
                            <p:childTnLst>
                              <p:par>
                                <p:cTn id="9" presetID="12" presetClass="entr" presetSubtype="4" fill="hold" nodeType="afterEffect">
                                  <p:stCondLst>
                                    <p:cond delay="0"/>
                                  </p:stCondLst>
                                  <p:childTnLst>
                                    <p:set>
                                      <p:cBhvr>
                                        <p:cTn id="10" dur="1" fill="hold">
                                          <p:stCondLst>
                                            <p:cond delay="0"/>
                                          </p:stCondLst>
                                        </p:cTn>
                                        <p:tgtEl>
                                          <p:spTgt spid="1029"/>
                                        </p:tgtEl>
                                        <p:attrNameLst>
                                          <p:attrName>style.visibility</p:attrName>
                                        </p:attrNameLst>
                                      </p:cBhvr>
                                      <p:to>
                                        <p:strVal val="visible"/>
                                      </p:to>
                                    </p:set>
                                    <p:animEffect transition="in" filter="slide(fromBottom)">
                                      <p:cBhvr>
                                        <p:cTn id="11" dur="3000"/>
                                        <p:tgtEl>
                                          <p:spTgt spid="10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26357</TotalTime>
  <Words>9199</Words>
  <Application>Microsoft Office PowerPoint</Application>
  <PresentationFormat>On-screen Show (4:3)</PresentationFormat>
  <Paragraphs>711</Paragraphs>
  <Slides>89</Slides>
  <Notes>89</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89</vt:i4>
      </vt:variant>
    </vt:vector>
  </HeadingPairs>
  <TitlesOfParts>
    <vt:vector size="98" baseType="lpstr">
      <vt:lpstr>Arial</vt:lpstr>
      <vt:lpstr>Franklin Gothic No.2</vt:lpstr>
      <vt:lpstr>Times New Roman</vt:lpstr>
      <vt:lpstr>Franklin Gothic Book</vt:lpstr>
      <vt:lpstr>Franklin Gothic Medium</vt:lpstr>
      <vt:lpstr>Franklin Gothic Demi</vt:lpstr>
      <vt:lpstr>Calibri</vt:lpstr>
      <vt:lpstr>Old English Text MT</vt: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lpstr>Slide 58</vt:lpstr>
      <vt:lpstr>Slide 59</vt:lpstr>
      <vt:lpstr>Slide 60</vt:lpstr>
      <vt:lpstr>Slide 61</vt:lpstr>
      <vt:lpstr>Slide 62</vt:lpstr>
      <vt:lpstr>Slide 63</vt:lpstr>
      <vt:lpstr>Slide 64</vt:lpstr>
      <vt:lpstr>Slide 65</vt:lpstr>
      <vt:lpstr>Slide 66</vt:lpstr>
      <vt:lpstr>Slide 67</vt:lpstr>
      <vt:lpstr>Slide 68</vt:lpstr>
      <vt:lpstr>Slide 69</vt:lpstr>
      <vt:lpstr>Slide 70</vt:lpstr>
      <vt:lpstr>Slide 71</vt:lpstr>
      <vt:lpstr>Slide 72</vt:lpstr>
      <vt:lpstr>Slide 73</vt:lpstr>
      <vt:lpstr>Slide 74</vt:lpstr>
      <vt:lpstr>Slide 75</vt:lpstr>
      <vt:lpstr>Slide 76</vt:lpstr>
      <vt:lpstr>Slide 77</vt:lpstr>
      <vt:lpstr>Slide 78</vt:lpstr>
      <vt:lpstr>Slide 79</vt:lpstr>
      <vt:lpstr>Slide 80</vt:lpstr>
      <vt:lpstr>Slide 81</vt:lpstr>
      <vt:lpstr>Slide 82</vt:lpstr>
      <vt:lpstr>Slide 83</vt:lpstr>
      <vt:lpstr>Slide 84</vt:lpstr>
      <vt:lpstr>Slide 85</vt:lpstr>
      <vt:lpstr>Slide 86</vt:lpstr>
      <vt:lpstr>Slide 87</vt:lpstr>
      <vt:lpstr>Slide 88</vt:lpstr>
      <vt:lpstr>Slide 89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Freelance</dc:creator>
  <cp:lastModifiedBy>Dmiller</cp:lastModifiedBy>
  <cp:revision>677</cp:revision>
  <dcterms:created xsi:type="dcterms:W3CDTF">2010-09-01T22:39:39Z</dcterms:created>
  <dcterms:modified xsi:type="dcterms:W3CDTF">2012-07-20T19:30:19Z</dcterms:modified>
</cp:coreProperties>
</file>