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0"/>
  </p:notesMasterIdLst>
  <p:handoutMasterIdLst>
    <p:handoutMasterId r:id="rId71"/>
  </p:handoutMasterIdLst>
  <p:sldIdLst>
    <p:sldId id="638" r:id="rId2"/>
    <p:sldId id="639" r:id="rId3"/>
    <p:sldId id="604" r:id="rId4"/>
    <p:sldId id="501" r:id="rId5"/>
    <p:sldId id="355" r:id="rId6"/>
    <p:sldId id="310" r:id="rId7"/>
    <p:sldId id="646" r:id="rId8"/>
    <p:sldId id="647" r:id="rId9"/>
    <p:sldId id="418" r:id="rId10"/>
    <p:sldId id="648" r:id="rId11"/>
    <p:sldId id="654" r:id="rId12"/>
    <p:sldId id="589" r:id="rId13"/>
    <p:sldId id="586" r:id="rId14"/>
    <p:sldId id="650" r:id="rId15"/>
    <p:sldId id="606" r:id="rId16"/>
    <p:sldId id="484" r:id="rId17"/>
    <p:sldId id="631" r:id="rId18"/>
    <p:sldId id="436" r:id="rId19"/>
    <p:sldId id="469" r:id="rId20"/>
    <p:sldId id="607" r:id="rId21"/>
    <p:sldId id="608" r:id="rId22"/>
    <p:sldId id="356" r:id="rId23"/>
    <p:sldId id="267" r:id="rId24"/>
    <p:sldId id="621" r:id="rId25"/>
    <p:sldId id="475" r:id="rId26"/>
    <p:sldId id="268" r:id="rId27"/>
    <p:sldId id="473" r:id="rId28"/>
    <p:sldId id="270" r:id="rId29"/>
    <p:sldId id="599" r:id="rId30"/>
    <p:sldId id="561" r:id="rId31"/>
    <p:sldId id="304" r:id="rId32"/>
    <p:sldId id="483" r:id="rId33"/>
    <p:sldId id="477" r:id="rId34"/>
    <p:sldId id="276" r:id="rId35"/>
    <p:sldId id="450" r:id="rId36"/>
    <p:sldId id="651" r:id="rId37"/>
    <p:sldId id="653" r:id="rId38"/>
    <p:sldId id="652" r:id="rId39"/>
    <p:sldId id="635" r:id="rId40"/>
    <p:sldId id="434" r:id="rId41"/>
    <p:sldId id="548" r:id="rId42"/>
    <p:sldId id="428" r:id="rId43"/>
    <p:sldId id="444" r:id="rId44"/>
    <p:sldId id="610" r:id="rId45"/>
    <p:sldId id="611" r:id="rId46"/>
    <p:sldId id="602" r:id="rId47"/>
    <p:sldId id="393" r:id="rId48"/>
    <p:sldId id="557" r:id="rId49"/>
    <p:sldId id="636" r:id="rId50"/>
    <p:sldId id="571" r:id="rId51"/>
    <p:sldId id="593" r:id="rId52"/>
    <p:sldId id="562" r:id="rId53"/>
    <p:sldId id="556" r:id="rId54"/>
    <p:sldId id="633" r:id="rId55"/>
    <p:sldId id="308" r:id="rId56"/>
    <p:sldId id="313" r:id="rId57"/>
    <p:sldId id="327" r:id="rId58"/>
    <p:sldId id="328" r:id="rId59"/>
    <p:sldId id="314" r:id="rId60"/>
    <p:sldId id="440" r:id="rId61"/>
    <p:sldId id="377" r:id="rId62"/>
    <p:sldId id="485" r:id="rId63"/>
    <p:sldId id="645" r:id="rId64"/>
    <p:sldId id="275" r:id="rId65"/>
    <p:sldId id="419" r:id="rId66"/>
    <p:sldId id="655" r:id="rId67"/>
    <p:sldId id="502" r:id="rId68"/>
    <p:sldId id="576" r:id="rId69"/>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932">
          <p15:clr>
            <a:srgbClr val="A4A3A4"/>
          </p15:clr>
        </p15:guide>
        <p15:guide id="2" pos="219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397" autoAdjust="0"/>
    <p:restoredTop sz="81851" autoAdjust="0"/>
  </p:normalViewPr>
  <p:slideViewPr>
    <p:cSldViewPr>
      <p:cViewPr>
        <p:scale>
          <a:sx n="37" d="100"/>
          <a:sy n="37" d="100"/>
        </p:scale>
        <p:origin x="-2046" y="-570"/>
      </p:cViewPr>
      <p:guideLst>
        <p:guide orient="horz" pos="2160"/>
        <p:guide pos="2880"/>
      </p:guideLst>
    </p:cSldViewPr>
  </p:slideViewPr>
  <p:notesTextViewPr>
    <p:cViewPr>
      <p:scale>
        <a:sx n="3" d="2"/>
        <a:sy n="3" d="2"/>
      </p:scale>
      <p:origin x="0" y="0"/>
    </p:cViewPr>
  </p:notesTextViewPr>
  <p:sorterViewPr>
    <p:cViewPr varScale="1">
      <p:scale>
        <a:sx n="1" d="1"/>
        <a:sy n="1" d="1"/>
      </p:scale>
      <p:origin x="0" y="3906"/>
    </p:cViewPr>
  </p:sorterViewPr>
  <p:notesViewPr>
    <p:cSldViewPr>
      <p:cViewPr>
        <p:scale>
          <a:sx n="46" d="100"/>
          <a:sy n="46" d="100"/>
        </p:scale>
        <p:origin x="-1398" y="-324"/>
      </p:cViewPr>
      <p:guideLst>
        <p:guide orient="horz" pos="2932"/>
        <p:guide pos="219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1376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39466" y="2"/>
            <a:ext cx="3013763" cy="465455"/>
          </a:xfrm>
          <a:prstGeom prst="rect">
            <a:avLst/>
          </a:prstGeom>
        </p:spPr>
        <p:txBody>
          <a:bodyPr vert="horz" lIns="93324" tIns="46662" rIns="93324" bIns="46662" rtlCol="0"/>
          <a:lstStyle>
            <a:lvl1pPr algn="r">
              <a:defRPr sz="1200"/>
            </a:lvl1pPr>
          </a:lstStyle>
          <a:p>
            <a:fld id="{ABFF4264-FB36-4CAC-908D-989D0D72539B}" type="datetimeFigureOut">
              <a:rPr lang="en-US" smtClean="0"/>
              <a:pPr/>
              <a:t>10/30/2014</a:t>
            </a:fld>
            <a:endParaRPr lang="en-US"/>
          </a:p>
        </p:txBody>
      </p:sp>
      <p:sp>
        <p:nvSpPr>
          <p:cNvPr id="4" name="Footer Placeholder 3"/>
          <p:cNvSpPr>
            <a:spLocks noGrp="1"/>
          </p:cNvSpPr>
          <p:nvPr>
            <p:ph type="ftr" sz="quarter" idx="2"/>
          </p:nvPr>
        </p:nvSpPr>
        <p:spPr>
          <a:xfrm>
            <a:off x="0" y="8842031"/>
            <a:ext cx="301376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31"/>
            <a:ext cx="3013763" cy="465455"/>
          </a:xfrm>
          <a:prstGeom prst="rect">
            <a:avLst/>
          </a:prstGeom>
        </p:spPr>
        <p:txBody>
          <a:bodyPr vert="horz" lIns="93324" tIns="46662" rIns="93324" bIns="46662" rtlCol="0" anchor="b"/>
          <a:lstStyle>
            <a:lvl1pPr algn="r">
              <a:defRPr sz="1200"/>
            </a:lvl1pPr>
          </a:lstStyle>
          <a:p>
            <a:fld id="{5A87F9EC-C976-4C9A-ACC5-32ABBBE20652}" type="slidenum">
              <a:rPr lang="en-US" smtClean="0"/>
              <a:pPr/>
              <a:t>‹#›</a:t>
            </a:fld>
            <a:endParaRPr lang="en-US"/>
          </a:p>
        </p:txBody>
      </p:sp>
    </p:spTree>
    <p:extLst>
      <p:ext uri="{BB962C8B-B14F-4D97-AF65-F5344CB8AC3E}">
        <p14:creationId xmlns:p14="http://schemas.microsoft.com/office/powerpoint/2010/main" val="3579359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1376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39868" y="2"/>
            <a:ext cx="3013763" cy="465455"/>
          </a:xfrm>
          <a:prstGeom prst="rect">
            <a:avLst/>
          </a:prstGeom>
        </p:spPr>
        <p:txBody>
          <a:bodyPr vert="horz" lIns="93324" tIns="46662" rIns="93324" bIns="46662" rtlCol="0"/>
          <a:lstStyle>
            <a:lvl1pPr algn="r">
              <a:defRPr sz="1200"/>
            </a:lvl1pPr>
          </a:lstStyle>
          <a:p>
            <a:fld id="{E32268D6-0B93-442D-A19B-03F1A85A4E83}" type="datetimeFigureOut">
              <a:rPr lang="en-US" smtClean="0"/>
              <a:pPr/>
              <a:t>10/30/2014</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695484" y="4421825"/>
            <a:ext cx="556387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1493"/>
            <a:ext cx="301376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39868" y="8841493"/>
            <a:ext cx="3013763" cy="465455"/>
          </a:xfrm>
          <a:prstGeom prst="rect">
            <a:avLst/>
          </a:prstGeom>
        </p:spPr>
        <p:txBody>
          <a:bodyPr vert="horz" lIns="93324" tIns="46662" rIns="93324" bIns="46662" rtlCol="0" anchor="b"/>
          <a:lstStyle>
            <a:lvl1pPr algn="r">
              <a:defRPr sz="1200"/>
            </a:lvl1pPr>
          </a:lstStyle>
          <a:p>
            <a:fld id="{481FC867-57A8-4705-8B6F-1F5315DFB15E}" type="slidenum">
              <a:rPr lang="en-US" smtClean="0"/>
              <a:pPr/>
              <a:t>‹#›</a:t>
            </a:fld>
            <a:endParaRPr lang="en-US"/>
          </a:p>
        </p:txBody>
      </p:sp>
    </p:spTree>
    <p:extLst>
      <p:ext uri="{BB962C8B-B14F-4D97-AF65-F5344CB8AC3E}">
        <p14:creationId xmlns:p14="http://schemas.microsoft.com/office/powerpoint/2010/main" val="936223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www.nydailynews.com/news/politics/gillibrand-short-list-2016-presidential-contenders-article-1.1183451"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www.aljazeera.com/news/middleeast/2013/11/plo-calls-international-arafat-inquiry-2013117133621879133.html"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www.cnn.com/2013/03/12/justice/ohio-steubenville-case/"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a:t>
            </a:fld>
            <a:endParaRPr lang="en-US"/>
          </a:p>
        </p:txBody>
      </p:sp>
    </p:spTree>
    <p:extLst>
      <p:ext uri="{BB962C8B-B14F-4D97-AF65-F5344CB8AC3E}">
        <p14:creationId xmlns:p14="http://schemas.microsoft.com/office/powerpoint/2010/main" val="2053876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22" name="Rectangle 1"/>
          <p:cNvSpPr>
            <a:spLocks noGrp="1" noRot="1" noChangeAspect="1" noChangeArrowheads="1" noTextEdit="1"/>
          </p:cNvSpPr>
          <p:nvPr>
            <p:ph type="sldImg"/>
          </p:nvPr>
        </p:nvSpPr>
        <p:spPr>
          <a:xfrm>
            <a:off x="1149350" y="706438"/>
            <a:ext cx="4654550" cy="3490912"/>
          </a:xfrm>
          <a:solidFill>
            <a:srgbClr val="FFFFFF"/>
          </a:solidFill>
          <a:ln>
            <a:solidFill>
              <a:srgbClr val="000000"/>
            </a:solidFill>
            <a:miter lim="800000"/>
          </a:ln>
        </p:spPr>
      </p:sp>
      <p:sp>
        <p:nvSpPr>
          <p:cNvPr id="133123" name="Rectangle 2"/>
          <p:cNvSpPr>
            <a:spLocks noGrp="1" noChangeArrowheads="1"/>
          </p:cNvSpPr>
          <p:nvPr>
            <p:ph type="body" idx="1"/>
          </p:nvPr>
        </p:nvSpPr>
        <p:spPr>
          <a:xfrm>
            <a:off x="695325" y="4421188"/>
            <a:ext cx="5564188" cy="4189412"/>
          </a:xfrm>
          <a:noFill/>
        </p:spPr>
        <p:txBody>
          <a:bodyPr wrap="none" anchor="ctr"/>
          <a:lstStyle/>
          <a:p>
            <a:endParaRPr lang="en-US" smtClean="0"/>
          </a:p>
        </p:txBody>
      </p:sp>
    </p:spTree>
    <p:extLst>
      <p:ext uri="{BB962C8B-B14F-4D97-AF65-F5344CB8AC3E}">
        <p14:creationId xmlns:p14="http://schemas.microsoft.com/office/powerpoint/2010/main" val="223780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537E9BA-A4DD-4417-AA4E-0561A4BF346A}" type="slidenum">
              <a:rPr lang="en-US" smtClean="0"/>
              <a:pPr>
                <a:defRPr/>
              </a:pPr>
              <a:t>11</a:t>
            </a:fld>
            <a:endParaRPr lang="en-US"/>
          </a:p>
        </p:txBody>
      </p:sp>
    </p:spTree>
    <p:extLst>
      <p:ext uri="{BB962C8B-B14F-4D97-AF65-F5344CB8AC3E}">
        <p14:creationId xmlns:p14="http://schemas.microsoft.com/office/powerpoint/2010/main" val="1604799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6213" y="158750"/>
            <a:ext cx="6604000" cy="4953000"/>
          </a:xfrm>
        </p:spPr>
      </p:sp>
      <p:sp>
        <p:nvSpPr>
          <p:cNvPr id="3" name="Notes Placeholder 2"/>
          <p:cNvSpPr>
            <a:spLocks noGrp="1"/>
          </p:cNvSpPr>
          <p:nvPr>
            <p:ph type="body" idx="1"/>
          </p:nvPr>
        </p:nvSpPr>
        <p:spPr>
          <a:xfrm>
            <a:off x="200819" y="5340350"/>
            <a:ext cx="6553200" cy="3733800"/>
          </a:xfrm>
        </p:spPr>
        <p:txBody>
          <a:bodyPr>
            <a:noAutofit/>
          </a:bodyPr>
          <a:lstStyle/>
          <a:p>
            <a:r>
              <a:rPr lang="en-US" sz="2400" dirty="0" smtClean="0"/>
              <a:t>Students need not only to bring this today, but also to the next class session</a:t>
            </a:r>
          </a:p>
        </p:txBody>
      </p:sp>
      <p:sp>
        <p:nvSpPr>
          <p:cNvPr id="4" name="Slide Number Placeholder 3"/>
          <p:cNvSpPr>
            <a:spLocks noGrp="1"/>
          </p:cNvSpPr>
          <p:nvPr>
            <p:ph type="sldNum" sz="quarter" idx="10"/>
          </p:nvPr>
        </p:nvSpPr>
        <p:spPr/>
        <p:txBody>
          <a:bodyPr/>
          <a:lstStyle/>
          <a:p>
            <a:fld id="{FDA6E8DF-C475-4CFB-A103-4BBDDC5824AE}" type="slidenum">
              <a:rPr lang="en-US" smtClean="0"/>
              <a:pPr/>
              <a:t>12</a:t>
            </a:fld>
            <a:endParaRPr lang="en-US"/>
          </a:p>
        </p:txBody>
      </p:sp>
    </p:spTree>
    <p:extLst>
      <p:ext uri="{BB962C8B-B14F-4D97-AF65-F5344CB8AC3E}">
        <p14:creationId xmlns:p14="http://schemas.microsoft.com/office/powerpoint/2010/main" val="334026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2613" y="304800"/>
            <a:ext cx="5845175" cy="4383088"/>
          </a:xfrm>
        </p:spPr>
      </p:sp>
      <p:sp>
        <p:nvSpPr>
          <p:cNvPr id="3" name="Notes Placeholder 2"/>
          <p:cNvSpPr>
            <a:spLocks noGrp="1"/>
          </p:cNvSpPr>
          <p:nvPr>
            <p:ph type="body" idx="1"/>
          </p:nvPr>
        </p:nvSpPr>
        <p:spPr>
          <a:xfrm>
            <a:off x="166050" y="4730750"/>
            <a:ext cx="6587969" cy="4349438"/>
          </a:xfrm>
        </p:spPr>
        <p:txBody>
          <a:bodyPr>
            <a:normAutofit fontScale="70000" lnSpcReduction="20000"/>
          </a:bodyPr>
          <a:lstStyle/>
          <a:p>
            <a:r>
              <a:rPr lang="en-US" sz="2400" dirty="0" smtClean="0"/>
              <a:t>This slide intended for instructors as a focusing tool, but can be shared with students to prime them. Each lecture will include a slide like this with specific lecture outcomes that refer to course outcomes.</a:t>
            </a:r>
          </a:p>
          <a:p>
            <a:r>
              <a:rPr lang="en-US" sz="2400" dirty="0" smtClean="0"/>
              <a:t>Here is what the syllabus declares students will be able to do if they successfully complete the course:</a:t>
            </a:r>
          </a:p>
          <a:p>
            <a:pPr marL="459577" indent="-459577">
              <a:buFont typeface="+mj-lt"/>
              <a:buAutoNum type="arabicPeriod"/>
            </a:pPr>
            <a:r>
              <a:rPr lang="en-US" sz="2400" dirty="0" smtClean="0"/>
              <a:t>Analyze key elements of news reports - weighing evidence, evaluating sources, noting context and transparency - to judge reliability.</a:t>
            </a:r>
          </a:p>
          <a:p>
            <a:pPr marL="459577" indent="-459577">
              <a:buFont typeface="+mj-lt"/>
              <a:buAutoNum type="arabicPeriod"/>
            </a:pPr>
            <a:r>
              <a:rPr lang="en-US" sz="2400" dirty="0" smtClean="0"/>
              <a:t>Distinguish between journalism, opinion journalism and un-supported </a:t>
            </a:r>
            <a:r>
              <a:rPr lang="en-US" sz="2400" dirty="0" err="1" smtClean="0"/>
              <a:t>bloviation</a:t>
            </a:r>
            <a:r>
              <a:rPr lang="en-US" sz="2400" dirty="0" smtClean="0"/>
              <a:t>.</a:t>
            </a:r>
          </a:p>
          <a:p>
            <a:pPr marL="459577" indent="-459577">
              <a:buFont typeface="+mj-lt"/>
              <a:buAutoNum type="arabicPeriod"/>
            </a:pPr>
            <a:r>
              <a:rPr lang="en-US" sz="2400" dirty="0" smtClean="0"/>
              <a:t>Identify and distinguish between news media bias and audience bias.</a:t>
            </a:r>
          </a:p>
          <a:p>
            <a:pPr marL="459577" indent="-459577">
              <a:buFont typeface="+mj-lt"/>
              <a:buAutoNum type="arabicPeriod"/>
            </a:pPr>
            <a:r>
              <a:rPr lang="en-US" sz="2400" dirty="0" smtClean="0"/>
              <a:t>Blend personal scholarship and course materials to write forcefully about journalism standards and practices, fairness and bias, First Amendment issues and their individual Fourth Estate rights and responsibilities.</a:t>
            </a:r>
          </a:p>
          <a:p>
            <a:pPr marL="459577" indent="-459577">
              <a:buFont typeface="+mj-lt"/>
              <a:buAutoNum type="arabicPeriod"/>
            </a:pPr>
            <a:r>
              <a:rPr lang="en-US" sz="2400" dirty="0" smtClean="0"/>
              <a:t>Use examples from each day’s news to demonstrate critical thinking about</a:t>
            </a:r>
            <a:r>
              <a:rPr lang="en-US" sz="2400" baseline="0" dirty="0" smtClean="0"/>
              <a:t> </a:t>
            </a:r>
            <a:r>
              <a:rPr lang="en-US" sz="2400" dirty="0" smtClean="0"/>
              <a:t>civic engagement.</a:t>
            </a:r>
          </a:p>
          <a:p>
            <a:pPr marL="459577" indent="-459577">
              <a:buFont typeface="+mj-lt"/>
              <a:buAutoNum type="arabicPeriod"/>
            </a:pPr>
            <a:r>
              <a:rPr lang="en-US" sz="2400" dirty="0" smtClean="0"/>
              <a:t>Place the impact of social media and digital technologies in their historical context.</a:t>
            </a:r>
          </a:p>
          <a:p>
            <a:endParaRPr lang="en-US" sz="2400" dirty="0" smtClean="0"/>
          </a:p>
          <a:p>
            <a:endParaRPr lang="en-US" sz="2400" dirty="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13</a:t>
            </a:fld>
            <a:endParaRPr lang="en-US"/>
          </a:p>
        </p:txBody>
      </p:sp>
    </p:spTree>
    <p:extLst>
      <p:ext uri="{BB962C8B-B14F-4D97-AF65-F5344CB8AC3E}">
        <p14:creationId xmlns:p14="http://schemas.microsoft.com/office/powerpoint/2010/main" val="20669970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Lecturer should know the date of the Test #2 recitations in her/his lecture.</a:t>
            </a:r>
            <a:endParaRPr lang="en-US" sz="2400" dirty="0"/>
          </a:p>
        </p:txBody>
      </p:sp>
      <p:sp>
        <p:nvSpPr>
          <p:cNvPr id="4" name="Slide Number Placeholder 3"/>
          <p:cNvSpPr>
            <a:spLocks noGrp="1"/>
          </p:cNvSpPr>
          <p:nvPr>
            <p:ph type="sldNum" sz="quarter" idx="10"/>
          </p:nvPr>
        </p:nvSpPr>
        <p:spPr/>
        <p:txBody>
          <a:bodyPr/>
          <a:lstStyle/>
          <a:p>
            <a:fld id="{FDA6E8DF-C475-4CFB-A103-4BBDDC5824AE}" type="slidenum">
              <a:rPr lang="en-US" smtClean="0"/>
              <a:pPr/>
              <a:t>14</a:t>
            </a:fld>
            <a:endParaRPr lang="en-US"/>
          </a:p>
        </p:txBody>
      </p:sp>
    </p:spTree>
    <p:extLst>
      <p:ext uri="{BB962C8B-B14F-4D97-AF65-F5344CB8AC3E}">
        <p14:creationId xmlns:p14="http://schemas.microsoft.com/office/powerpoint/2010/main" val="204112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0500" y="60325"/>
            <a:ext cx="4601633" cy="3451225"/>
          </a:xfrm>
        </p:spPr>
      </p:sp>
      <p:sp>
        <p:nvSpPr>
          <p:cNvPr id="3" name="Notes Placeholder 2"/>
          <p:cNvSpPr>
            <a:spLocks noGrp="1"/>
          </p:cNvSpPr>
          <p:nvPr>
            <p:ph type="body" idx="1"/>
          </p:nvPr>
        </p:nvSpPr>
        <p:spPr>
          <a:xfrm>
            <a:off x="200819" y="3663950"/>
            <a:ext cx="6553200" cy="5410200"/>
          </a:xfrm>
        </p:spPr>
        <p:txBody>
          <a:bodyPr>
            <a:noAutofit/>
          </a:bodyPr>
          <a:lstStyle/>
          <a:p>
            <a:r>
              <a:rPr lang="en-US" sz="2400" b="1" dirty="0" smtClean="0"/>
              <a:t>ANIMATION: Slide opens with Red</a:t>
            </a:r>
            <a:r>
              <a:rPr lang="en-US" sz="2400" b="1" baseline="0" dirty="0" smtClean="0"/>
              <a:t> Box “The News”.</a:t>
            </a:r>
          </a:p>
          <a:p>
            <a:r>
              <a:rPr lang="en-US" sz="2400" b="1" baseline="0" dirty="0" smtClean="0"/>
              <a:t>With each click another of the types of context appears.</a:t>
            </a:r>
          </a:p>
          <a:p>
            <a:endParaRPr lang="en-US" sz="2400" baseline="0" dirty="0" smtClean="0"/>
          </a:p>
          <a:p>
            <a:r>
              <a:rPr lang="en-US" sz="2400" dirty="0" smtClean="0"/>
              <a:t>A set of facts about some event that happened today takes on much more meaning, accuracy even, when the writer gives you</a:t>
            </a:r>
            <a:r>
              <a:rPr lang="en-US" sz="2400" baseline="0" dirty="0" smtClean="0"/>
              <a:t> context, such as</a:t>
            </a:r>
            <a:r>
              <a:rPr lang="en-US" sz="2400" dirty="0" smtClean="0"/>
              <a:t> the HISTORY that led to the event, COMPARISON to similar events, CONNECTION between these players and outside parties, and</a:t>
            </a:r>
            <a:r>
              <a:rPr lang="en-US" sz="2400" baseline="0" dirty="0" smtClean="0"/>
              <a:t> </a:t>
            </a:r>
            <a:r>
              <a:rPr lang="en-US" sz="2400" dirty="0" smtClean="0"/>
              <a:t>responsible PREDICTIONS of what comes next.</a:t>
            </a:r>
          </a:p>
          <a:p>
            <a:r>
              <a:rPr lang="en-US" sz="2400" dirty="0" smtClean="0"/>
              <a:t>With all context, today’s isolated event makes more sense. </a:t>
            </a:r>
          </a:p>
          <a:p>
            <a:endParaRPr lang="en-US" sz="2400" dirty="0" smtClean="0"/>
          </a:p>
        </p:txBody>
      </p:sp>
      <p:sp>
        <p:nvSpPr>
          <p:cNvPr id="4" name="Slide Number Placeholder 3"/>
          <p:cNvSpPr>
            <a:spLocks noGrp="1"/>
          </p:cNvSpPr>
          <p:nvPr>
            <p:ph type="sldNum" sz="quarter" idx="10"/>
          </p:nvPr>
        </p:nvSpPr>
        <p:spPr/>
        <p:txBody>
          <a:bodyPr/>
          <a:lstStyle/>
          <a:p>
            <a:fld id="{FDA6E8DF-C475-4CFB-A103-4BBDDC5824AE}" type="slidenum">
              <a:rPr lang="en-US" smtClean="0"/>
              <a:pPr/>
              <a:t>15</a:t>
            </a:fld>
            <a:endParaRPr lang="en-US" dirty="0"/>
          </a:p>
        </p:txBody>
      </p:sp>
    </p:spTree>
    <p:extLst>
      <p:ext uri="{BB962C8B-B14F-4D97-AF65-F5344CB8AC3E}">
        <p14:creationId xmlns:p14="http://schemas.microsoft.com/office/powerpoint/2010/main" val="2612511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Before</a:t>
            </a:r>
            <a:r>
              <a:rPr lang="en-US" sz="2400" baseline="0" dirty="0" smtClean="0"/>
              <a:t> we go step-by-step through deconstruction, I want to walk you through two concepts that bedevil undergraduates: Context &amp; Transparency.</a:t>
            </a:r>
          </a:p>
          <a:p>
            <a:endParaRPr lang="en-US" sz="2400" dirty="0" smtClean="0"/>
          </a:p>
          <a:p>
            <a:r>
              <a:rPr lang="en-US" sz="2400" dirty="0" smtClean="0"/>
              <a:t>Here’s a simple definition.</a:t>
            </a:r>
          </a:p>
          <a:p>
            <a:r>
              <a:rPr lang="en-US" sz="2400" dirty="0" smtClean="0"/>
              <a:t>Let’s look at some more examples.</a:t>
            </a:r>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16</a:t>
            </a:fld>
            <a:endParaRPr lang="en-US"/>
          </a:p>
        </p:txBody>
      </p:sp>
    </p:spTree>
    <p:extLst>
      <p:ext uri="{BB962C8B-B14F-4D97-AF65-F5344CB8AC3E}">
        <p14:creationId xmlns:p14="http://schemas.microsoft.com/office/powerpoint/2010/main" val="8628855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311150"/>
            <a:ext cx="4343400" cy="3259138"/>
          </a:xfrm>
        </p:spPr>
      </p:sp>
      <p:sp>
        <p:nvSpPr>
          <p:cNvPr id="3" name="Notes Placeholder 2"/>
          <p:cNvSpPr>
            <a:spLocks noGrp="1"/>
          </p:cNvSpPr>
          <p:nvPr>
            <p:ph type="body" idx="1"/>
          </p:nvPr>
        </p:nvSpPr>
        <p:spPr>
          <a:xfrm>
            <a:off x="200819" y="3740151"/>
            <a:ext cx="6629400" cy="5181600"/>
          </a:xfrm>
        </p:spPr>
        <p:txBody>
          <a:bodyPr>
            <a:normAutofit/>
          </a:bodyPr>
          <a:lstStyle/>
          <a:p>
            <a:endParaRPr lang="en-US" dirty="0" smtClean="0"/>
          </a:p>
          <a:p>
            <a:r>
              <a:rPr lang="en-US" sz="2000" b="1" dirty="0" smtClean="0"/>
              <a:t>Animation:</a:t>
            </a:r>
            <a:r>
              <a:rPr lang="en-US" sz="2000" b="1" baseline="0" dirty="0" smtClean="0"/>
              <a:t> </a:t>
            </a:r>
            <a:r>
              <a:rPr lang="en-US" sz="2000" b="1" dirty="0" err="1" smtClean="0"/>
              <a:t>Click1</a:t>
            </a:r>
            <a:r>
              <a:rPr lang="en-US" sz="2000" b="1" dirty="0" smtClean="0"/>
              <a:t>=</a:t>
            </a:r>
            <a:r>
              <a:rPr lang="en-US" sz="2000" b="1" baseline="0" dirty="0" smtClean="0"/>
              <a:t>Photo, </a:t>
            </a:r>
            <a:r>
              <a:rPr lang="en-US" sz="2000" b="1" dirty="0" err="1" smtClean="0"/>
              <a:t>Click2</a:t>
            </a:r>
            <a:r>
              <a:rPr lang="en-US" sz="2000" b="1" dirty="0" smtClean="0"/>
              <a:t>= </a:t>
            </a:r>
            <a:r>
              <a:rPr lang="en-US" sz="2000" b="1" baseline="0" dirty="0" smtClean="0"/>
              <a:t>Headline, </a:t>
            </a:r>
            <a:r>
              <a:rPr lang="en-US" sz="2000" b="1" dirty="0" err="1" smtClean="0"/>
              <a:t>Click3</a:t>
            </a:r>
            <a:r>
              <a:rPr lang="en-US" sz="2000" b="1" dirty="0" smtClean="0"/>
              <a:t>= Excerpt</a:t>
            </a:r>
            <a:endParaRPr lang="en-US" sz="2000" b="1" baseline="0" dirty="0" smtClean="0"/>
          </a:p>
          <a:p>
            <a:r>
              <a:rPr lang="en-US" sz="2400" b="1" dirty="0" smtClean="0"/>
              <a:t>Click - </a:t>
            </a:r>
            <a:r>
              <a:rPr lang="en-US" sz="2400" dirty="0" smtClean="0"/>
              <a:t>You see a photo of a toddler chained to a tree. What do you think?</a:t>
            </a:r>
          </a:p>
          <a:p>
            <a:r>
              <a:rPr lang="en-US" sz="2400" b="1" dirty="0" smtClean="0"/>
              <a:t>Click</a:t>
            </a:r>
          </a:p>
          <a:p>
            <a:r>
              <a:rPr lang="en-US" sz="2400" dirty="0" smtClean="0"/>
              <a:t>Now what do you think?</a:t>
            </a:r>
          </a:p>
          <a:p>
            <a:r>
              <a:rPr lang="en-US" sz="2400" b="1" dirty="0" err="1" smtClean="0"/>
              <a:t>Click:</a:t>
            </a:r>
            <a:r>
              <a:rPr lang="en-US" sz="2400" dirty="0" err="1" smtClean="0"/>
              <a:t>Reporter</a:t>
            </a:r>
            <a:r>
              <a:rPr lang="en-US" sz="2400" dirty="0" smtClean="0"/>
              <a:t> Tania </a:t>
            </a:r>
            <a:r>
              <a:rPr lang="en-US" sz="2400" dirty="0" err="1" smtClean="0"/>
              <a:t>Branigan</a:t>
            </a:r>
            <a:r>
              <a:rPr lang="en-US" sz="2400" dirty="0" smtClean="0"/>
              <a:t> in Beijing interviews the father, who says his daughter was abducted, so while he must work, he chains up the boy, </a:t>
            </a:r>
            <a:r>
              <a:rPr lang="en-US" sz="2400" dirty="0" err="1" smtClean="0"/>
              <a:t>Jingdan</a:t>
            </a:r>
            <a:r>
              <a:rPr lang="en-US" sz="2400" dirty="0" smtClean="0"/>
              <a:t>.</a:t>
            </a:r>
          </a:p>
          <a:p>
            <a:r>
              <a:rPr lang="en-US" sz="2400" dirty="0" smtClean="0"/>
              <a:t>that change how you see the photo? That is context, what you might call “The Rest of the Story.”</a:t>
            </a:r>
          </a:p>
          <a:p>
            <a:r>
              <a:rPr lang="en-US" sz="2400" dirty="0" smtClean="0"/>
              <a:t>As a news consumer, if you don’t look for context, you can miss the story</a:t>
            </a:r>
            <a:r>
              <a:rPr lang="en-US" sz="2400" dirty="0"/>
              <a:t>. </a:t>
            </a:r>
            <a:endParaRPr lang="en-US" sz="2400" dirty="0" smtClean="0"/>
          </a:p>
          <a:p>
            <a:r>
              <a:rPr lang="en-US" sz="1400" dirty="0" smtClean="0"/>
              <a:t>http</a:t>
            </a:r>
            <a:r>
              <a:rPr lang="en-US" sz="1400" dirty="0"/>
              <a:t>://www.dailymail.co.uk/news/article-1248252/Chinese-boy-chained-lamp-post-dad.html</a:t>
            </a:r>
          </a:p>
          <a:p>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17</a:t>
            </a:fld>
            <a:endParaRPr lang="en-US"/>
          </a:p>
        </p:txBody>
      </p:sp>
    </p:spTree>
    <p:extLst>
      <p:ext uri="{BB962C8B-B14F-4D97-AF65-F5344CB8AC3E}">
        <p14:creationId xmlns:p14="http://schemas.microsoft.com/office/powerpoint/2010/main" val="22935661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4013" y="158750"/>
            <a:ext cx="2135187" cy="1601788"/>
          </a:xfrm>
        </p:spPr>
      </p:sp>
      <p:sp>
        <p:nvSpPr>
          <p:cNvPr id="3" name="Notes Placeholder 2"/>
          <p:cNvSpPr>
            <a:spLocks noGrp="1"/>
          </p:cNvSpPr>
          <p:nvPr>
            <p:ph type="body" idx="1"/>
          </p:nvPr>
        </p:nvSpPr>
        <p:spPr>
          <a:xfrm>
            <a:off x="157207" y="1835150"/>
            <a:ext cx="6564965" cy="7473950"/>
          </a:xfrm>
        </p:spPr>
        <p:txBody>
          <a:bodyPr>
            <a:normAutofit fontScale="47500" lnSpcReduction="20000"/>
          </a:bodyPr>
          <a:lstStyle/>
          <a:p>
            <a:r>
              <a:rPr lang="en-US" sz="4800" dirty="0" smtClean="0"/>
              <a:t>(</a:t>
            </a:r>
            <a:r>
              <a:rPr lang="en-US" sz="4800" b="1" dirty="0" smtClean="0"/>
              <a:t>Animation: </a:t>
            </a:r>
            <a:r>
              <a:rPr lang="en-US" sz="4800" dirty="0" smtClean="0"/>
              <a:t>First headline, then scary data graph about costs rising, then graphs that show aid grew faster than costs for a net reduction in payouts by students. Text is included so you can read aloud.)</a:t>
            </a:r>
          </a:p>
          <a:p>
            <a:r>
              <a:rPr lang="en-US" sz="6200" dirty="0" smtClean="0"/>
              <a:t>The headline starts your ulcer:</a:t>
            </a:r>
            <a:r>
              <a:rPr lang="en-US" sz="6200" baseline="0" dirty="0" smtClean="0"/>
              <a:t> college costs are rising. That college costs are rising is the kernel of news, a story that alerts…with multiple drivers: Change, Relevance, Proximity, Importance…</a:t>
            </a:r>
            <a:endParaRPr lang="en-US" sz="6200" dirty="0" smtClean="0"/>
          </a:p>
          <a:p>
            <a:r>
              <a:rPr lang="en-US" sz="6200" dirty="0" smtClean="0"/>
              <a:t>(click) But if you were a scientist studying the impact of that fact, you’d think about all the variables…Like t this fact about aid increasing. That’s the context.</a:t>
            </a:r>
          </a:p>
          <a:p>
            <a:r>
              <a:rPr lang="en-US" sz="6200" dirty="0" smtClean="0"/>
              <a:t>(click)…Which makes possible this analysis: </a:t>
            </a:r>
            <a:r>
              <a:rPr lang="en-US" sz="6200" u="sng" dirty="0" smtClean="0"/>
              <a:t>Payouts have dropped for students</a:t>
            </a:r>
            <a:r>
              <a:rPr lang="en-US" sz="6200" dirty="0" smtClean="0"/>
              <a:t>.</a:t>
            </a:r>
          </a:p>
          <a:p>
            <a:r>
              <a:rPr lang="en-US" sz="6200" dirty="0" smtClean="0"/>
              <a:t>Wow…Does context ever matter. If you had the fees data alone, it would be a very different story than this.</a:t>
            </a:r>
          </a:p>
          <a:p>
            <a:r>
              <a:rPr lang="en-US" sz="6200" b="1" dirty="0" smtClean="0"/>
              <a:t>Full story on </a:t>
            </a:r>
            <a:r>
              <a:rPr lang="en-US" sz="6200" b="1" dirty="0" smtClean="0"/>
              <a:t>P.25 </a:t>
            </a:r>
            <a:r>
              <a:rPr lang="en-US" sz="6200" b="1" dirty="0" smtClean="0"/>
              <a:t>of </a:t>
            </a:r>
            <a:r>
              <a:rPr lang="en-US" sz="6200" b="1" dirty="0" err="1" smtClean="0"/>
              <a:t>Decon</a:t>
            </a:r>
            <a:r>
              <a:rPr lang="en-US" sz="6200" b="1" dirty="0" smtClean="0"/>
              <a:t> Workbook</a:t>
            </a:r>
            <a:endParaRPr lang="en-US" sz="6200" dirty="0"/>
          </a:p>
        </p:txBody>
      </p:sp>
      <p:sp>
        <p:nvSpPr>
          <p:cNvPr id="4" name="Slide Number Placeholder 3"/>
          <p:cNvSpPr>
            <a:spLocks noGrp="1"/>
          </p:cNvSpPr>
          <p:nvPr>
            <p:ph type="sldNum" sz="quarter" idx="10"/>
          </p:nvPr>
        </p:nvSpPr>
        <p:spPr/>
        <p:txBody>
          <a:bodyPr/>
          <a:lstStyle/>
          <a:p>
            <a:fld id="{6CEBBE45-5CD7-4799-A18D-1F774E302AB0}" type="slidenum">
              <a:rPr lang="en-US" smtClean="0"/>
              <a:pPr/>
              <a:t>18</a:t>
            </a:fld>
            <a:endParaRPr lang="en-US" dirty="0"/>
          </a:p>
        </p:txBody>
      </p:sp>
    </p:spTree>
    <p:extLst>
      <p:ext uri="{BB962C8B-B14F-4D97-AF65-F5344CB8AC3E}">
        <p14:creationId xmlns:p14="http://schemas.microsoft.com/office/powerpoint/2010/main" val="38511120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 y="387350"/>
            <a:ext cx="4654550" cy="3490913"/>
          </a:xfrm>
        </p:spPr>
      </p:sp>
      <p:sp>
        <p:nvSpPr>
          <p:cNvPr id="3" name="Notes Placeholder 2"/>
          <p:cNvSpPr>
            <a:spLocks noGrp="1"/>
          </p:cNvSpPr>
          <p:nvPr>
            <p:ph type="body" idx="1"/>
          </p:nvPr>
        </p:nvSpPr>
        <p:spPr>
          <a:xfrm>
            <a:off x="200819" y="4044950"/>
            <a:ext cx="6553200" cy="4952999"/>
          </a:xfrm>
        </p:spPr>
        <p:txBody>
          <a:bodyPr>
            <a:normAutofit/>
          </a:bodyPr>
          <a:lstStyle/>
          <a:p>
            <a:r>
              <a:rPr lang="en-US" sz="2400" dirty="0" smtClean="0"/>
              <a:t>And now transparency. This is a word that has</a:t>
            </a:r>
            <a:r>
              <a:rPr lang="en-US" sz="2400" baseline="0" dirty="0" smtClean="0"/>
              <a:t> a lot of different connotations, depending on what you’re talking about.</a:t>
            </a:r>
          </a:p>
          <a:p>
            <a:r>
              <a:rPr lang="en-US" sz="2400" baseline="0" dirty="0" smtClean="0"/>
              <a:t>For the purposes of this course, there are two meanings to transparency.</a:t>
            </a:r>
            <a:endParaRPr lang="en-US" sz="2400" dirty="0" smtClean="0"/>
          </a:p>
          <a:p>
            <a:r>
              <a:rPr lang="en-US" sz="2400" dirty="0" smtClean="0"/>
              <a:t>     1. Specifying in a story what you do not know or could not learn.  For example: </a:t>
            </a:r>
            <a:r>
              <a:rPr lang="en-US" sz="2400" i="1" dirty="0" smtClean="0"/>
              <a:t>“It could not be learned… He or she could not be reached for comment.”</a:t>
            </a:r>
          </a:p>
          <a:p>
            <a:r>
              <a:rPr lang="en-US" sz="2400" i="1" dirty="0" smtClean="0"/>
              <a:t>     </a:t>
            </a:r>
            <a:r>
              <a:rPr lang="en-US" sz="2400" i="0" dirty="0" smtClean="0"/>
              <a:t>2. Specifying</a:t>
            </a:r>
            <a:r>
              <a:rPr lang="en-US" sz="2400" i="0" baseline="0" dirty="0" smtClean="0"/>
              <a:t> how the reporter got the information. For example: </a:t>
            </a:r>
            <a:r>
              <a:rPr lang="en-US" sz="2400" i="1" baseline="0" dirty="0" smtClean="0"/>
              <a:t>“In an interview at his front door, the suspect said…According to documents obtained by Channel 6 News…”</a:t>
            </a:r>
            <a:endParaRPr lang="en-US" sz="2400" i="0"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19</a:t>
            </a:fld>
            <a:endParaRPr lang="en-US"/>
          </a:p>
        </p:txBody>
      </p:sp>
    </p:spTree>
    <p:extLst>
      <p:ext uri="{BB962C8B-B14F-4D97-AF65-F5344CB8AC3E}">
        <p14:creationId xmlns:p14="http://schemas.microsoft.com/office/powerpoint/2010/main" val="1699709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0300" y="695325"/>
            <a:ext cx="3136900" cy="2354263"/>
          </a:xfrm>
        </p:spPr>
      </p:sp>
      <p:sp>
        <p:nvSpPr>
          <p:cNvPr id="3" name="Notes Placeholder 2"/>
          <p:cNvSpPr>
            <a:spLocks noGrp="1"/>
          </p:cNvSpPr>
          <p:nvPr>
            <p:ph type="body" idx="1"/>
          </p:nvPr>
        </p:nvSpPr>
        <p:spPr>
          <a:xfrm>
            <a:off x="688182" y="3126280"/>
            <a:ext cx="5505450" cy="5472892"/>
          </a:xfrm>
        </p:spPr>
        <p:txBody>
          <a:bodyPr>
            <a:normAutofit/>
          </a:bodyPr>
          <a:lstStyle/>
          <a:p>
            <a:r>
              <a:rPr lang="en-US" sz="1800" dirty="0" smtClean="0"/>
              <a:t>Every lecture, we’ll stop and give you a quick quiz, just three questions.</a:t>
            </a:r>
          </a:p>
          <a:p>
            <a:r>
              <a:rPr lang="en-US" sz="1800" dirty="0" smtClean="0"/>
              <a:t>This helps cement key lessons in your memory.</a:t>
            </a:r>
          </a:p>
          <a:p>
            <a:r>
              <a:rPr lang="en-US" sz="1800" dirty="0" smtClean="0"/>
              <a:t>Plus, it helps us see if we explained things well.</a:t>
            </a:r>
          </a:p>
          <a:p>
            <a:r>
              <a:rPr lang="en-US" sz="1800" dirty="0" smtClean="0"/>
              <a:t>And the third question is a chance for you to improve your own course.</a:t>
            </a:r>
          </a:p>
          <a:p>
            <a:r>
              <a:rPr lang="en-US" sz="1800" dirty="0" smtClean="0"/>
              <a:t>We’ll start lectures with a selection of your comments and suggestions.</a:t>
            </a:r>
            <a:endParaRPr lang="en-US" sz="1800" dirty="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2</a:t>
            </a:fld>
            <a:endParaRPr lang="en-US"/>
          </a:p>
        </p:txBody>
      </p:sp>
    </p:spTree>
    <p:extLst>
      <p:ext uri="{BB962C8B-B14F-4D97-AF65-F5344CB8AC3E}">
        <p14:creationId xmlns:p14="http://schemas.microsoft.com/office/powerpoint/2010/main" val="1277364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6213" y="158750"/>
            <a:ext cx="4368800" cy="3276600"/>
          </a:xfrm>
        </p:spPr>
      </p:sp>
      <p:sp>
        <p:nvSpPr>
          <p:cNvPr id="3" name="Notes Placeholder 2"/>
          <p:cNvSpPr>
            <a:spLocks noGrp="1"/>
          </p:cNvSpPr>
          <p:nvPr>
            <p:ph type="body" idx="1"/>
          </p:nvPr>
        </p:nvSpPr>
        <p:spPr>
          <a:xfrm>
            <a:off x="200819" y="3511550"/>
            <a:ext cx="6553200" cy="5562600"/>
          </a:xfrm>
        </p:spPr>
        <p:txBody>
          <a:bodyPr>
            <a:noAutofit/>
          </a:bodyPr>
          <a:lstStyle/>
          <a:p>
            <a:r>
              <a:rPr lang="en-US" sz="2000" b="1" dirty="0" smtClean="0"/>
              <a:t>ANIMATION: This sequence is intended to show how transparency makes a source more trustworthy.</a:t>
            </a:r>
          </a:p>
          <a:p>
            <a:r>
              <a:rPr lang="en-US" sz="2000" b="1" dirty="0" smtClean="0"/>
              <a:t>Click 1= A Source; </a:t>
            </a:r>
            <a:r>
              <a:rPr lang="en-US" sz="2000" b="1" dirty="0" err="1"/>
              <a:t>C</a:t>
            </a:r>
            <a:r>
              <a:rPr lang="en-US" sz="2000" b="1" dirty="0" err="1" smtClean="0"/>
              <a:t>lick2</a:t>
            </a:r>
            <a:r>
              <a:rPr lang="en-US" sz="2000" b="1" dirty="0" smtClean="0"/>
              <a:t>=A Source who Saw; Click 3= A source who saw her boss; </a:t>
            </a:r>
            <a:r>
              <a:rPr lang="en-US" sz="2000" b="1" dirty="0" err="1" smtClean="0"/>
              <a:t>Click4</a:t>
            </a:r>
            <a:r>
              <a:rPr lang="en-US" sz="2000" b="1" dirty="0" smtClean="0"/>
              <a:t>=A Source Who Saw Her Boss and Fears Retribution.</a:t>
            </a:r>
          </a:p>
          <a:p>
            <a:r>
              <a:rPr lang="en-US" sz="2000" dirty="0" smtClean="0"/>
              <a:t>TRANSPARENCY, is what we call it when the reporter lets you see why she made certain decisions so that you may judge her work. In this case, an anonymous source is pretty fuzzy until you know it is a witness, a female, an employee and that she fears retribution.(click-click-click-click)</a:t>
            </a:r>
          </a:p>
          <a:p>
            <a:r>
              <a:rPr lang="en-US" sz="2000" dirty="0" smtClean="0"/>
              <a:t> Ironically, transparency makes things LESS fuzzy. Transparency is a journalist making it possible for you to see how she knows what she knows or why we don’t know all that we wish we did know.</a:t>
            </a:r>
          </a:p>
          <a:p>
            <a:endParaRPr lang="en-US" sz="2400" dirty="0" smtClean="0"/>
          </a:p>
        </p:txBody>
      </p:sp>
      <p:sp>
        <p:nvSpPr>
          <p:cNvPr id="4" name="Slide Number Placeholder 3"/>
          <p:cNvSpPr>
            <a:spLocks noGrp="1"/>
          </p:cNvSpPr>
          <p:nvPr>
            <p:ph type="sldNum" sz="quarter" idx="10"/>
          </p:nvPr>
        </p:nvSpPr>
        <p:spPr/>
        <p:txBody>
          <a:bodyPr/>
          <a:lstStyle/>
          <a:p>
            <a:fld id="{FDA6E8DF-C475-4CFB-A103-4BBDDC5824AE}" type="slidenum">
              <a:rPr lang="en-US" smtClean="0"/>
              <a:pPr/>
              <a:t>20</a:t>
            </a:fld>
            <a:endParaRPr lang="en-US" dirty="0"/>
          </a:p>
        </p:txBody>
      </p:sp>
    </p:spTree>
    <p:extLst>
      <p:ext uri="{BB962C8B-B14F-4D97-AF65-F5344CB8AC3E}">
        <p14:creationId xmlns:p14="http://schemas.microsoft.com/office/powerpoint/2010/main" val="21088911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6213" y="158750"/>
            <a:ext cx="2768600" cy="2076450"/>
          </a:xfrm>
        </p:spPr>
      </p:sp>
      <p:sp>
        <p:nvSpPr>
          <p:cNvPr id="3" name="Notes Placeholder 2"/>
          <p:cNvSpPr>
            <a:spLocks noGrp="1"/>
          </p:cNvSpPr>
          <p:nvPr>
            <p:ph type="body" idx="1"/>
          </p:nvPr>
        </p:nvSpPr>
        <p:spPr>
          <a:xfrm>
            <a:off x="200819" y="2368550"/>
            <a:ext cx="6553200" cy="6705600"/>
          </a:xfrm>
        </p:spPr>
        <p:txBody>
          <a:bodyPr>
            <a:noAutofit/>
          </a:bodyPr>
          <a:lstStyle/>
          <a:p>
            <a:r>
              <a:rPr lang="en-US" sz="1400" dirty="0" smtClean="0"/>
              <a:t>ANIMATION: On Click, Transparency header appears. Each additional click raises the blinds on the credit card statements that provided the details used in the repot.</a:t>
            </a:r>
          </a:p>
          <a:p>
            <a:endParaRPr lang="en-US" sz="1400" dirty="0" smtClean="0"/>
          </a:p>
          <a:p>
            <a:r>
              <a:rPr lang="en-US" sz="2000" dirty="0" smtClean="0"/>
              <a:t>LECTURER: HERE’S ANOTHER VISUAL ATTEMPT AT SAME EXPLANATION</a:t>
            </a:r>
          </a:p>
          <a:p>
            <a:r>
              <a:rPr lang="en-US" sz="2000" dirty="0" smtClean="0"/>
              <a:t>TRANSPARENCY is what we call it when the reporter lets you see the provenance of crucial information.</a:t>
            </a:r>
          </a:p>
          <a:p>
            <a:r>
              <a:rPr lang="en-US" sz="2000" dirty="0" smtClean="0"/>
              <a:t>In this case, the serious charge of misuse of a government credit card is supported with copies of the credit card bills, showing the dubious meals and travel.</a:t>
            </a:r>
          </a:p>
          <a:p>
            <a:r>
              <a:rPr lang="en-US" sz="2000" dirty="0" smtClean="0"/>
              <a:t>Ironically, transparency makes things LESS fuzzy. Transparency is a journalist making it possible for you to see how she knows what she knows or why we don’t know all that we wish we did know.</a:t>
            </a:r>
          </a:p>
          <a:p>
            <a:endParaRPr lang="en-US" sz="2400" dirty="0" smtClean="0"/>
          </a:p>
        </p:txBody>
      </p:sp>
      <p:sp>
        <p:nvSpPr>
          <p:cNvPr id="4" name="Slide Number Placeholder 3"/>
          <p:cNvSpPr>
            <a:spLocks noGrp="1"/>
          </p:cNvSpPr>
          <p:nvPr>
            <p:ph type="sldNum" sz="quarter" idx="10"/>
          </p:nvPr>
        </p:nvSpPr>
        <p:spPr/>
        <p:txBody>
          <a:bodyPr/>
          <a:lstStyle/>
          <a:p>
            <a:fld id="{FDA6E8DF-C475-4CFB-A103-4BBDDC5824AE}" type="slidenum">
              <a:rPr lang="en-US" smtClean="0"/>
              <a:pPr/>
              <a:t>21</a:t>
            </a:fld>
            <a:endParaRPr lang="en-US" dirty="0"/>
          </a:p>
        </p:txBody>
      </p:sp>
    </p:spTree>
    <p:extLst>
      <p:ext uri="{BB962C8B-B14F-4D97-AF65-F5344CB8AC3E}">
        <p14:creationId xmlns:p14="http://schemas.microsoft.com/office/powerpoint/2010/main" val="40032765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158750"/>
            <a:ext cx="2209800" cy="1658938"/>
          </a:xfrm>
        </p:spPr>
      </p:sp>
      <p:sp>
        <p:nvSpPr>
          <p:cNvPr id="3" name="Notes Placeholder 2"/>
          <p:cNvSpPr>
            <a:spLocks noGrp="1"/>
          </p:cNvSpPr>
          <p:nvPr>
            <p:ph type="body" idx="1"/>
          </p:nvPr>
        </p:nvSpPr>
        <p:spPr>
          <a:xfrm>
            <a:off x="200819" y="1911350"/>
            <a:ext cx="6477000" cy="7010399"/>
          </a:xfrm>
        </p:spPr>
        <p:txBody>
          <a:bodyPr>
            <a:noAutofit/>
          </a:bodyPr>
          <a:lstStyle/>
          <a:p>
            <a:r>
              <a:rPr lang="en-US" sz="2000" dirty="0" smtClean="0"/>
              <a:t>Transparency has lots of analogies</a:t>
            </a:r>
            <a:r>
              <a:rPr lang="en-US" sz="2000" baseline="0" dirty="0" smtClean="0"/>
              <a:t> in your every day life:</a:t>
            </a:r>
          </a:p>
          <a:p>
            <a:r>
              <a:rPr lang="en-US" sz="2000" baseline="0" dirty="0" smtClean="0"/>
              <a:t>At the on-campus grill, the cooks make your omelets and cheeseburgers as you watch. Letting you see the process is supposed to make you feel better about the food.</a:t>
            </a:r>
          </a:p>
          <a:p>
            <a:r>
              <a:rPr lang="en-US" sz="2000" dirty="0" smtClean="0"/>
              <a:t>Fed Ex lets you log onto its website to see each stage in your package’s progress from you to your Grandmother.</a:t>
            </a:r>
          </a:p>
          <a:p>
            <a:r>
              <a:rPr lang="en-US" sz="2000" dirty="0" smtClean="0"/>
              <a:t>Tracking the shipment lets you see the steps they took to deliver it.</a:t>
            </a:r>
          </a:p>
          <a:p>
            <a:r>
              <a:rPr lang="en-US" sz="2000" dirty="0" smtClean="0"/>
              <a:t>That’s what we mean by transparency in journalism: The journalist letting you see the steps taken to assemble the story.</a:t>
            </a:r>
          </a:p>
          <a:p>
            <a:r>
              <a:rPr lang="en-US" sz="2000" dirty="0" smtClean="0"/>
              <a:t>CLICK HERE TO SHOW QUOTES</a:t>
            </a:r>
          </a:p>
          <a:p>
            <a:r>
              <a:rPr lang="en-US" sz="2000" dirty="0" smtClean="0"/>
              <a:t>Here is a  list of common statements</a:t>
            </a:r>
            <a:r>
              <a:rPr lang="en-US" sz="2000" baseline="0" dirty="0" smtClean="0"/>
              <a:t> by which journalists make their work transparent…open to the public:</a:t>
            </a:r>
            <a:r>
              <a:rPr lang="en-US" sz="2000" dirty="0" smtClean="0"/>
              <a:t/>
            </a:r>
            <a:br>
              <a:rPr lang="en-US" sz="2000" dirty="0" smtClean="0"/>
            </a:br>
            <a:r>
              <a:rPr lang="en-US" sz="2000" dirty="0" smtClean="0"/>
              <a:t>             </a:t>
            </a:r>
            <a:r>
              <a:rPr lang="en-US" sz="2000" i="1" dirty="0" smtClean="0"/>
              <a:t>--Could not be reached</a:t>
            </a:r>
          </a:p>
          <a:p>
            <a:r>
              <a:rPr lang="en-US" sz="2000" i="1" dirty="0" smtClean="0"/>
              <a:t>             --Requested anonymity because she feared for her job.</a:t>
            </a:r>
          </a:p>
          <a:p>
            <a:r>
              <a:rPr lang="en-US" sz="2000" i="1" dirty="0" smtClean="0"/>
              <a:t>             --A reporter tried to contact the family at their home, but no one came to the door.</a:t>
            </a:r>
          </a:p>
          <a:p>
            <a:r>
              <a:rPr lang="en-US" sz="2000" i="1" dirty="0" smtClean="0"/>
              <a:t>             -The information could not be independently verified.</a:t>
            </a:r>
          </a:p>
          <a:p>
            <a:r>
              <a:rPr lang="en-US" sz="2000" dirty="0" smtClean="0"/>
              <a:t>We’ll circle back to this concept.</a:t>
            </a:r>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22</a:t>
            </a:fld>
            <a:endParaRPr lang="en-US"/>
          </a:p>
        </p:txBody>
      </p:sp>
    </p:spTree>
    <p:extLst>
      <p:ext uri="{BB962C8B-B14F-4D97-AF65-F5344CB8AC3E}">
        <p14:creationId xmlns:p14="http://schemas.microsoft.com/office/powerpoint/2010/main" val="42882982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413" y="158750"/>
            <a:ext cx="1524000" cy="1144588"/>
          </a:xfrm>
        </p:spPr>
      </p:sp>
      <p:sp>
        <p:nvSpPr>
          <p:cNvPr id="3" name="Notes Placeholder 2"/>
          <p:cNvSpPr>
            <a:spLocks noGrp="1"/>
          </p:cNvSpPr>
          <p:nvPr>
            <p:ph type="body" idx="1"/>
          </p:nvPr>
        </p:nvSpPr>
        <p:spPr>
          <a:xfrm>
            <a:off x="-1" y="1454150"/>
            <a:ext cx="6754019" cy="7696200"/>
          </a:xfrm>
        </p:spPr>
        <p:txBody>
          <a:bodyPr>
            <a:noAutofit/>
          </a:bodyPr>
          <a:lstStyle/>
          <a:p>
            <a:r>
              <a:rPr lang="en-US" sz="2000" dirty="0" smtClean="0"/>
              <a:t>Let’s start working our way through the Deconstruction workbook, step by step.</a:t>
            </a:r>
          </a:p>
          <a:p>
            <a:r>
              <a:rPr lang="en-US" sz="2000" dirty="0" smtClean="0"/>
              <a:t>STEP 1: SUMMARIZE THE STORY</a:t>
            </a:r>
          </a:p>
          <a:p>
            <a:r>
              <a:rPr lang="en-US" sz="2000" dirty="0" smtClean="0"/>
              <a:t>If your car is a Toyota , you want it to have a Toyota engine, Toyota brakes and Toyota steering wheel, not a shiny but mismatched part from a Chevy</a:t>
            </a:r>
            <a:r>
              <a:rPr lang="en-US" sz="2000" baseline="0" dirty="0" smtClean="0"/>
              <a:t> </a:t>
            </a:r>
            <a:r>
              <a:rPr lang="en-US" sz="2000" baseline="0" dirty="0" err="1" smtClean="0"/>
              <a:t>schoolbus</a:t>
            </a:r>
            <a:r>
              <a:rPr lang="en-US" sz="2000" baseline="0" dirty="0" smtClean="0"/>
              <a:t>.</a:t>
            </a:r>
            <a:r>
              <a:rPr lang="en-US" sz="2000" dirty="0" smtClean="0"/>
              <a:t> </a:t>
            </a:r>
          </a:p>
          <a:p>
            <a:r>
              <a:rPr lang="en-US" sz="2000" dirty="0" smtClean="0"/>
              <a:t>Same goes for a reliable news report. If the Headline and Lead are not matched to the story, you should be concerned.</a:t>
            </a:r>
          </a:p>
          <a:p>
            <a:endParaRPr lang="en-US" sz="2000" dirty="0" smtClean="0"/>
          </a:p>
          <a:p>
            <a:r>
              <a:rPr lang="en-US" sz="2000" dirty="0" smtClean="0"/>
              <a:t>SO, Summarize for yourself the main points.</a:t>
            </a:r>
            <a:r>
              <a:rPr lang="en-US" sz="2000" baseline="0" dirty="0" smtClean="0"/>
              <a:t> This will get you out of automatic reading mode and into critical thinking mode.</a:t>
            </a:r>
            <a:endParaRPr lang="en-US" sz="2000" dirty="0" smtClean="0"/>
          </a:p>
          <a:p>
            <a:pPr marL="233309" indent="-233309"/>
            <a:r>
              <a:rPr lang="en-US" sz="2000" dirty="0" smtClean="0"/>
              <a:t>     A well-made, reliable story will have a headline and “lead” that match the facts.</a:t>
            </a:r>
          </a:p>
          <a:p>
            <a:pPr marL="233309" indent="-233309"/>
            <a:r>
              <a:rPr lang="en-US" sz="2000" dirty="0" smtClean="0"/>
              <a:t>     One useful definition: The Lead is often the first paragraph and should generally give the main point of the story . Sometimes the lead is delayed because the reporter uses an anecdote to set the scene or hook the reader. Even then, there is usually still one paragraph, a bit further into the story, which gives you a summary of the main points. A hyped-up headline or lead is a warning sign: this report is more interested in gathering an audience than delivering reliable information.</a:t>
            </a:r>
          </a:p>
          <a:p>
            <a:r>
              <a:rPr lang="en-US" sz="2400" dirty="0" smtClean="0"/>
              <a:t>    </a:t>
            </a:r>
          </a:p>
        </p:txBody>
      </p:sp>
      <p:sp>
        <p:nvSpPr>
          <p:cNvPr id="4" name="Slide Number Placeholder 3"/>
          <p:cNvSpPr>
            <a:spLocks noGrp="1"/>
          </p:cNvSpPr>
          <p:nvPr>
            <p:ph type="sldNum" sz="quarter" idx="10"/>
          </p:nvPr>
        </p:nvSpPr>
        <p:spPr/>
        <p:txBody>
          <a:bodyPr/>
          <a:lstStyle/>
          <a:p>
            <a:fld id="{481FC867-57A8-4705-8B6F-1F5315DFB15E}" type="slidenum">
              <a:rPr lang="en-US" smtClean="0"/>
              <a:pPr/>
              <a:t>23</a:t>
            </a:fld>
            <a:endParaRPr lang="en-US"/>
          </a:p>
        </p:txBody>
      </p:sp>
    </p:spTree>
    <p:extLst>
      <p:ext uri="{BB962C8B-B14F-4D97-AF65-F5344CB8AC3E}">
        <p14:creationId xmlns:p14="http://schemas.microsoft.com/office/powerpoint/2010/main" val="11767454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920750"/>
            <a:ext cx="3048000" cy="2286000"/>
          </a:xfrm>
        </p:spPr>
      </p:sp>
      <p:sp>
        <p:nvSpPr>
          <p:cNvPr id="3" name="Notes Placeholder 2"/>
          <p:cNvSpPr>
            <a:spLocks noGrp="1"/>
          </p:cNvSpPr>
          <p:nvPr>
            <p:ph type="body" idx="1"/>
          </p:nvPr>
        </p:nvSpPr>
        <p:spPr>
          <a:xfrm>
            <a:off x="277019" y="3359150"/>
            <a:ext cx="6400800" cy="5715000"/>
          </a:xfrm>
        </p:spPr>
        <p:txBody>
          <a:bodyPr>
            <a:normAutofit/>
          </a:bodyPr>
          <a:lstStyle/>
          <a:p>
            <a:r>
              <a:rPr lang="en-US" sz="2400" dirty="0" smtClean="0"/>
              <a:t>                    </a:t>
            </a:r>
            <a:r>
              <a:rPr lang="en-US" sz="2400" b="1" dirty="0" smtClean="0"/>
              <a:t>ANIMATION: SLIDE</a:t>
            </a:r>
            <a:r>
              <a:rPr lang="en-US" sz="2400" b="1" baseline="0" dirty="0" smtClean="0"/>
              <a:t> OPENS WITH SCARY HEADLINE. CLICK TO BRING UP STORY TEXT. MUCH LESS SCARY.</a:t>
            </a:r>
          </a:p>
          <a:p>
            <a:endParaRPr lang="en-US" sz="2400" b="1" baseline="0" dirty="0" smtClean="0"/>
          </a:p>
          <a:p>
            <a:r>
              <a:rPr lang="en-US" sz="2400" b="0" baseline="0" dirty="0" smtClean="0"/>
              <a:t>The headline makes it sound like he celebrates the attack.</a:t>
            </a:r>
            <a:endParaRPr lang="en-US" sz="2400" b="0" baseline="0" dirty="0" smtClean="0"/>
          </a:p>
          <a:p>
            <a:r>
              <a:rPr lang="en-US" sz="2400" b="1" baseline="0" dirty="0" smtClean="0"/>
              <a:t>CLICK</a:t>
            </a:r>
            <a:endParaRPr lang="en-US" sz="2400" b="0" baseline="0" dirty="0" smtClean="0"/>
          </a:p>
          <a:p>
            <a:r>
              <a:rPr lang="en-US" sz="2400" b="0" baseline="0" dirty="0" smtClean="0"/>
              <a:t>Yet when you read the story, </a:t>
            </a:r>
            <a:r>
              <a:rPr lang="en-US" sz="2400" b="0" baseline="0" dirty="0" smtClean="0"/>
              <a:t>he is making a fairly common warning:</a:t>
            </a:r>
            <a:r>
              <a:rPr lang="en-US" sz="2400" b="0" dirty="0" smtClean="0"/>
              <a:t> that U.S. foreign intervention sometimes breeds enemies. </a:t>
            </a:r>
          </a:p>
          <a:p>
            <a:r>
              <a:rPr lang="en-US" sz="2400" dirty="0" smtClean="0"/>
              <a:t>Do you trust an outlet that writes grabby headlines that are not supported?</a:t>
            </a:r>
            <a:r>
              <a:rPr lang="en-US" dirty="0" smtClean="0"/>
              <a:t>    </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24</a:t>
            </a:fld>
            <a:endParaRPr lang="en-US"/>
          </a:p>
        </p:txBody>
      </p:sp>
    </p:spTree>
    <p:extLst>
      <p:ext uri="{BB962C8B-B14F-4D97-AF65-F5344CB8AC3E}">
        <p14:creationId xmlns:p14="http://schemas.microsoft.com/office/powerpoint/2010/main" val="7301403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49413" y="920750"/>
            <a:ext cx="3048000" cy="2286000"/>
          </a:xfrm>
        </p:spPr>
      </p:sp>
      <p:sp>
        <p:nvSpPr>
          <p:cNvPr id="3" name="Notes Placeholder 2"/>
          <p:cNvSpPr>
            <a:spLocks noGrp="1"/>
          </p:cNvSpPr>
          <p:nvPr>
            <p:ph type="body" idx="1"/>
          </p:nvPr>
        </p:nvSpPr>
        <p:spPr>
          <a:xfrm>
            <a:off x="277019" y="3359150"/>
            <a:ext cx="6400800" cy="5715000"/>
          </a:xfrm>
        </p:spPr>
        <p:txBody>
          <a:bodyPr>
            <a:normAutofit fontScale="92500" lnSpcReduction="10000"/>
          </a:bodyPr>
          <a:lstStyle/>
          <a:p>
            <a:r>
              <a:rPr lang="en-US" sz="1700" dirty="0" smtClean="0"/>
              <a:t>(Animation: Click a 2</a:t>
            </a:r>
            <a:r>
              <a:rPr lang="en-US" sz="1700" baseline="30000" dirty="0" smtClean="0"/>
              <a:t>nd</a:t>
            </a:r>
            <a:r>
              <a:rPr lang="en-US" sz="1700" dirty="0" smtClean="0"/>
              <a:t> time to bring up pull quote)</a:t>
            </a:r>
          </a:p>
          <a:p>
            <a:r>
              <a:rPr lang="en-US" sz="2600" b="1" dirty="0" smtClean="0"/>
              <a:t>Turn to page 1 in the workbook</a:t>
            </a:r>
            <a:r>
              <a:rPr lang="en-US" sz="2600" u="sng" dirty="0" smtClean="0"/>
              <a:t/>
            </a:r>
            <a:br>
              <a:rPr lang="en-US" sz="2600" u="sng" dirty="0" smtClean="0"/>
            </a:br>
            <a:r>
              <a:rPr lang="en-US" sz="2600" i="1" u="sng" dirty="0" smtClean="0"/>
              <a:t>Assaults Plague campus</a:t>
            </a:r>
            <a:r>
              <a:rPr lang="en-US" sz="2600" dirty="0" smtClean="0"/>
              <a:t>.  </a:t>
            </a:r>
          </a:p>
          <a:p>
            <a:r>
              <a:rPr lang="en-US" sz="2600" dirty="0" smtClean="0"/>
              <a:t>The words intended to make you stop and read a story are the Headline, the stuff in big letters, and the “lead,” a summary sentence that tells you what the story is about .</a:t>
            </a:r>
          </a:p>
          <a:p>
            <a:r>
              <a:rPr lang="en-US" sz="2600" dirty="0" smtClean="0"/>
              <a:t>ASK: Does this headline accurately summarize the story? </a:t>
            </a:r>
          </a:p>
          <a:p>
            <a:r>
              <a:rPr lang="en-US" sz="2600" dirty="0" smtClean="0"/>
              <a:t>         (It does not. Discuss why it does not. )</a:t>
            </a:r>
          </a:p>
          <a:p>
            <a:r>
              <a:rPr lang="en-US" sz="2600" dirty="0" smtClean="0"/>
              <a:t>         Stony Brook enrollment is approximately 22,000. W</a:t>
            </a:r>
            <a:r>
              <a:rPr lang="en-US" sz="2600" baseline="0" dirty="0" smtClean="0"/>
              <a:t>hat rate of crime per 1,000 students </a:t>
            </a:r>
            <a:r>
              <a:rPr lang="en-US" sz="2600" u="sng" baseline="0" dirty="0" smtClean="0"/>
              <a:t>would</a:t>
            </a:r>
            <a:r>
              <a:rPr lang="en-US" sz="2600" baseline="0" dirty="0" smtClean="0"/>
              <a:t> constitute a plague?</a:t>
            </a:r>
            <a:endParaRPr lang="en-US" sz="2600" dirty="0" smtClean="0"/>
          </a:p>
          <a:p>
            <a:r>
              <a:rPr lang="en-US" sz="2600" dirty="0" smtClean="0"/>
              <a:t>          ASK: Is the campus “plagued?”</a:t>
            </a:r>
          </a:p>
          <a:p>
            <a:r>
              <a:rPr lang="en-US" sz="2600" dirty="0" smtClean="0"/>
              <a:t>                    Is this reliable information?</a:t>
            </a:r>
          </a:p>
          <a:p>
            <a:r>
              <a:rPr lang="en-US" sz="2400" dirty="0" smtClean="0"/>
              <a:t>                    </a:t>
            </a:r>
          </a:p>
          <a:p>
            <a:r>
              <a:rPr lang="en-US" dirty="0" smtClean="0"/>
              <a:t>         </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25</a:t>
            </a:fld>
            <a:endParaRPr lang="en-US"/>
          </a:p>
        </p:txBody>
      </p:sp>
    </p:spTree>
    <p:extLst>
      <p:ext uri="{BB962C8B-B14F-4D97-AF65-F5344CB8AC3E}">
        <p14:creationId xmlns:p14="http://schemas.microsoft.com/office/powerpoint/2010/main" val="980152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2400" dirty="0" smtClean="0"/>
              <a:t>In the lecture on Truth and Verification, we talked about the importance of judging the quality of the evidence for yourself. </a:t>
            </a:r>
          </a:p>
          <a:p>
            <a:r>
              <a:rPr lang="en-US" sz="2400" dirty="0" smtClean="0"/>
              <a:t>Is it direct</a:t>
            </a:r>
            <a:r>
              <a:rPr lang="en-US" sz="2400" baseline="0" dirty="0" smtClean="0"/>
              <a:t> or indirect</a:t>
            </a:r>
            <a:r>
              <a:rPr lang="en-US" sz="2400" dirty="0" smtClean="0"/>
              <a:t>?</a:t>
            </a:r>
          </a:p>
          <a:p>
            <a:r>
              <a:rPr lang="en-US" sz="2400" dirty="0" smtClean="0"/>
              <a:t>Are assertions going about naked, with no evidence to give them dignity?</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When</a:t>
            </a:r>
            <a:r>
              <a:rPr lang="en-US" sz="2400" baseline="0" dirty="0" smtClean="0"/>
              <a:t> it comes to really serious reports that affect a person’s freedom, the outcome of an election, the future of a business, you want to pay attention to the evidence a journalist has collected. Does it support the conclusions that are suggested? </a:t>
            </a:r>
            <a:endParaRPr lang="en-US" sz="2400" dirty="0" smtClean="0"/>
          </a:p>
          <a:p>
            <a:endParaRPr lang="en-US" sz="240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26</a:t>
            </a:fld>
            <a:endParaRPr lang="en-US"/>
          </a:p>
        </p:txBody>
      </p:sp>
    </p:spTree>
    <p:extLst>
      <p:ext uri="{BB962C8B-B14F-4D97-AF65-F5344CB8AC3E}">
        <p14:creationId xmlns:p14="http://schemas.microsoft.com/office/powerpoint/2010/main" val="42305344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0813" y="539750"/>
            <a:ext cx="3443287" cy="2584450"/>
          </a:xfrm>
        </p:spPr>
      </p:sp>
      <p:sp>
        <p:nvSpPr>
          <p:cNvPr id="3" name="Notes Placeholder 2"/>
          <p:cNvSpPr>
            <a:spLocks noGrp="1"/>
          </p:cNvSpPr>
          <p:nvPr>
            <p:ph type="body" idx="1"/>
          </p:nvPr>
        </p:nvSpPr>
        <p:spPr>
          <a:xfrm>
            <a:off x="505619" y="3282951"/>
            <a:ext cx="5753735" cy="5327970"/>
          </a:xfrm>
        </p:spPr>
        <p:txBody>
          <a:bodyPr>
            <a:normAutofit fontScale="92500" lnSpcReduction="10000"/>
          </a:bodyPr>
          <a:lstStyle/>
          <a:p>
            <a:r>
              <a:rPr lang="en-US" dirty="0" smtClean="0"/>
              <a:t>(Animation: First click brings up graph about the audio recording. 2</a:t>
            </a:r>
            <a:r>
              <a:rPr lang="en-US" baseline="30000" dirty="0" smtClean="0"/>
              <a:t>nd</a:t>
            </a:r>
            <a:r>
              <a:rPr lang="en-US" dirty="0" smtClean="0"/>
              <a:t> click,</a:t>
            </a:r>
            <a:r>
              <a:rPr lang="en-US" baseline="0" dirty="0" smtClean="0"/>
              <a:t> indirect evidence in the form of background information that describes other examples of this kind of behavior by INS agents.</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b="1" kern="1200" baseline="0" dirty="0" smtClean="0">
                <a:solidFill>
                  <a:schemeClr val="tx1"/>
                </a:solidFill>
                <a:latin typeface="+mn-lt"/>
                <a:ea typeface="+mn-ea"/>
                <a:cs typeface="+mn-cs"/>
              </a:rPr>
              <a:t>Workbook Page </a:t>
            </a:r>
            <a:r>
              <a:rPr lang="en-US" sz="2400" b="1" kern="1200" baseline="0" dirty="0" smtClean="0">
                <a:solidFill>
                  <a:schemeClr val="tx1"/>
                </a:solidFill>
                <a:latin typeface="+mn-lt"/>
                <a:ea typeface="+mn-ea"/>
                <a:cs typeface="+mn-cs"/>
              </a:rPr>
              <a:t>24</a:t>
            </a:r>
            <a:endParaRPr lang="en-US" sz="2400"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tx1"/>
                </a:solidFill>
                <a:latin typeface="+mn-lt"/>
                <a:ea typeface="+mn-ea"/>
                <a:cs typeface="+mn-cs"/>
              </a:rPr>
              <a:t>In this example from the workbook, a serious charge is made against an Immigration agent.</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kern="1200" baseline="0" dirty="0" smtClean="0">
                <a:solidFill>
                  <a:schemeClr val="tx1"/>
                </a:solidFill>
                <a:latin typeface="+mn-lt"/>
                <a:ea typeface="+mn-ea"/>
                <a:cs typeface="+mn-cs"/>
              </a:rPr>
              <a:t>(Don’t click yet, but</a:t>
            </a:r>
            <a:r>
              <a:rPr lang="en-US" sz="2400" kern="1200" dirty="0" smtClean="0">
                <a:solidFill>
                  <a:schemeClr val="tx1"/>
                </a:solidFill>
                <a:latin typeface="+mn-lt"/>
                <a:ea typeface="+mn-ea"/>
                <a:cs typeface="+mn-cs"/>
              </a:rPr>
              <a:t> each click brings up another</a:t>
            </a:r>
            <a:r>
              <a:rPr lang="en-US" sz="2400" kern="1200" baseline="0" dirty="0" smtClean="0">
                <a:solidFill>
                  <a:schemeClr val="tx1"/>
                </a:solidFill>
                <a:latin typeface="+mn-lt"/>
                <a:ea typeface="+mn-ea"/>
                <a:cs typeface="+mn-cs"/>
              </a:rPr>
              <a:t>)</a:t>
            </a:r>
          </a:p>
          <a:p>
            <a:r>
              <a:rPr lang="en-US" sz="2400" dirty="0" smtClean="0"/>
              <a:t>ASK: Where is the evidence? What kind is it?</a:t>
            </a:r>
          </a:p>
          <a:p>
            <a:r>
              <a:rPr lang="en-US" sz="2400" dirty="0" smtClean="0"/>
              <a:t>ASK: How close did the reporter come to opening the freezer</a:t>
            </a:r>
          </a:p>
          <a:p>
            <a:r>
              <a:rPr lang="en-US" sz="2400" dirty="0" smtClean="0"/>
              <a:t>Let students bring this out:</a:t>
            </a:r>
          </a:p>
          <a:p>
            <a:r>
              <a:rPr lang="en-US" sz="2400" dirty="0" smtClean="0"/>
              <a:t>1. On the tape, the 16-minute recording.</a:t>
            </a:r>
          </a:p>
          <a:p>
            <a:r>
              <a:rPr lang="en-US" sz="2400" dirty="0" smtClean="0"/>
              <a:t>2. Confirmed in congressional testimony by a named official, Michael Maxwell. </a:t>
            </a:r>
          </a:p>
          <a:p>
            <a:r>
              <a:rPr lang="en-US" sz="2400" dirty="0" smtClean="0"/>
              <a:t>3. Statistics  re: complaints back up point 3,000 pending misconduct complaints.</a:t>
            </a:r>
            <a:r>
              <a:rPr lang="en-US" sz="2000" dirty="0" smtClean="0"/>
              <a:t> </a:t>
            </a:r>
          </a:p>
          <a:p>
            <a:endParaRPr lang="en-US" sz="2000" dirty="0" smtClean="0"/>
          </a:p>
          <a:p>
            <a:r>
              <a:rPr lang="en-US" sz="2000" dirty="0" smtClean="0"/>
              <a:t>http://www.nytimes.com/2008/03/21/nyregion/21immigrant.html</a:t>
            </a:r>
          </a:p>
          <a:p>
            <a:endParaRPr lang="en-US" sz="2400"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27</a:t>
            </a:fld>
            <a:endParaRPr lang="en-US"/>
          </a:p>
        </p:txBody>
      </p:sp>
    </p:spTree>
    <p:extLst>
      <p:ext uri="{BB962C8B-B14F-4D97-AF65-F5344CB8AC3E}">
        <p14:creationId xmlns:p14="http://schemas.microsoft.com/office/powerpoint/2010/main" val="35539203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5013" y="387350"/>
            <a:ext cx="2944812" cy="2209800"/>
          </a:xfrm>
        </p:spPr>
      </p:sp>
      <p:sp>
        <p:nvSpPr>
          <p:cNvPr id="3" name="Notes Placeholder 2"/>
          <p:cNvSpPr>
            <a:spLocks noGrp="1"/>
          </p:cNvSpPr>
          <p:nvPr>
            <p:ph type="body" idx="1"/>
          </p:nvPr>
        </p:nvSpPr>
        <p:spPr>
          <a:xfrm>
            <a:off x="695484" y="2901951"/>
            <a:ext cx="5563870" cy="5708969"/>
          </a:xfrm>
        </p:spPr>
        <p:txBody>
          <a:bodyPr>
            <a:noAutofit/>
          </a:bodyPr>
          <a:lstStyle/>
          <a:p>
            <a:r>
              <a:rPr lang="en-US" sz="2000" dirty="0" smtClean="0"/>
              <a:t>(Animation: Mildly creepy…Question mark on a meat-hook</a:t>
            </a:r>
            <a:r>
              <a:rPr lang="en-US" sz="2000" baseline="0" dirty="0" smtClean="0"/>
              <a:t> swings out) </a:t>
            </a:r>
          </a:p>
          <a:p>
            <a:r>
              <a:rPr lang="en-US" sz="2000" dirty="0" smtClean="0"/>
              <a:t>DID THE REPORTER OPEN THE FREEZER?</a:t>
            </a:r>
          </a:p>
          <a:p>
            <a:r>
              <a:rPr lang="en-US" sz="2000" dirty="0" smtClean="0"/>
              <a:t>  You recall the story of the New Orleans reporter who flinched from examining the freezer in the Convention Center that was supposed to be full of  murder victims… and got the story wrong.</a:t>
            </a:r>
          </a:p>
          <a:p>
            <a:r>
              <a:rPr lang="en-US" sz="2000" dirty="0" smtClean="0"/>
              <a:t> This course asks the question…How close does the reporter come to “opening the freezer? “ as a way to think about whether the story is based on direct or arm's-length evidence.</a:t>
            </a:r>
          </a:p>
          <a:p>
            <a:r>
              <a:rPr lang="en-US" sz="2000" dirty="0" smtClean="0"/>
              <a:t>  Just because a story relies on arm's-length evidence does not mean it is a weak story.</a:t>
            </a:r>
          </a:p>
          <a:p>
            <a:r>
              <a:rPr lang="en-US" sz="2000" dirty="0" smtClean="0"/>
              <a:t>  Often, that is the only evidence available. </a:t>
            </a:r>
          </a:p>
          <a:p>
            <a:r>
              <a:rPr lang="en-US" sz="2000" dirty="0" smtClean="0"/>
              <a:t>   But the news consumer should remember to stop and think when the story rests on eyewitnesses, when it rests on second-hand information.</a:t>
            </a:r>
          </a:p>
        </p:txBody>
      </p:sp>
      <p:sp>
        <p:nvSpPr>
          <p:cNvPr id="4" name="Slide Number Placeholder 3"/>
          <p:cNvSpPr>
            <a:spLocks noGrp="1"/>
          </p:cNvSpPr>
          <p:nvPr>
            <p:ph type="sldNum" sz="quarter" idx="10"/>
          </p:nvPr>
        </p:nvSpPr>
        <p:spPr/>
        <p:txBody>
          <a:bodyPr/>
          <a:lstStyle/>
          <a:p>
            <a:fld id="{481FC867-57A8-4705-8B6F-1F5315DFB15E}" type="slidenum">
              <a:rPr lang="en-US" smtClean="0"/>
              <a:pPr/>
              <a:t>28</a:t>
            </a:fld>
            <a:endParaRPr lang="en-US"/>
          </a:p>
        </p:txBody>
      </p:sp>
    </p:spTree>
    <p:extLst>
      <p:ext uri="{BB962C8B-B14F-4D97-AF65-F5344CB8AC3E}">
        <p14:creationId xmlns:p14="http://schemas.microsoft.com/office/powerpoint/2010/main" val="5585732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025" y="234950"/>
            <a:ext cx="4654550" cy="3490913"/>
          </a:xfrm>
        </p:spPr>
      </p:sp>
      <p:sp>
        <p:nvSpPr>
          <p:cNvPr id="3" name="Notes Placeholder 2"/>
          <p:cNvSpPr>
            <a:spLocks noGrp="1"/>
          </p:cNvSpPr>
          <p:nvPr>
            <p:ph type="body" idx="1"/>
          </p:nvPr>
        </p:nvSpPr>
        <p:spPr>
          <a:xfrm>
            <a:off x="200819" y="3816351"/>
            <a:ext cx="6553200" cy="4794570"/>
          </a:xfrm>
        </p:spPr>
        <p:txBody>
          <a:bodyPr>
            <a:normAutofit/>
          </a:bodyPr>
          <a:lstStyle/>
          <a:p>
            <a:pPr>
              <a:defRPr/>
            </a:pPr>
            <a:r>
              <a:rPr lang="en-US" sz="2400" b="1" dirty="0"/>
              <a:t>Workbook </a:t>
            </a:r>
            <a:r>
              <a:rPr lang="en-US" sz="2400" b="1" dirty="0" smtClean="0"/>
              <a:t>Page 3</a:t>
            </a:r>
            <a:endParaRPr lang="en-US" sz="2400" b="1" dirty="0"/>
          </a:p>
          <a:p>
            <a:pPr>
              <a:defRPr/>
            </a:pPr>
            <a:r>
              <a:rPr lang="en-US" sz="2400" dirty="0"/>
              <a:t>In this example from the </a:t>
            </a:r>
            <a:r>
              <a:rPr lang="en-US" sz="2400" dirty="0" smtClean="0"/>
              <a:t>workbook, </a:t>
            </a:r>
            <a:r>
              <a:rPr lang="en-US" sz="2400" dirty="0" smtClean="0"/>
              <a:t>the reporter describes the sale of so-called “bush-meat” the wild animals indigenous to the region, which may also carry communicable diseases and viruses.</a:t>
            </a:r>
            <a:endParaRPr lang="en-US" sz="2400" baseline="0" dirty="0" smtClean="0"/>
          </a:p>
          <a:p>
            <a:pPr>
              <a:defRPr/>
            </a:pPr>
            <a:r>
              <a:rPr lang="en-US" sz="2400" dirty="0" smtClean="0">
                <a:ea typeface="MS PGothic" pitchFamily="34" charset="-128"/>
              </a:rPr>
              <a:t>How did the reporter open the freezer? (The</a:t>
            </a:r>
            <a:r>
              <a:rPr lang="en-US" sz="2400" baseline="0" dirty="0" smtClean="0">
                <a:ea typeface="MS PGothic" pitchFamily="34" charset="-128"/>
              </a:rPr>
              <a:t> </a:t>
            </a:r>
            <a:r>
              <a:rPr lang="en-US" sz="2400" baseline="0" dirty="0" smtClean="0">
                <a:ea typeface="MS PGothic" pitchFamily="34" charset="-128"/>
              </a:rPr>
              <a:t>opening tour of</a:t>
            </a:r>
            <a:r>
              <a:rPr lang="en-US" sz="2400" dirty="0" smtClean="0">
                <a:ea typeface="MS PGothic" pitchFamily="34" charset="-128"/>
              </a:rPr>
              <a:t> the marketplace is a</a:t>
            </a:r>
            <a:r>
              <a:rPr lang="en-US" sz="2400" baseline="0" dirty="0" smtClean="0">
                <a:ea typeface="MS PGothic" pitchFamily="34" charset="-128"/>
              </a:rPr>
              <a:t> </a:t>
            </a:r>
            <a:r>
              <a:rPr lang="en-US" sz="2400" baseline="0" dirty="0" smtClean="0">
                <a:ea typeface="MS PGothic" pitchFamily="34" charset="-128"/>
              </a:rPr>
              <a:t>good example of opening the </a:t>
            </a:r>
            <a:r>
              <a:rPr lang="en-US" sz="2400" baseline="0" dirty="0" smtClean="0">
                <a:ea typeface="MS PGothic" pitchFamily="34" charset="-128"/>
              </a:rPr>
              <a:t>freezer. The reporter went</a:t>
            </a:r>
            <a:r>
              <a:rPr lang="en-US" sz="2400" dirty="0" smtClean="0">
                <a:ea typeface="MS PGothic" pitchFamily="34" charset="-128"/>
              </a:rPr>
              <a:t> and saw</a:t>
            </a:r>
            <a:r>
              <a:rPr lang="en-US" sz="2400" baseline="0" dirty="0" smtClean="0">
                <a:ea typeface="MS PGothic" pitchFamily="34" charset="-128"/>
              </a:rPr>
              <a:t>.)</a:t>
            </a:r>
            <a:endParaRPr lang="en-US" sz="2400" dirty="0" smtClean="0">
              <a:ea typeface="MS PGothic" pitchFamily="34" charset="-128"/>
            </a:endParaRPr>
          </a:p>
          <a:p>
            <a:endParaRPr lang="en-US" dirty="0" smtClean="0">
              <a:ea typeface="MS PGothic" pitchFamily="34" charset="-128"/>
            </a:endParaRPr>
          </a:p>
        </p:txBody>
      </p:sp>
      <p:sp>
        <p:nvSpPr>
          <p:cNvPr id="4" name="Slide Number Placeholder 3"/>
          <p:cNvSpPr>
            <a:spLocks noGrp="1"/>
          </p:cNvSpPr>
          <p:nvPr>
            <p:ph type="sldNum" sz="quarter" idx="10"/>
          </p:nvPr>
        </p:nvSpPr>
        <p:spPr/>
        <p:txBody>
          <a:bodyPr/>
          <a:lstStyle/>
          <a:p>
            <a:fld id="{CB0F382E-BDF2-4779-92E7-3483069BA60E}" type="slidenum">
              <a:rPr lang="en-US" smtClean="0"/>
              <a:pPr/>
              <a:t>29</a:t>
            </a:fld>
            <a:endParaRPr lang="en-US"/>
          </a:p>
        </p:txBody>
      </p:sp>
    </p:spTree>
    <p:extLst>
      <p:ext uri="{BB962C8B-B14F-4D97-AF65-F5344CB8AC3E}">
        <p14:creationId xmlns:p14="http://schemas.microsoft.com/office/powerpoint/2010/main" val="10720079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7813" y="158750"/>
            <a:ext cx="6096000" cy="4572000"/>
          </a:xfrm>
        </p:spPr>
      </p:sp>
      <p:sp>
        <p:nvSpPr>
          <p:cNvPr id="3" name="Notes Placeholder 2"/>
          <p:cNvSpPr>
            <a:spLocks noGrp="1"/>
          </p:cNvSpPr>
          <p:nvPr>
            <p:ph type="body" idx="1"/>
          </p:nvPr>
        </p:nvSpPr>
        <p:spPr>
          <a:xfrm>
            <a:off x="200819" y="5035550"/>
            <a:ext cx="6553200" cy="4038600"/>
          </a:xfrm>
        </p:spPr>
        <p:txBody>
          <a:bodyPr>
            <a:noAutofit/>
          </a:bodyPr>
          <a:lstStyle/>
          <a:p>
            <a:endParaRPr lang="en-US" sz="2400" dirty="0" smtClean="0"/>
          </a:p>
        </p:txBody>
      </p:sp>
      <p:sp>
        <p:nvSpPr>
          <p:cNvPr id="4" name="Slide Number Placeholder 3"/>
          <p:cNvSpPr>
            <a:spLocks noGrp="1"/>
          </p:cNvSpPr>
          <p:nvPr>
            <p:ph type="sldNum" sz="quarter" idx="10"/>
          </p:nvPr>
        </p:nvSpPr>
        <p:spPr/>
        <p:txBody>
          <a:bodyPr/>
          <a:lstStyle/>
          <a:p>
            <a:fld id="{FDA6E8DF-C475-4CFB-A103-4BBDDC5824AE}" type="slidenum">
              <a:rPr lang="en-US" smtClean="0"/>
              <a:pPr/>
              <a:t>3</a:t>
            </a:fld>
            <a:endParaRPr lang="en-US"/>
          </a:p>
        </p:txBody>
      </p:sp>
    </p:spTree>
    <p:extLst>
      <p:ext uri="{BB962C8B-B14F-4D97-AF65-F5344CB8AC3E}">
        <p14:creationId xmlns:p14="http://schemas.microsoft.com/office/powerpoint/2010/main" val="1711905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825" y="234950"/>
            <a:ext cx="4654550" cy="3490913"/>
          </a:xfrm>
        </p:spPr>
      </p:sp>
      <p:sp>
        <p:nvSpPr>
          <p:cNvPr id="3" name="Notes Placeholder 2"/>
          <p:cNvSpPr>
            <a:spLocks noGrp="1"/>
          </p:cNvSpPr>
          <p:nvPr>
            <p:ph type="body" idx="1"/>
          </p:nvPr>
        </p:nvSpPr>
        <p:spPr>
          <a:xfrm>
            <a:off x="76200" y="3892551"/>
            <a:ext cx="6754019" cy="5257800"/>
          </a:xfrm>
        </p:spPr>
        <p:txBody>
          <a:bodyPr>
            <a:normAutofit/>
          </a:bodyPr>
          <a:lstStyle/>
          <a:p>
            <a:pPr>
              <a:defRPr/>
            </a:pPr>
            <a:r>
              <a:rPr lang="en-US" sz="1800" b="1" dirty="0" smtClean="0"/>
              <a:t>NOT IN WORKBOOK</a:t>
            </a:r>
            <a:endParaRPr lang="en-US" sz="1800" b="1" dirty="0"/>
          </a:p>
          <a:p>
            <a:pPr>
              <a:defRPr/>
            </a:pPr>
            <a:r>
              <a:rPr lang="en-US" sz="1800" dirty="0"/>
              <a:t>In this example from the </a:t>
            </a:r>
            <a:r>
              <a:rPr lang="en-US" sz="1800" dirty="0" smtClean="0"/>
              <a:t>Daily News, </a:t>
            </a:r>
            <a:r>
              <a:rPr lang="en-US" sz="1800" dirty="0" smtClean="0"/>
              <a:t>there’s no</a:t>
            </a:r>
            <a:r>
              <a:rPr lang="en-US" sz="1800" baseline="0" dirty="0" smtClean="0"/>
              <a:t> direct evidence at all.</a:t>
            </a:r>
          </a:p>
          <a:p>
            <a:r>
              <a:rPr lang="en-US" sz="1800" baseline="0" dirty="0" smtClean="0"/>
              <a:t>She has raised money for other candidates.</a:t>
            </a:r>
          </a:p>
          <a:p>
            <a:r>
              <a:rPr lang="en-US" sz="1800" baseline="0" dirty="0" smtClean="0"/>
              <a:t>She spoke at the Democratic Convention</a:t>
            </a:r>
          </a:p>
          <a:p>
            <a:r>
              <a:rPr lang="en-US" sz="1800" baseline="0" dirty="0" smtClean="0"/>
              <a:t>She says she’s not running and wants Sec. of State Hillary Clinton to run.</a:t>
            </a:r>
          </a:p>
          <a:p>
            <a:r>
              <a:rPr lang="en-US" sz="1800" baseline="0" dirty="0" smtClean="0"/>
              <a:t>A political science professor says he has heard her name mentioned (hearsay)</a:t>
            </a:r>
          </a:p>
          <a:p>
            <a:r>
              <a:rPr lang="en-US" sz="1800" baseline="0" dirty="0" smtClean="0"/>
              <a:t>The reporter infers from these pieces of evidence that she is gearing up.</a:t>
            </a:r>
          </a:p>
          <a:p>
            <a:r>
              <a:rPr lang="en-US" sz="1800" baseline="0" dirty="0" smtClean="0"/>
              <a:t>He </a:t>
            </a:r>
            <a:r>
              <a:rPr lang="en-US" sz="1800" baseline="0" dirty="0" smtClean="0"/>
              <a:t>does not mention that this is also a common pattern for Senators from safe districts: raise unnecessary campaign funds and then curry favor by giving it to candidates who face a tough race.</a:t>
            </a:r>
          </a:p>
          <a:p>
            <a:r>
              <a:rPr lang="en-US" sz="1800" baseline="0" dirty="0" smtClean="0"/>
              <a:t>Which leads to the next part of evidence analysis: has the evidence been used to support a valid inference?</a:t>
            </a:r>
            <a:endParaRPr lang="en-US" sz="1800" dirty="0" smtClean="0"/>
          </a:p>
          <a:p>
            <a:r>
              <a:rPr lang="en-US" dirty="0" smtClean="0">
                <a:hlinkClick r:id="rId3"/>
              </a:rPr>
              <a:t>http://www.nydailynews.com/news/politics/gillibrand-short-list-2016-presidential-contenders-article-1.1183451</a:t>
            </a:r>
            <a:endParaRPr lang="en-US" dirty="0" smtClean="0"/>
          </a:p>
          <a:p>
            <a:endParaRPr lang="en-US" dirty="0"/>
          </a:p>
        </p:txBody>
      </p:sp>
    </p:spTree>
    <p:extLst>
      <p:ext uri="{BB962C8B-B14F-4D97-AF65-F5344CB8AC3E}">
        <p14:creationId xmlns:p14="http://schemas.microsoft.com/office/powerpoint/2010/main" val="24032206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2400" dirty="0" smtClean="0"/>
              <a:t>Evidence is information that proves or disproves something</a:t>
            </a:r>
          </a:p>
          <a:p>
            <a:r>
              <a:rPr lang="en-US" sz="2400" dirty="0" smtClean="0"/>
              <a:t>Inference is an assertion that suggests a conclusion or relationship. To be sound, the assumptions must be accurate AND the connections must be carefully made. Otherwise…you’re on thin ice.</a:t>
            </a:r>
          </a:p>
          <a:p>
            <a:r>
              <a:rPr lang="en-US" sz="2400" dirty="0" smtClean="0"/>
              <a:t>Aka: Correlation does not equal causation.</a:t>
            </a:r>
          </a:p>
          <a:p>
            <a:r>
              <a:rPr lang="en-US" sz="2400" dirty="0" smtClean="0"/>
              <a:t>Aka: Post Hoc, Ergo Propter Hoc: Latin for </a:t>
            </a:r>
            <a:r>
              <a:rPr lang="en-US" sz="2400" i="1" dirty="0" smtClean="0"/>
              <a:t>"after this, therefore because (on account) of this"  commonly referred to as a logical fallacy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31</a:t>
            </a:fld>
            <a:endParaRPr lang="en-US"/>
          </a:p>
        </p:txBody>
      </p:sp>
    </p:spTree>
    <p:extLst>
      <p:ext uri="{BB962C8B-B14F-4D97-AF65-F5344CB8AC3E}">
        <p14:creationId xmlns:p14="http://schemas.microsoft.com/office/powerpoint/2010/main" val="363403251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54213" y="387350"/>
            <a:ext cx="2286000" cy="1714500"/>
          </a:xfrm>
        </p:spPr>
      </p:sp>
      <p:sp>
        <p:nvSpPr>
          <p:cNvPr id="3" name="Notes Placeholder 2"/>
          <p:cNvSpPr>
            <a:spLocks noGrp="1"/>
          </p:cNvSpPr>
          <p:nvPr>
            <p:ph type="body" idx="1"/>
          </p:nvPr>
        </p:nvSpPr>
        <p:spPr>
          <a:xfrm>
            <a:off x="505619" y="2292350"/>
            <a:ext cx="6172200" cy="6781799"/>
          </a:xfrm>
        </p:spPr>
        <p:txBody>
          <a:bodyPr>
            <a:normAutofit fontScale="92500" lnSpcReduction="20000"/>
          </a:bodyPr>
          <a:lstStyle/>
          <a:p>
            <a:r>
              <a:rPr lang="en-US" sz="2400" dirty="0" smtClean="0"/>
              <a:t>Now let’s read Workbook </a:t>
            </a:r>
            <a:r>
              <a:rPr lang="en-US" sz="2400" b="1" dirty="0" smtClean="0"/>
              <a:t>Page 7</a:t>
            </a:r>
            <a:endParaRPr lang="en-US" sz="2400" dirty="0" smtClean="0"/>
          </a:p>
          <a:p>
            <a:r>
              <a:rPr lang="en-US" sz="2400" dirty="0" smtClean="0"/>
              <a:t>ASK: What kind of evidence does the reporter collect? (Direct or arm's-length)</a:t>
            </a:r>
          </a:p>
          <a:p>
            <a:r>
              <a:rPr lang="en-US" sz="2400" dirty="0" smtClean="0"/>
              <a:t>          With that evidence:</a:t>
            </a:r>
          </a:p>
          <a:p>
            <a:pPr>
              <a:buFont typeface="Arial" pitchFamily="34" charset="0"/>
              <a:buChar char="•"/>
            </a:pPr>
            <a:r>
              <a:rPr lang="en-US" sz="2400" dirty="0" smtClean="0"/>
              <a:t>Can you conclude Yankees hat cause criminal behavior?</a:t>
            </a:r>
          </a:p>
          <a:p>
            <a:pPr>
              <a:buFont typeface="Arial" pitchFamily="34" charset="0"/>
              <a:buChar char="•"/>
            </a:pPr>
            <a:r>
              <a:rPr lang="en-US" sz="2400" dirty="0" smtClean="0"/>
              <a:t>Can you conclude all criminals wear Yankees hats?</a:t>
            </a:r>
          </a:p>
          <a:p>
            <a:pPr>
              <a:buFont typeface="Arial" pitchFamily="34" charset="0"/>
              <a:buChar char="•"/>
            </a:pPr>
            <a:r>
              <a:rPr lang="en-US" sz="2400" dirty="0" smtClean="0"/>
              <a:t>Can you conclude dumb criminals, the ones who get caught, wear Yankees hats?</a:t>
            </a:r>
          </a:p>
          <a:p>
            <a:r>
              <a:rPr lang="en-US" sz="2400" dirty="0" smtClean="0"/>
              <a:t>What phrase have you learned about this common trap people fall into when they assume they have all the right facts? (Correlation does not equal causation…flawed inference.)</a:t>
            </a:r>
          </a:p>
          <a:p>
            <a:r>
              <a:rPr lang="en-US" sz="2400" dirty="0" smtClean="0"/>
              <a:t>I think you could call that a context problem, by the way. If you don’t have the whole picture, you may draw a faulty inference.</a:t>
            </a:r>
          </a:p>
          <a:p>
            <a:r>
              <a:rPr lang="en-US" sz="2400" dirty="0" smtClean="0"/>
              <a:t>And if you conclude from this that all inference is flawed…you’re ignoring the fact that most criminal investigation and scientific endeavor relies at least in part on Inductive reasoning built on sturdy three-part inferences like this: All Men are Mortal; Socrates is a Man; Socrates is Mortal.</a:t>
            </a:r>
          </a:p>
          <a:p>
            <a:endParaRPr lang="en-US" sz="2000" dirty="0" smtClean="0"/>
          </a:p>
          <a:p>
            <a:r>
              <a:rPr lang="en-US" sz="1600" dirty="0" smtClean="0"/>
              <a:t>http://www.nytimes.com/2010/09/16/nyregion/16caps.html</a:t>
            </a:r>
          </a:p>
          <a:p>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32</a:t>
            </a:fld>
            <a:endParaRPr lang="en-US"/>
          </a:p>
        </p:txBody>
      </p:sp>
    </p:spTree>
    <p:extLst>
      <p:ext uri="{BB962C8B-B14F-4D97-AF65-F5344CB8AC3E}">
        <p14:creationId xmlns:p14="http://schemas.microsoft.com/office/powerpoint/2010/main" val="435326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158750"/>
            <a:ext cx="2362200" cy="1771650"/>
          </a:xfrm>
        </p:spPr>
      </p:sp>
      <p:sp>
        <p:nvSpPr>
          <p:cNvPr id="3" name="Notes Placeholder 2"/>
          <p:cNvSpPr>
            <a:spLocks noGrp="1"/>
          </p:cNvSpPr>
          <p:nvPr>
            <p:ph type="body" idx="1"/>
          </p:nvPr>
        </p:nvSpPr>
        <p:spPr>
          <a:xfrm>
            <a:off x="277019" y="2063750"/>
            <a:ext cx="6477000" cy="6547171"/>
          </a:xfrm>
        </p:spPr>
        <p:txBody>
          <a:bodyPr>
            <a:noAutofit/>
          </a:bodyPr>
          <a:lstStyle/>
          <a:p>
            <a:r>
              <a:rPr lang="en-US" sz="2400" dirty="0" smtClean="0"/>
              <a:t>Now let’s look at Workbook </a:t>
            </a:r>
            <a:r>
              <a:rPr lang="en-US" sz="2400" b="1" dirty="0" smtClean="0"/>
              <a:t>Page </a:t>
            </a:r>
            <a:r>
              <a:rPr lang="en-US" sz="2400" b="1" dirty="0" smtClean="0"/>
              <a:t>9</a:t>
            </a:r>
            <a:r>
              <a:rPr lang="en-US" sz="2400" dirty="0" smtClean="0"/>
              <a:t>: </a:t>
            </a:r>
            <a:r>
              <a:rPr lang="en-US" sz="2400" dirty="0" smtClean="0"/>
              <a:t>Pulling all-nighters can lower GPA. </a:t>
            </a:r>
          </a:p>
          <a:p>
            <a:r>
              <a:rPr lang="en-US" sz="2400" dirty="0" smtClean="0"/>
              <a:t>(Click brings up quote with data)</a:t>
            </a:r>
          </a:p>
          <a:p>
            <a:r>
              <a:rPr lang="en-US" sz="2400" dirty="0" smtClean="0"/>
              <a:t>“Certainly the evidence is out there showing that short sleep duration absolutely interferes with concentration….”</a:t>
            </a:r>
            <a:r>
              <a:rPr lang="en-US" sz="2400" baseline="0" dirty="0" smtClean="0"/>
              <a:t> says one source…and then there’s this study (CLICK NOW)</a:t>
            </a:r>
            <a:endParaRPr lang="en-US" sz="2400" dirty="0" smtClean="0"/>
          </a:p>
          <a:p>
            <a:r>
              <a:rPr lang="en-US" sz="2400" dirty="0" smtClean="0"/>
              <a:t>But does that mean all-nighters equate to lower grades?</a:t>
            </a:r>
          </a:p>
          <a:p>
            <a:r>
              <a:rPr lang="en-US" sz="2400" dirty="0" smtClean="0"/>
              <a:t>Is that</a:t>
            </a:r>
            <a:r>
              <a:rPr lang="en-US" sz="2400" baseline="0" dirty="0" smtClean="0"/>
              <a:t> the only conclusion you can make from the evidence that was collected?</a:t>
            </a:r>
            <a:endParaRPr lang="en-US" sz="2400" dirty="0" smtClean="0"/>
          </a:p>
          <a:p>
            <a:r>
              <a:rPr lang="en-US" sz="2400" dirty="0" smtClean="0"/>
              <a:t>OR…are lower-GPA students more likely to pull all nighters.</a:t>
            </a:r>
          </a:p>
          <a:p>
            <a:r>
              <a:rPr lang="en-US" sz="2400" dirty="0" smtClean="0"/>
              <a:t>Or…what are other possible conclusions?</a:t>
            </a:r>
          </a:p>
          <a:p>
            <a:r>
              <a:rPr lang="en-US" sz="2400" dirty="0" smtClean="0"/>
              <a:t>Solid evidence is one thing. </a:t>
            </a:r>
          </a:p>
          <a:p>
            <a:r>
              <a:rPr lang="en-US" sz="2400" dirty="0" smtClean="0"/>
              <a:t>Inductive reasoning, however, is dangerous if you don’t understand Fallacy: which is the study of common thinking errors such as confusing correlation for causation.</a:t>
            </a:r>
          </a:p>
          <a:p>
            <a:r>
              <a:rPr lang="en-US" b="1" dirty="0" smtClean="0"/>
              <a:t>http://www.usatoday.com/tech/science/discoveries/2007-12-14-all-nighters-gpa_N.htm</a:t>
            </a:r>
            <a:endParaRPr lang="en-US"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33</a:t>
            </a:fld>
            <a:endParaRPr lang="en-US" dirty="0"/>
          </a:p>
        </p:txBody>
      </p:sp>
    </p:spTree>
    <p:extLst>
      <p:ext uri="{BB962C8B-B14F-4D97-AF65-F5344CB8AC3E}">
        <p14:creationId xmlns:p14="http://schemas.microsoft.com/office/powerpoint/2010/main" val="11674649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82813" y="158750"/>
            <a:ext cx="2030412" cy="1524000"/>
          </a:xfrm>
        </p:spPr>
      </p:sp>
      <p:sp>
        <p:nvSpPr>
          <p:cNvPr id="3" name="Notes Placeholder 2"/>
          <p:cNvSpPr>
            <a:spLocks noGrp="1"/>
          </p:cNvSpPr>
          <p:nvPr>
            <p:ph type="body" idx="1"/>
          </p:nvPr>
        </p:nvSpPr>
        <p:spPr>
          <a:xfrm>
            <a:off x="277019" y="1911350"/>
            <a:ext cx="6477000" cy="6934199"/>
          </a:xfrm>
        </p:spPr>
        <p:txBody>
          <a:bodyPr>
            <a:normAutofit fontScale="92500"/>
          </a:bodyPr>
          <a:lstStyle/>
          <a:p>
            <a:r>
              <a:rPr lang="en-US" sz="2400" dirty="0" smtClean="0"/>
              <a:t>Because most stories rely on interviews, news consumers looking for reliable information need to evaluate sources.</a:t>
            </a:r>
          </a:p>
          <a:p>
            <a:r>
              <a:rPr lang="en-US" sz="2400" dirty="0" smtClean="0"/>
              <a:t>TO REITERATE A KEY POINT…In the past, some students have mistakenly applied an all-or-nothing standard. Any source who failed just one of the sourcing guidelines was ruled unreliable.</a:t>
            </a:r>
          </a:p>
          <a:p>
            <a:r>
              <a:rPr lang="en-US" sz="2400" dirty="0" smtClean="0"/>
              <a:t>It’s rarely that clear, which is why we have given you </a:t>
            </a:r>
            <a:r>
              <a:rPr lang="en-US" sz="2400" u="sng" dirty="0" smtClean="0"/>
              <a:t>five</a:t>
            </a:r>
            <a:r>
              <a:rPr lang="en-US" sz="2400" dirty="0" smtClean="0"/>
              <a:t> rules for weighing sources.</a:t>
            </a:r>
          </a:p>
          <a:p>
            <a:r>
              <a:rPr lang="en-US" sz="2400" dirty="0" smtClean="0"/>
              <a:t>Remember</a:t>
            </a:r>
            <a:r>
              <a:rPr lang="en-US" sz="2400" baseline="0" dirty="0" smtClean="0"/>
              <a:t> how important that word “BETTER” is. It’s not absolute. It’s relative.</a:t>
            </a:r>
            <a:endParaRPr lang="en-US" sz="2400" dirty="0" smtClean="0"/>
          </a:p>
          <a:p>
            <a:r>
              <a:rPr lang="en-US" sz="2400" dirty="0" smtClean="0"/>
              <a:t>If someone’s an eye-witness, odds are good they are also a participant.  That doesn’t mean they’re unreliable, but it does suggest you proceed carefully.</a:t>
            </a:r>
          </a:p>
          <a:p>
            <a:r>
              <a:rPr lang="en-US" sz="2400" dirty="0" smtClean="0"/>
              <a:t>If someone’s authoritative about a company, they’re likely an employee, investor or competitor and therefore self-interested. But if the information they provide is verifiable, they may be a reliable source.</a:t>
            </a:r>
          </a:p>
          <a:p>
            <a:r>
              <a:rPr lang="en-US" sz="2400" dirty="0" smtClean="0"/>
              <a:t>The point is, you’re smart enough to take all this into account and make a nuanced judgment of reliability.</a:t>
            </a:r>
          </a:p>
          <a:p>
            <a:endParaRPr lang="en-US" sz="2000" dirty="0" smtClean="0"/>
          </a:p>
          <a:p>
            <a:endParaRPr lang="en-US"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34</a:t>
            </a:fld>
            <a:endParaRPr lang="en-US"/>
          </a:p>
        </p:txBody>
      </p:sp>
    </p:spTree>
    <p:extLst>
      <p:ext uri="{BB962C8B-B14F-4D97-AF65-F5344CB8AC3E}">
        <p14:creationId xmlns:p14="http://schemas.microsoft.com/office/powerpoint/2010/main" val="3848599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5013" y="311150"/>
            <a:ext cx="5105400" cy="3829050"/>
          </a:xfrm>
        </p:spPr>
      </p:sp>
      <p:sp>
        <p:nvSpPr>
          <p:cNvPr id="3" name="Notes Placeholder 2"/>
          <p:cNvSpPr>
            <a:spLocks noGrp="1"/>
          </p:cNvSpPr>
          <p:nvPr>
            <p:ph type="body" idx="1"/>
          </p:nvPr>
        </p:nvSpPr>
        <p:spPr>
          <a:xfrm>
            <a:off x="200819" y="4502150"/>
            <a:ext cx="6477000" cy="4419600"/>
          </a:xfrm>
        </p:spPr>
        <p:txBody>
          <a:bodyPr>
            <a:normAutofit/>
          </a:bodyPr>
          <a:lstStyle/>
          <a:p>
            <a:pPr defTabSz="929305">
              <a:defRPr/>
            </a:pPr>
            <a:r>
              <a:rPr lang="en-US" dirty="0" smtClean="0"/>
              <a:t>(ANIMATION: Each bullet point comes in (quickly) on</a:t>
            </a:r>
            <a:r>
              <a:rPr lang="en-US" baseline="0" dirty="0" smtClean="0"/>
              <a:t> the click. Instead of fading in, they fly in, just to keep the students awake. )</a:t>
            </a:r>
            <a:endParaRPr lang="en-US" dirty="0" smtClean="0"/>
          </a:p>
          <a:p>
            <a:r>
              <a:rPr lang="en-US" sz="2400" dirty="0" smtClean="0"/>
              <a:t>Just a reminder.</a:t>
            </a:r>
          </a:p>
          <a:p>
            <a:r>
              <a:rPr lang="en-US" sz="2400" dirty="0" smtClean="0"/>
              <a:t>Here’s how we evaluate sources in News Literacy.</a:t>
            </a:r>
          </a:p>
          <a:p>
            <a:endParaRPr lang="en-US" dirty="0"/>
          </a:p>
        </p:txBody>
      </p:sp>
      <p:sp>
        <p:nvSpPr>
          <p:cNvPr id="4" name="Slide Number Placeholder 3"/>
          <p:cNvSpPr>
            <a:spLocks noGrp="1"/>
          </p:cNvSpPr>
          <p:nvPr>
            <p:ph type="sldNum" sz="quarter" idx="10"/>
          </p:nvPr>
        </p:nvSpPr>
        <p:spPr/>
        <p:txBody>
          <a:bodyPr/>
          <a:lstStyle/>
          <a:p>
            <a:fld id="{FDA6E8DF-C475-4CFB-A103-4BBDDC5824AE}" type="slidenum">
              <a:rPr lang="en-US" smtClean="0"/>
              <a:pPr/>
              <a:t>35</a:t>
            </a:fld>
            <a:endParaRPr lang="en-US"/>
          </a:p>
        </p:txBody>
      </p:sp>
    </p:spTree>
    <p:extLst>
      <p:ext uri="{BB962C8B-B14F-4D97-AF65-F5344CB8AC3E}">
        <p14:creationId xmlns:p14="http://schemas.microsoft.com/office/powerpoint/2010/main" val="14283123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xfrm>
            <a:off x="735013" y="309563"/>
            <a:ext cx="4400550" cy="3300412"/>
          </a:xfrm>
          <a:noFill/>
          <a:ln>
            <a:solidFill>
              <a:srgbClr val="000000"/>
            </a:solidFill>
            <a:miter lim="800000"/>
            <a:headEnd/>
            <a:tailEnd/>
          </a:ln>
        </p:spPr>
      </p:sp>
      <p:sp>
        <p:nvSpPr>
          <p:cNvPr id="33795" name="Notes Placeholder 2"/>
          <p:cNvSpPr>
            <a:spLocks noGrp="1"/>
          </p:cNvSpPr>
          <p:nvPr>
            <p:ph type="body" idx="1"/>
          </p:nvPr>
        </p:nvSpPr>
        <p:spPr bwMode="auto">
          <a:xfrm>
            <a:off x="200819" y="4197350"/>
            <a:ext cx="6444915" cy="4876800"/>
          </a:xfrm>
          <a:noFill/>
        </p:spPr>
        <p:txBody>
          <a:bodyPr wrap="square" numCol="1" anchor="t" anchorCtr="0" compatLnSpc="1">
            <a:prstTxWarp prst="textNoShape">
              <a:avLst/>
            </a:prstTxWarp>
            <a:noAutofit/>
          </a:bodyPr>
          <a:lstStyle/>
          <a:p>
            <a:pPr>
              <a:spcBef>
                <a:spcPct val="0"/>
              </a:spcBef>
            </a:pPr>
            <a:r>
              <a:rPr lang="en-US" sz="2000" b="1" dirty="0" smtClean="0"/>
              <a:t>ANIMATION: </a:t>
            </a:r>
            <a:r>
              <a:rPr lang="en-US" sz="2000" b="1" dirty="0" err="1" smtClean="0"/>
              <a:t>CLICK1</a:t>
            </a:r>
            <a:r>
              <a:rPr lang="en-US" sz="2000" b="1" dirty="0" smtClean="0"/>
              <a:t> =</a:t>
            </a:r>
            <a:r>
              <a:rPr lang="en-US" sz="2000" b="1" baseline="0" dirty="0" smtClean="0"/>
              <a:t> </a:t>
            </a:r>
            <a:r>
              <a:rPr lang="en-US" sz="2000" b="1" dirty="0" smtClean="0"/>
              <a:t>UNDERLINES PAUL</a:t>
            </a:r>
            <a:r>
              <a:rPr lang="en-US" sz="2000" b="1" baseline="0" dirty="0" smtClean="0"/>
              <a:t> BROWNE AND HIS AFFILIATION</a:t>
            </a:r>
          </a:p>
          <a:p>
            <a:pPr>
              <a:spcBef>
                <a:spcPct val="0"/>
              </a:spcBef>
            </a:pPr>
            <a:r>
              <a:rPr lang="en-US" sz="2000" b="1" baseline="0" dirty="0" smtClean="0"/>
              <a:t>                        </a:t>
            </a:r>
            <a:r>
              <a:rPr lang="en-US" sz="2000" b="1" baseline="0" dirty="0" err="1" smtClean="0"/>
              <a:t>CLICK2</a:t>
            </a:r>
            <a:r>
              <a:rPr lang="en-US" sz="2000" b="1" baseline="0" dirty="0" smtClean="0"/>
              <a:t> = UNDERLINES CITIZEN GRAY</a:t>
            </a:r>
            <a:endParaRPr lang="en-US" sz="2000" b="1" dirty="0" smtClean="0"/>
          </a:p>
          <a:p>
            <a:pPr>
              <a:spcBef>
                <a:spcPct val="0"/>
              </a:spcBef>
            </a:pPr>
            <a:r>
              <a:rPr lang="en-US" sz="2000" dirty="0" smtClean="0"/>
              <a:t>On March 9</a:t>
            </a:r>
            <a:r>
              <a:rPr lang="en-US" sz="2000" baseline="30000" dirty="0" smtClean="0"/>
              <a:t>th</a:t>
            </a:r>
            <a:r>
              <a:rPr lang="en-US" sz="2000" dirty="0" smtClean="0"/>
              <a:t>, 16 year old Kimani Gray was shot by police in Brooklyn. Riots erupted at a vigil for the teen, after a witness and several family members and friends say </a:t>
            </a:r>
            <a:r>
              <a:rPr lang="en-US" sz="2000" dirty="0" err="1" smtClean="0"/>
              <a:t>Kimani</a:t>
            </a:r>
            <a:r>
              <a:rPr lang="en-US" sz="2000" dirty="0" smtClean="0"/>
              <a:t> was unarmed. Paul J. Browne, chief spokesperson for the police department, however, says Gray produced a revolver. The police department has released photos of the revolver found at the scene.</a:t>
            </a:r>
          </a:p>
          <a:p>
            <a:pPr>
              <a:spcBef>
                <a:spcPct val="0"/>
              </a:spcBef>
            </a:pPr>
            <a:r>
              <a:rPr lang="en-US" sz="2000" dirty="0" smtClean="0"/>
              <a:t>How</a:t>
            </a:r>
            <a:r>
              <a:rPr lang="en-US" sz="2000" baseline="0" dirty="0" smtClean="0"/>
              <a:t> do you rate each source on the basis of Independence?</a:t>
            </a:r>
          </a:p>
          <a:p>
            <a:pPr>
              <a:spcBef>
                <a:spcPct val="0"/>
              </a:spcBef>
            </a:pPr>
            <a:r>
              <a:rPr lang="en-US" sz="2000" dirty="0" smtClean="0"/>
              <a:t>Browne’s self-interest is that he is paid by the NYPD.</a:t>
            </a:r>
          </a:p>
          <a:p>
            <a:pPr>
              <a:spcBef>
                <a:spcPct val="0"/>
              </a:spcBef>
            </a:pPr>
            <a:r>
              <a:rPr lang="en-US" sz="2000" dirty="0" smtClean="0"/>
              <a:t>We don’t know Ms. Gray’s self-interest</a:t>
            </a:r>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FE72DC5-BBBF-475F-8648-8FD482574D51}" type="slidenum">
              <a:rPr lang="en-US">
                <a:solidFill>
                  <a:prstClr val="white"/>
                </a:solidFill>
              </a:rPr>
              <a:pPr/>
              <a:t>36</a:t>
            </a:fld>
            <a:endParaRPr lang="en-US">
              <a:solidFill>
                <a:prstClr val="white"/>
              </a:solidFill>
            </a:endParaRPr>
          </a:p>
        </p:txBody>
      </p:sp>
    </p:spTree>
    <p:extLst>
      <p:ext uri="{BB962C8B-B14F-4D97-AF65-F5344CB8AC3E}">
        <p14:creationId xmlns:p14="http://schemas.microsoft.com/office/powerpoint/2010/main" val="277290308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938" y="158750"/>
            <a:ext cx="4367212" cy="3276600"/>
          </a:xfrm>
        </p:spPr>
      </p:sp>
      <p:sp>
        <p:nvSpPr>
          <p:cNvPr id="3" name="Notes Placeholder 2"/>
          <p:cNvSpPr>
            <a:spLocks noGrp="1"/>
          </p:cNvSpPr>
          <p:nvPr>
            <p:ph type="body" idx="1"/>
          </p:nvPr>
        </p:nvSpPr>
        <p:spPr>
          <a:xfrm>
            <a:off x="200819" y="4044950"/>
            <a:ext cx="6553200" cy="5105400"/>
          </a:xfrm>
        </p:spPr>
        <p:txBody>
          <a:bodyPr>
            <a:normAutofit/>
          </a:bodyPr>
          <a:lstStyle/>
          <a:p>
            <a:r>
              <a:rPr lang="en-US" sz="2000" b="1" dirty="0" smtClean="0"/>
              <a:t>ANIMATION: </a:t>
            </a:r>
            <a:r>
              <a:rPr lang="en-US" sz="2000" b="1" dirty="0" err="1" smtClean="0"/>
              <a:t>CLICK1</a:t>
            </a:r>
            <a:r>
              <a:rPr lang="en-US" sz="2000" b="1" dirty="0" smtClean="0"/>
              <a:t>= BRINGS</a:t>
            </a:r>
            <a:r>
              <a:rPr lang="en-US" sz="2000" b="1" baseline="0" dirty="0" smtClean="0"/>
              <a:t> UP SLIDE FROM SOURCES LECTURE, MULTIPLE SOURCES IN NYT VIDEO</a:t>
            </a:r>
          </a:p>
          <a:p>
            <a:r>
              <a:rPr lang="en-US" sz="2000" b="0" baseline="0" dirty="0" smtClean="0"/>
              <a:t>Just a reminder from the Sources lecture, the strength of the New York Times story on the </a:t>
            </a:r>
            <a:r>
              <a:rPr lang="en-US" sz="2000" b="0" baseline="0" dirty="0" err="1" smtClean="0"/>
              <a:t>Blackwater</a:t>
            </a:r>
            <a:r>
              <a:rPr lang="en-US" sz="2000" b="0" baseline="0" dirty="0" smtClean="0"/>
              <a:t> shooting case was that it used so many different sources, with so many different perspectives on what happened.</a:t>
            </a:r>
          </a:p>
          <a:p>
            <a:r>
              <a:rPr lang="en-US" sz="2000" b="0" baseline="0" dirty="0" smtClean="0"/>
              <a:t>That’s what the M in </a:t>
            </a:r>
            <a:r>
              <a:rPr lang="en-US" sz="2000" b="0" baseline="0" dirty="0" err="1" smtClean="0"/>
              <a:t>IMVAIN</a:t>
            </a:r>
            <a:r>
              <a:rPr lang="en-US" sz="2000" b="0" baseline="0" dirty="0" smtClean="0"/>
              <a:t> pushes you to ask is “Who </a:t>
            </a:r>
            <a:r>
              <a:rPr lang="en-US" sz="2000" b="0" u="sng" baseline="0" dirty="0" smtClean="0"/>
              <a:t>Else</a:t>
            </a:r>
            <a:r>
              <a:rPr lang="en-US" sz="2000" b="0" baseline="0" dirty="0" smtClean="0"/>
              <a:t> </a:t>
            </a:r>
            <a:r>
              <a:rPr lang="en-US" sz="2000" b="0" baseline="0" dirty="0" err="1" smtClean="0"/>
              <a:t>Sez</a:t>
            </a:r>
            <a:r>
              <a:rPr lang="en-US" sz="2000" b="0" baseline="0" dirty="0" smtClean="0"/>
              <a:t> So?”</a:t>
            </a:r>
            <a:endParaRPr lang="en-US" sz="2000" b="0" dirty="0"/>
          </a:p>
        </p:txBody>
      </p:sp>
      <p:sp>
        <p:nvSpPr>
          <p:cNvPr id="4" name="Slide Number Placeholder 3"/>
          <p:cNvSpPr>
            <a:spLocks noGrp="1"/>
          </p:cNvSpPr>
          <p:nvPr>
            <p:ph type="sldNum" sz="quarter" idx="10"/>
          </p:nvPr>
        </p:nvSpPr>
        <p:spPr/>
        <p:txBody>
          <a:bodyPr/>
          <a:lstStyle/>
          <a:p>
            <a:fld id="{F5B13843-4CA4-6842-BE17-7DF153D2AD00}" type="slidenum">
              <a:rPr lang="en-US" smtClean="0"/>
              <a:pPr/>
              <a:t>37</a:t>
            </a:fld>
            <a:endParaRPr lang="en-US"/>
          </a:p>
        </p:txBody>
      </p:sp>
    </p:spTree>
    <p:extLst>
      <p:ext uri="{BB962C8B-B14F-4D97-AF65-F5344CB8AC3E}">
        <p14:creationId xmlns:p14="http://schemas.microsoft.com/office/powerpoint/2010/main" val="53461296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938" y="158750"/>
            <a:ext cx="3038475" cy="2279650"/>
          </a:xfrm>
        </p:spPr>
      </p:sp>
      <p:sp>
        <p:nvSpPr>
          <p:cNvPr id="3" name="Notes Placeholder 2"/>
          <p:cNvSpPr>
            <a:spLocks noGrp="1"/>
          </p:cNvSpPr>
          <p:nvPr>
            <p:ph type="body" idx="1"/>
          </p:nvPr>
        </p:nvSpPr>
        <p:spPr>
          <a:xfrm>
            <a:off x="200819" y="2673350"/>
            <a:ext cx="6553200" cy="6477000"/>
          </a:xfrm>
        </p:spPr>
        <p:txBody>
          <a:bodyPr>
            <a:normAutofit fontScale="92500" lnSpcReduction="10000"/>
          </a:bodyPr>
          <a:lstStyle/>
          <a:p>
            <a:r>
              <a:rPr lang="en-US" sz="1700" b="1" dirty="0" smtClean="0"/>
              <a:t>ANIMATION: </a:t>
            </a:r>
            <a:r>
              <a:rPr lang="en-US" sz="1700" b="1" dirty="0" err="1" smtClean="0"/>
              <a:t>CLICK1</a:t>
            </a:r>
            <a:r>
              <a:rPr lang="en-US" sz="1700" b="1" dirty="0" smtClean="0"/>
              <a:t>= </a:t>
            </a:r>
            <a:r>
              <a:rPr lang="en-US" sz="1700" b="1" dirty="0" err="1" smtClean="0"/>
              <a:t>YUSEF</a:t>
            </a:r>
            <a:r>
              <a:rPr lang="en-US" sz="1700" b="1" baseline="0" dirty="0" smtClean="0"/>
              <a:t> SAYING POLONIUM IS ONLY OWNED BY STATES</a:t>
            </a:r>
          </a:p>
          <a:p>
            <a:r>
              <a:rPr lang="en-US" sz="1700" b="1" baseline="0" dirty="0" smtClean="0"/>
              <a:t>                        </a:t>
            </a:r>
            <a:r>
              <a:rPr lang="en-US" sz="1700" b="1" baseline="0" dirty="0" err="1" smtClean="0"/>
              <a:t>CLICK2</a:t>
            </a:r>
            <a:r>
              <a:rPr lang="en-US" sz="1700" b="1" baseline="0" dirty="0" smtClean="0"/>
              <a:t>= AL-KARIM SAYING IT HAS TO BE ISRAEL</a:t>
            </a:r>
          </a:p>
          <a:p>
            <a:r>
              <a:rPr lang="en-US" sz="1700" b="1" baseline="0" dirty="0" smtClean="0"/>
              <a:t>                        </a:t>
            </a:r>
            <a:r>
              <a:rPr lang="en-US" sz="1700" b="1" baseline="0" dirty="0" err="1" smtClean="0"/>
              <a:t>CLICK3</a:t>
            </a:r>
            <a:r>
              <a:rPr lang="en-US" sz="1700" b="1" baseline="0" dirty="0" smtClean="0"/>
              <a:t>= </a:t>
            </a:r>
            <a:r>
              <a:rPr lang="en-US" sz="1700" b="1" baseline="0" dirty="0" err="1" smtClean="0"/>
              <a:t>GISSIN</a:t>
            </a:r>
            <a:r>
              <a:rPr lang="en-US" sz="1700" b="1" baseline="0" dirty="0" smtClean="0"/>
              <a:t> SAYS THE POLICY WAS THE OPPOSITE: PROTECT ARAFAT</a:t>
            </a:r>
          </a:p>
          <a:p>
            <a:endParaRPr lang="en-US" sz="1700" b="1" baseline="0" dirty="0" smtClean="0"/>
          </a:p>
          <a:p>
            <a:r>
              <a:rPr lang="en-US" sz="1700" b="0" baseline="0" dirty="0" smtClean="0"/>
              <a:t>In November of 2004, PLO Leader Yasser Arafat died of unknown causes. His mysterious death has been the cause of speculation that has now risen in response to a new report.</a:t>
            </a:r>
          </a:p>
          <a:p>
            <a:r>
              <a:rPr lang="en-US" sz="1700" b="0" baseline="0" dirty="0" smtClean="0"/>
              <a:t>On November 6, an Al Jazeera report surfaced that quotes a Swiss expert saying the exhumed body of Yasser Arafat contained high levels of Polonium-210, a radioactive isotope that is a powerful poison. (Though not a sneaky one, as it leaves behind an unmistakable radiation signature.)</a:t>
            </a:r>
          </a:p>
          <a:p>
            <a:r>
              <a:rPr lang="en-US" sz="1700" b="0" baseline="0" dirty="0" smtClean="0"/>
              <a:t>Let’s think about these three sources quoted in Al Jazeera’s report.</a:t>
            </a:r>
          </a:p>
          <a:p>
            <a:r>
              <a:rPr lang="en-US" sz="1700" b="0" baseline="0" dirty="0" smtClean="0"/>
              <a:t>Are they asserting or do they verify, and how does that (and their other traits) affect your rating of their reliability?</a:t>
            </a:r>
          </a:p>
          <a:p>
            <a:r>
              <a:rPr lang="en-US" sz="1700" b="0" baseline="0" dirty="0" smtClean="0"/>
              <a:t>Does </a:t>
            </a:r>
            <a:r>
              <a:rPr lang="en-US" sz="1700" b="0" baseline="0" dirty="0" err="1" smtClean="0"/>
              <a:t>Yusef</a:t>
            </a:r>
            <a:r>
              <a:rPr lang="en-US" sz="1700" b="0" baseline="0" dirty="0" smtClean="0"/>
              <a:t> verify his statement that Polonium is never owned by individuals?</a:t>
            </a:r>
          </a:p>
          <a:p>
            <a:r>
              <a:rPr lang="en-US" sz="1700" b="0" baseline="0" dirty="0" smtClean="0"/>
              <a:t>Does al-Karim verify his statement that only Israel has the means and motives?</a:t>
            </a:r>
          </a:p>
          <a:p>
            <a:r>
              <a:rPr lang="en-US" sz="1700" b="0" baseline="0" dirty="0" smtClean="0"/>
              <a:t>Does </a:t>
            </a:r>
            <a:r>
              <a:rPr lang="en-US" sz="1700" b="0" baseline="0" dirty="0" err="1" smtClean="0"/>
              <a:t>Gissin</a:t>
            </a:r>
            <a:r>
              <a:rPr lang="en-US" sz="1700" b="0" baseline="0" dirty="0" smtClean="0"/>
              <a:t> verify his statement that Israel’s security forces were under strict orders to avoid killing Arafat?</a:t>
            </a:r>
          </a:p>
          <a:p>
            <a:endParaRPr lang="en-US" sz="1700" dirty="0" smtClean="0"/>
          </a:p>
          <a:p>
            <a:r>
              <a:rPr lang="en-US" sz="1700" dirty="0" smtClean="0"/>
              <a:t>(Your correspondent would</a:t>
            </a:r>
            <a:r>
              <a:rPr lang="en-US" sz="1700" baseline="0" dirty="0" smtClean="0"/>
              <a:t> say no. All three make very specific statements, but provide no evidentiary basis. Upon some further research, note that there are quasi-industrial, non-state, uses of Polonium, that Russia is the major producer and that the Lancet article on Arafat’s remains may or may not be challenged by a Russian report.)</a:t>
            </a:r>
          </a:p>
          <a:p>
            <a:endParaRPr lang="en-US" dirty="0" smtClean="0"/>
          </a:p>
          <a:p>
            <a:r>
              <a:rPr lang="en-US" dirty="0" smtClean="0">
                <a:hlinkClick r:id="rId3"/>
              </a:rPr>
              <a:t>http://www.aljazeera.com/news/middleeast/2013/11/plo-calls-international-arafat-inquiry-2013117133621879133.html</a:t>
            </a:r>
            <a:endParaRPr lang="en-US" dirty="0"/>
          </a:p>
        </p:txBody>
      </p:sp>
      <p:sp>
        <p:nvSpPr>
          <p:cNvPr id="4" name="Slide Number Placeholder 3"/>
          <p:cNvSpPr>
            <a:spLocks noGrp="1"/>
          </p:cNvSpPr>
          <p:nvPr>
            <p:ph type="sldNum" sz="quarter" idx="10"/>
          </p:nvPr>
        </p:nvSpPr>
        <p:spPr/>
        <p:txBody>
          <a:bodyPr/>
          <a:lstStyle/>
          <a:p>
            <a:fld id="{F5B13843-4CA4-6842-BE17-7DF153D2AD00}" type="slidenum">
              <a:rPr lang="en-US" smtClean="0"/>
              <a:pPr/>
              <a:t>38</a:t>
            </a:fld>
            <a:endParaRPr lang="en-US"/>
          </a:p>
        </p:txBody>
      </p:sp>
    </p:spTree>
    <p:extLst>
      <p:ext uri="{BB962C8B-B14F-4D97-AF65-F5344CB8AC3E}">
        <p14:creationId xmlns:p14="http://schemas.microsoft.com/office/powerpoint/2010/main" val="20379667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938" y="158750"/>
            <a:ext cx="4367212" cy="3276600"/>
          </a:xfrm>
        </p:spPr>
      </p:sp>
      <p:sp>
        <p:nvSpPr>
          <p:cNvPr id="3" name="Notes Placeholder 2"/>
          <p:cNvSpPr>
            <a:spLocks noGrp="1"/>
          </p:cNvSpPr>
          <p:nvPr>
            <p:ph type="body" idx="1"/>
          </p:nvPr>
        </p:nvSpPr>
        <p:spPr>
          <a:xfrm>
            <a:off x="200819" y="4044950"/>
            <a:ext cx="6553200" cy="5105400"/>
          </a:xfrm>
        </p:spPr>
        <p:txBody>
          <a:bodyPr>
            <a:normAutofit/>
          </a:bodyPr>
          <a:lstStyle/>
          <a:p>
            <a:r>
              <a:rPr lang="en-US" sz="2000" b="1" dirty="0" smtClean="0"/>
              <a:t>PAGE </a:t>
            </a:r>
            <a:r>
              <a:rPr lang="en-US" sz="2000" b="1" dirty="0" smtClean="0"/>
              <a:t>10 IN </a:t>
            </a:r>
            <a:r>
              <a:rPr lang="en-US" sz="2000" b="1" dirty="0" smtClean="0"/>
              <a:t>WORKBOOK</a:t>
            </a:r>
          </a:p>
          <a:p>
            <a:r>
              <a:rPr lang="en-US" sz="2000" b="0" dirty="0" smtClean="0"/>
              <a:t>Read</a:t>
            </a:r>
            <a:r>
              <a:rPr lang="en-US" sz="2000" b="0" baseline="0" dirty="0" smtClean="0"/>
              <a:t> the web version of ABC’s story about the bus crash that killed 14 people.</a:t>
            </a:r>
          </a:p>
          <a:p>
            <a:r>
              <a:rPr lang="en-US" sz="2000" b="0" baseline="0" dirty="0" smtClean="0"/>
              <a:t>Write down your ratings of </a:t>
            </a:r>
            <a:r>
              <a:rPr lang="en-US" sz="2000" b="0" baseline="0" dirty="0" err="1" smtClean="0"/>
              <a:t>Shamel</a:t>
            </a:r>
            <a:r>
              <a:rPr lang="en-US" sz="2000" b="0" baseline="0" dirty="0" smtClean="0"/>
              <a:t> </a:t>
            </a:r>
            <a:r>
              <a:rPr lang="en-US" sz="2000" b="0" baseline="0" dirty="0" err="1" smtClean="0"/>
              <a:t>Bookard</a:t>
            </a:r>
            <a:r>
              <a:rPr lang="en-US" sz="2000" b="0" baseline="0" dirty="0" smtClean="0"/>
              <a:t> and Ashanti Jackson.</a:t>
            </a:r>
          </a:p>
          <a:p>
            <a:r>
              <a:rPr lang="en-US" sz="2000" b="0" baseline="0" dirty="0" smtClean="0"/>
              <a:t>ASK:</a:t>
            </a:r>
          </a:p>
          <a:p>
            <a:r>
              <a:rPr lang="en-US" sz="2000" b="0" baseline="0" dirty="0" smtClean="0"/>
              <a:t>Rate their reliability.</a:t>
            </a:r>
          </a:p>
          <a:p>
            <a:r>
              <a:rPr lang="en-US" sz="2000" b="0" baseline="0" dirty="0" smtClean="0"/>
              <a:t>On What basis (push for </a:t>
            </a:r>
            <a:r>
              <a:rPr lang="en-US" sz="2000" b="0" baseline="0" dirty="0" err="1" smtClean="0"/>
              <a:t>I.M.V.A</a:t>
            </a:r>
            <a:r>
              <a:rPr lang="en-US" sz="2000" b="0" baseline="0" dirty="0" smtClean="0"/>
              <a:t>/</a:t>
            </a:r>
            <a:r>
              <a:rPr lang="en-US" sz="2000" b="0" baseline="0" dirty="0" err="1" smtClean="0"/>
              <a:t>I.N</a:t>
            </a:r>
            <a:r>
              <a:rPr lang="en-US" sz="2000" b="0" baseline="0" dirty="0" smtClean="0"/>
              <a:t>.)</a:t>
            </a:r>
            <a:endParaRPr lang="en-US" sz="2000" b="0" dirty="0"/>
          </a:p>
        </p:txBody>
      </p:sp>
      <p:sp>
        <p:nvSpPr>
          <p:cNvPr id="4" name="Slide Number Placeholder 3"/>
          <p:cNvSpPr>
            <a:spLocks noGrp="1"/>
          </p:cNvSpPr>
          <p:nvPr>
            <p:ph type="sldNum" sz="quarter" idx="10"/>
          </p:nvPr>
        </p:nvSpPr>
        <p:spPr/>
        <p:txBody>
          <a:bodyPr/>
          <a:lstStyle/>
          <a:p>
            <a:fld id="{F5B13843-4CA4-6842-BE17-7DF153D2AD00}" type="slidenum">
              <a:rPr lang="en-US" smtClean="0"/>
              <a:pPr/>
              <a:t>39</a:t>
            </a:fld>
            <a:endParaRPr lang="en-US"/>
          </a:p>
        </p:txBody>
      </p:sp>
    </p:spTree>
    <p:extLst>
      <p:ext uri="{BB962C8B-B14F-4D97-AF65-F5344CB8AC3E}">
        <p14:creationId xmlns:p14="http://schemas.microsoft.com/office/powerpoint/2010/main" val="3798661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1925" y="387350"/>
            <a:ext cx="3773488" cy="2832100"/>
          </a:xfrm>
        </p:spPr>
      </p:sp>
      <p:sp>
        <p:nvSpPr>
          <p:cNvPr id="3" name="Notes Placeholder 2"/>
          <p:cNvSpPr>
            <a:spLocks noGrp="1"/>
          </p:cNvSpPr>
          <p:nvPr>
            <p:ph type="body" idx="1"/>
          </p:nvPr>
        </p:nvSpPr>
        <p:spPr>
          <a:xfrm>
            <a:off x="200819" y="3435350"/>
            <a:ext cx="6553200" cy="5873751"/>
          </a:xfrm>
        </p:spPr>
        <p:txBody>
          <a:bodyPr>
            <a:normAutofit/>
          </a:bodyPr>
          <a:lstStyle/>
          <a:p>
            <a:r>
              <a:rPr lang="en-US" sz="1600" b="1" dirty="0" smtClean="0"/>
              <a:t>(LECTURERS: More than is usually the case, you’ll want to rehearse this with an eye on the time. </a:t>
            </a:r>
            <a:r>
              <a:rPr lang="en-US" sz="1600" b="1" baseline="0" dirty="0" smtClean="0"/>
              <a:t>This lecture is designed to </a:t>
            </a:r>
            <a:r>
              <a:rPr lang="en-US" sz="1600" b="1" dirty="0" smtClean="0"/>
              <a:t>be continued in our recitations. We like to conclude with the series of slides on the Pregnant man and then a deconstruction of the Texting report that opens the hour. Also, make arrangements to turn lecture hall lights back on at those times when students are reading.)</a:t>
            </a:r>
          </a:p>
          <a:p>
            <a:r>
              <a:rPr lang="en-US" sz="2000" b="0" dirty="0" smtClean="0"/>
              <a:t>You’ll want to have your Deconstruction Workbook out and ready</a:t>
            </a:r>
            <a:r>
              <a:rPr lang="en-US" sz="2000" b="0" baseline="0" dirty="0" smtClean="0"/>
              <a:t> today, as we’ll be working from it.</a:t>
            </a:r>
          </a:p>
          <a:p>
            <a:endParaRPr lang="en-US" sz="2000" b="0" dirty="0" smtClean="0"/>
          </a:p>
          <a:p>
            <a:r>
              <a:rPr lang="en-US" sz="2000" dirty="0" smtClean="0"/>
              <a:t>ASK: I know what </a:t>
            </a:r>
            <a:r>
              <a:rPr lang="en-US" sz="2000" u="sng" dirty="0" smtClean="0"/>
              <a:t>I</a:t>
            </a:r>
            <a:r>
              <a:rPr lang="en-US" sz="2000" dirty="0" smtClean="0"/>
              <a:t> think…but as a lecturer who is offended that students tear themselves away from my fascinating class to tend their </a:t>
            </a:r>
            <a:r>
              <a:rPr lang="en-US" sz="2000" dirty="0" err="1" smtClean="0"/>
              <a:t>cellphone</a:t>
            </a:r>
            <a:r>
              <a:rPr lang="en-US" sz="2000" dirty="0" smtClean="0"/>
              <a:t>, I may be victim to effects of cognitive dissonance…</a:t>
            </a:r>
          </a:p>
          <a:p>
            <a:r>
              <a:rPr lang="en-US" sz="2000" dirty="0" smtClean="0"/>
              <a:t>But what do you think?</a:t>
            </a:r>
            <a:endParaRPr lang="en-US" sz="2000" b="0" dirty="0" smtClean="0"/>
          </a:p>
          <a:p>
            <a:r>
              <a:rPr lang="en-US" sz="2000" dirty="0" smtClean="0"/>
              <a:t>-Is too much texting a mental illness?</a:t>
            </a:r>
          </a:p>
          <a:p>
            <a:r>
              <a:rPr lang="en-US" sz="2000" dirty="0" smtClean="0"/>
              <a:t>-Do </a:t>
            </a:r>
            <a:r>
              <a:rPr lang="en-US" sz="2000" u="sng" dirty="0" smtClean="0"/>
              <a:t>you</a:t>
            </a:r>
            <a:r>
              <a:rPr lang="en-US" sz="2000" dirty="0" smtClean="0"/>
              <a:t> text excessively?</a:t>
            </a:r>
          </a:p>
          <a:p>
            <a:r>
              <a:rPr lang="en-US" sz="2000" dirty="0" smtClean="0"/>
              <a:t>-How about your friends or family members?</a:t>
            </a:r>
          </a:p>
          <a:p>
            <a:r>
              <a:rPr lang="en-US" sz="2000" dirty="0" smtClean="0"/>
              <a:t>-Do </a:t>
            </a:r>
            <a:r>
              <a:rPr lang="en-US" sz="2000" u="sng" dirty="0" smtClean="0"/>
              <a:t>they</a:t>
            </a:r>
            <a:r>
              <a:rPr lang="en-US" sz="2000" dirty="0" smtClean="0"/>
              <a:t> have a texting mental illness?</a:t>
            </a:r>
          </a:p>
          <a:p>
            <a:r>
              <a:rPr lang="en-US" sz="2000" dirty="0" smtClean="0"/>
              <a:t>(Show the video. It launches from next slide)</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a:t>
            </a:fld>
            <a:endParaRPr lang="en-US"/>
          </a:p>
        </p:txBody>
      </p:sp>
    </p:spTree>
    <p:extLst>
      <p:ext uri="{BB962C8B-B14F-4D97-AF65-F5344CB8AC3E}">
        <p14:creationId xmlns:p14="http://schemas.microsoft.com/office/powerpoint/2010/main" val="342027565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59000" y="309563"/>
            <a:ext cx="2974975" cy="2232025"/>
          </a:xfrm>
        </p:spPr>
      </p:sp>
      <p:sp>
        <p:nvSpPr>
          <p:cNvPr id="3" name="Notes Placeholder 2"/>
          <p:cNvSpPr>
            <a:spLocks noGrp="1"/>
          </p:cNvSpPr>
          <p:nvPr>
            <p:ph type="body" idx="1"/>
          </p:nvPr>
        </p:nvSpPr>
        <p:spPr>
          <a:xfrm>
            <a:off x="695484" y="2825751"/>
            <a:ext cx="5563870" cy="5785169"/>
          </a:xfrm>
          <a:ln>
            <a:solidFill>
              <a:schemeClr val="tx1"/>
            </a:solidFill>
          </a:ln>
        </p:spPr>
        <p:txBody>
          <a:bodyPr>
            <a:normAutofit fontScale="70000" lnSpcReduction="20000"/>
          </a:bodyPr>
          <a:lstStyle/>
          <a:p>
            <a:r>
              <a:rPr lang="en-US" sz="3100" dirty="0" smtClean="0"/>
              <a:t>Anonymous sources present a number of challenges.</a:t>
            </a:r>
          </a:p>
          <a:p>
            <a:r>
              <a:rPr lang="en-US" sz="3100" dirty="0" smtClean="0"/>
              <a:t>It’s tempting to discount everything they say. They’re not accountable for what they say and it’s nearly impossible for a reader to judge if a nameless person is authoritative.</a:t>
            </a:r>
          </a:p>
          <a:p>
            <a:r>
              <a:rPr lang="en-US" sz="3100" dirty="0" smtClean="0"/>
              <a:t>On the other hand, whistleblowers have exposed a great deal of dangerous, illegal or embarrassing behavior by government officials, corporate leaders and religious leaders.</a:t>
            </a:r>
          </a:p>
          <a:p>
            <a:r>
              <a:rPr lang="en-US" sz="3100" dirty="0" smtClean="0"/>
              <a:t>So, other than trusting the reporter’s judgment, what can you do?</a:t>
            </a:r>
          </a:p>
          <a:p>
            <a:r>
              <a:rPr lang="en-US" sz="3100" dirty="0" smtClean="0"/>
              <a:t>Ask yourself these questions.</a:t>
            </a:r>
          </a:p>
          <a:p>
            <a:r>
              <a:rPr lang="en-US" sz="3100" dirty="0" smtClean="0"/>
              <a:t>     - Why is the person anonymous? </a:t>
            </a:r>
          </a:p>
          <a:p>
            <a:r>
              <a:rPr lang="en-US" sz="3100" dirty="0" smtClean="0"/>
              <a:t>       -Has the reporter offered information to demonstrate the person is informed? </a:t>
            </a:r>
          </a:p>
          <a:p>
            <a:r>
              <a:rPr lang="en-US" sz="3100" dirty="0" smtClean="0"/>
              <a:t>       -Is there any indication the person is self-interested?</a:t>
            </a:r>
          </a:p>
          <a:p>
            <a:r>
              <a:rPr lang="en-US" sz="3100" dirty="0" smtClean="0"/>
              <a:t>       -Does the source assert or verify?</a:t>
            </a:r>
          </a:p>
          <a:p>
            <a:r>
              <a:rPr lang="en-US" sz="3100" dirty="0" smtClean="0"/>
              <a:t>       -Is there any independent confirmation of what the source is saying? (Corroboration)</a:t>
            </a:r>
          </a:p>
          <a:p>
            <a:endParaRPr lang="en-US" dirty="0"/>
          </a:p>
        </p:txBody>
      </p:sp>
      <p:sp>
        <p:nvSpPr>
          <p:cNvPr id="4" name="Slide Number Placeholder 3"/>
          <p:cNvSpPr>
            <a:spLocks noGrp="1"/>
          </p:cNvSpPr>
          <p:nvPr>
            <p:ph type="sldNum" sz="quarter" idx="10"/>
          </p:nvPr>
        </p:nvSpPr>
        <p:spPr/>
        <p:txBody>
          <a:bodyPr/>
          <a:lstStyle/>
          <a:p>
            <a:fld id="{6CEBBE45-5CD7-4799-A18D-1F774E302AB0}" type="slidenum">
              <a:rPr lang="en-US" smtClean="0"/>
              <a:pPr/>
              <a:t>40</a:t>
            </a:fld>
            <a:endParaRPr lang="en-US" dirty="0"/>
          </a:p>
        </p:txBody>
      </p:sp>
    </p:spTree>
    <p:extLst>
      <p:ext uri="{BB962C8B-B14F-4D97-AF65-F5344CB8AC3E}">
        <p14:creationId xmlns:p14="http://schemas.microsoft.com/office/powerpoint/2010/main" val="120209190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
        <p:cNvGrpSpPr/>
        <p:nvPr/>
      </p:nvGrpSpPr>
      <p:grpSpPr>
        <a:xfrm>
          <a:off x="0" y="0"/>
          <a:ext cx="0" cy="0"/>
          <a:chOff x="0" y="0"/>
          <a:chExt cx="0" cy="0"/>
        </a:xfrm>
      </p:grpSpPr>
      <p:sp>
        <p:nvSpPr>
          <p:cNvPr id="29" name="Shape 29"/>
          <p:cNvSpPr>
            <a:spLocks noGrp="1" noRot="1" noChangeAspect="1"/>
          </p:cNvSpPr>
          <p:nvPr>
            <p:ph type="sldImg" idx="2"/>
          </p:nvPr>
        </p:nvSpPr>
        <p:spPr>
          <a:xfrm>
            <a:off x="201613" y="158750"/>
            <a:ext cx="3849687" cy="28892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 name="Shape 30"/>
          <p:cNvSpPr txBox="1">
            <a:spLocks noGrp="1"/>
          </p:cNvSpPr>
          <p:nvPr>
            <p:ph type="body" idx="1"/>
          </p:nvPr>
        </p:nvSpPr>
        <p:spPr>
          <a:xfrm>
            <a:off x="200819" y="3359150"/>
            <a:ext cx="6553200" cy="4127185"/>
          </a:xfrm>
          <a:prstGeom prst="rect">
            <a:avLst/>
          </a:prstGeom>
        </p:spPr>
        <p:txBody>
          <a:bodyPr wrap="square" lIns="92915" tIns="92915" rIns="92915" bIns="92915" anchor="t" anchorCtr="0">
            <a:spAutoFit/>
          </a:bodyPr>
          <a:lstStyle/>
          <a:p>
            <a:pPr lvl="0" rtl="0">
              <a:buNone/>
            </a:pPr>
            <a:r>
              <a:rPr lang="en" sz="1600" dirty="0" smtClean="0"/>
              <a:t>(NOTE: Example is not in Deconstruction Workbook)</a:t>
            </a:r>
          </a:p>
          <a:p>
            <a:pPr lvl="0" rtl="0">
              <a:buNone/>
            </a:pPr>
            <a:endParaRPr lang="en" sz="1600" dirty="0" smtClean="0"/>
          </a:p>
          <a:p>
            <a:pPr lvl="0" rtl="0">
              <a:buNone/>
            </a:pPr>
            <a:r>
              <a:rPr lang="en" sz="1600" dirty="0" smtClean="0"/>
              <a:t>These </a:t>
            </a:r>
            <a:r>
              <a:rPr lang="en" sz="1600" dirty="0"/>
              <a:t>are two examples of anonymous or unnamed sources in the news. </a:t>
            </a:r>
          </a:p>
          <a:p>
            <a:pPr lvl="0" rtl="0">
              <a:buNone/>
            </a:pPr>
            <a:r>
              <a:rPr lang="en" sz="1600" dirty="0" smtClean="0"/>
              <a:t>The </a:t>
            </a:r>
            <a:r>
              <a:rPr lang="en" sz="1600" dirty="0"/>
              <a:t>"good" example on the left is from a story in the Washington Post about the attack in Benghazi, Libya. A State Department official is giving information to the reporter on background because the event is still being investigated. The information may be self-serving, but </a:t>
            </a:r>
            <a:r>
              <a:rPr lang="en" sz="1600" dirty="0" smtClean="0"/>
              <a:t>at least you know why the source is not named. </a:t>
            </a:r>
            <a:endParaRPr lang="en" sz="1600" dirty="0"/>
          </a:p>
          <a:p>
            <a:endParaRPr sz="1600" dirty="0"/>
          </a:p>
          <a:p>
            <a:pPr lvl="0" rtl="0">
              <a:buNone/>
            </a:pPr>
            <a:r>
              <a:rPr lang="en" sz="1600" dirty="0"/>
              <a:t>The "bad" example on the right is from a story in the LA Times about how the two candidates are preparing for the town-hall style debate format. </a:t>
            </a:r>
            <a:r>
              <a:rPr lang="en" sz="1600" dirty="0" smtClean="0"/>
              <a:t>Can you get any more vague than </a:t>
            </a:r>
            <a:r>
              <a:rPr lang="en" sz="1600" dirty="0" smtClean="0"/>
              <a:t> </a:t>
            </a:r>
            <a:r>
              <a:rPr lang="en" sz="1600" dirty="0"/>
              <a:t>"person close to the Obama campaign" </a:t>
            </a:r>
            <a:r>
              <a:rPr lang="en" sz="1600" dirty="0" smtClean="0"/>
              <a:t>? Does that mean the drunk sitting on the curb near the campaign office, or a top official?</a:t>
            </a:r>
          </a:p>
          <a:p>
            <a:pPr lvl="0" rtl="0">
              <a:buNone/>
            </a:pPr>
            <a:r>
              <a:rPr lang="en" sz="1600" dirty="0" smtClean="0"/>
              <a:t>ASK: Is </a:t>
            </a:r>
            <a:r>
              <a:rPr lang="en" sz="1600" dirty="0" smtClean="0"/>
              <a:t>there a legitimate journalistic </a:t>
            </a:r>
            <a:r>
              <a:rPr lang="en" sz="1600" dirty="0"/>
              <a:t>reason to withhold this source's </a:t>
            </a:r>
            <a:r>
              <a:rPr lang="en" sz="1600" dirty="0" smtClean="0"/>
              <a:t>name</a:t>
            </a:r>
            <a:r>
              <a:rPr lang="en" sz="1600" dirty="0" smtClean="0"/>
              <a:t>? Shouldn’t the Times say what it is?</a:t>
            </a:r>
            <a:endParaRPr lang="en" sz="1600" dirty="0"/>
          </a:p>
        </p:txBody>
      </p:sp>
    </p:spTree>
    <p:extLst>
      <p:ext uri="{BB962C8B-B14F-4D97-AF65-F5344CB8AC3E}">
        <p14:creationId xmlns:p14="http://schemas.microsoft.com/office/powerpoint/2010/main" val="2051469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2400" dirty="0" smtClean="0"/>
              <a:t>Working through the Deconstruction steps, we’re now at #4: DOES THE REPORTER MAKE HIS OR HER WORK TRANSPARENT?</a:t>
            </a:r>
          </a:p>
          <a:p>
            <a:r>
              <a:rPr lang="en-US" sz="2400" dirty="0" smtClean="0"/>
              <a:t>In the prior lecture we described the scientific method, which includes publication of research findings with detailed data, methodology, etc and encouraging other scientists to review it.</a:t>
            </a:r>
          </a:p>
          <a:p>
            <a:r>
              <a:rPr lang="en-US" sz="2400" dirty="0" smtClean="0"/>
              <a:t>In journalism, one form of peer review is called transparency: telling how you know what you know and why you don’t know what you don’t know.</a:t>
            </a:r>
          </a:p>
          <a:p>
            <a:r>
              <a:rPr lang="en-US" sz="2400" dirty="0" smtClean="0"/>
              <a:t>Think of it as a behind-the-scenes tour…the reporter showing you how the information was gathered…or why it was not available.. This allows you to judge their work, just like you’d judge the findings of a scientist. If someone else could go find the same material, the story is reliable.</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42</a:t>
            </a:fld>
            <a:endParaRPr lang="en-US"/>
          </a:p>
        </p:txBody>
      </p:sp>
    </p:spTree>
    <p:extLst>
      <p:ext uri="{BB962C8B-B14F-4D97-AF65-F5344CB8AC3E}">
        <p14:creationId xmlns:p14="http://schemas.microsoft.com/office/powerpoint/2010/main" val="15464866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Definition of transparent: Specifying in a story what you do not know or could not learn.  For example: It could not be learned. He or she could not be reached for comment</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43</a:t>
            </a:fld>
            <a:endParaRPr lang="en-US"/>
          </a:p>
        </p:txBody>
      </p:sp>
    </p:spTree>
    <p:extLst>
      <p:ext uri="{BB962C8B-B14F-4D97-AF65-F5344CB8AC3E}">
        <p14:creationId xmlns:p14="http://schemas.microsoft.com/office/powerpoint/2010/main" val="35029142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STEP 5: DOES THE REPORTER MAKE HIS OR HER WORK TRANSPARENT?</a:t>
            </a:r>
          </a:p>
          <a:p>
            <a:r>
              <a:rPr lang="en-US" sz="2400" dirty="0" smtClean="0"/>
              <a:t>Here is an NPR report from Basra,</a:t>
            </a:r>
            <a:r>
              <a:rPr lang="en-US" sz="2400" baseline="0" dirty="0" smtClean="0"/>
              <a:t> (Iraq)</a:t>
            </a:r>
          </a:p>
          <a:p>
            <a:r>
              <a:rPr lang="en-US" sz="2400" baseline="0" dirty="0" smtClean="0"/>
              <a:t>Listen for examples of transparency</a:t>
            </a:r>
            <a:endParaRPr lang="en-US" sz="2400" dirty="0" smtClean="0"/>
          </a:p>
          <a:p>
            <a:r>
              <a:rPr lang="en-US" sz="2400" dirty="0" smtClean="0"/>
              <a:t>Example: NPR report from Basra.  Listen for the statements of what it cannot verify or know with certainty. </a:t>
            </a:r>
          </a:p>
          <a:p>
            <a:r>
              <a:rPr lang="en-US" sz="2400" dirty="0" smtClean="0"/>
              <a:t>(Next slide launches audio, a really good example of real-time transparency in which she says what she doesn’t know.)</a:t>
            </a:r>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44</a:t>
            </a:fld>
            <a:endParaRPr lang="en-US"/>
          </a:p>
        </p:txBody>
      </p:sp>
    </p:spTree>
    <p:extLst>
      <p:ext uri="{BB962C8B-B14F-4D97-AF65-F5344CB8AC3E}">
        <p14:creationId xmlns:p14="http://schemas.microsoft.com/office/powerpoint/2010/main" val="191761638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 NEWSFELLOW: NEWS FELLOW: LINK (INSERT) VIDEO TO THIS SLIDE AND SELECT “START AUTOMATICALLY”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Runtime</a:t>
            </a:r>
            <a:r>
              <a:rPr lang="en-US" sz="2400" baseline="0" dirty="0" smtClean="0"/>
              <a:t> 2:40</a:t>
            </a:r>
            <a:endParaRPr lang="en-US" sz="2400"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45</a:t>
            </a:fld>
            <a:endParaRPr lang="en-US"/>
          </a:p>
        </p:txBody>
      </p:sp>
    </p:spTree>
    <p:extLst>
      <p:ext uri="{BB962C8B-B14F-4D97-AF65-F5344CB8AC3E}">
        <p14:creationId xmlns:p14="http://schemas.microsoft.com/office/powerpoint/2010/main" val="36896810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Rot="1" noChangeAspect="1" noChangeArrowheads="1"/>
          </p:cNvSpPr>
          <p:nvPr>
            <p:ph type="sldImg"/>
          </p:nvPr>
        </p:nvSpPr>
        <p:spPr bwMode="auto">
          <a:xfrm>
            <a:off x="1150938" y="698500"/>
            <a:ext cx="4652962" cy="3490913"/>
          </a:xfrm>
          <a:prstGeom prst="rect">
            <a:avLst/>
          </a:prstGeom>
          <a:solidFill>
            <a:srgbClr val="FFFFFF"/>
          </a:solidFill>
          <a:ln>
            <a:solidFill>
              <a:srgbClr val="000000"/>
            </a:solidFill>
            <a:miter lim="800000"/>
            <a:headEnd/>
            <a:tailEnd/>
          </a:ln>
        </p:spPr>
      </p:sp>
      <p:sp>
        <p:nvSpPr>
          <p:cNvPr id="17410" name="Rectangle 2"/>
          <p:cNvSpPr>
            <a:spLocks noGrp="1" noChangeArrowheads="1"/>
          </p:cNvSpPr>
          <p:nvPr>
            <p:ph type="body" idx="1"/>
          </p:nvPr>
        </p:nvSpPr>
        <p:spPr bwMode="auto">
          <a:xfrm>
            <a:off x="695484" y="4421823"/>
            <a:ext cx="5563870" cy="4189095"/>
          </a:xfrm>
          <a:prstGeom prst="rect">
            <a:avLst/>
          </a:prstGeom>
          <a:noFill/>
          <a:ln>
            <a:miter lim="800000"/>
            <a:headEnd/>
            <a:tailEnd/>
          </a:ln>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defRPr/>
            </a:pPr>
            <a:r>
              <a:rPr lang="en-US" sz="1600" dirty="0" smtClean="0"/>
              <a:t>Animation: The Transparency</a:t>
            </a:r>
            <a:r>
              <a:rPr lang="en-US" sz="1600" baseline="0" dirty="0" smtClean="0"/>
              <a:t> example is hidden until you click for it.</a:t>
            </a:r>
            <a:endParaRPr lang="en-US" sz="1600" dirty="0" smtClean="0"/>
          </a:p>
          <a:p>
            <a:pPr marL="0" marR="0" indent="0" algn="l" defTabSz="914400" rtl="0" eaLnBrk="1" fontAlgn="auto" latinLnBrk="0" hangingPunct="1">
              <a:lnSpc>
                <a:spcPct val="100000"/>
              </a:lnSpc>
              <a:spcBef>
                <a:spcPts val="0"/>
              </a:spcBef>
              <a:spcAft>
                <a:spcPts val="0"/>
              </a:spcAft>
              <a:buClrTx/>
              <a:buSzTx/>
              <a:buFontTx/>
              <a:buNone/>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defRPr/>
            </a:pPr>
            <a:endParaRPr lang="en-US" sz="2400" b="1" dirty="0" smtClean="0"/>
          </a:p>
          <a:p>
            <a:pPr marL="0" marR="0" indent="0" algn="l" defTabSz="914400" rtl="0" eaLnBrk="1" fontAlgn="auto" latinLnBrk="0" hangingPunct="1">
              <a:lnSpc>
                <a:spcPct val="100000"/>
              </a:lnSpc>
              <a:spcBef>
                <a:spcPts val="0"/>
              </a:spcBef>
              <a:spcAft>
                <a:spcPts val="0"/>
              </a:spcAft>
              <a:buClrTx/>
              <a:buSzTx/>
              <a:buFontTx/>
              <a:buNone/>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defRPr/>
            </a:pPr>
            <a:r>
              <a:rPr lang="en-US" sz="2400" b="1" dirty="0" smtClean="0"/>
              <a:t>Workbook Page </a:t>
            </a:r>
            <a:r>
              <a:rPr lang="en-US" sz="2400" b="1" dirty="0" smtClean="0"/>
              <a:t>15</a:t>
            </a:r>
            <a:endParaRPr lang="en-US" sz="2400" b="1" dirty="0" smtClean="0"/>
          </a:p>
          <a:p>
            <a:pPr>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pPr>
            <a:r>
              <a:rPr lang="en-US" sz="2200" dirty="0" smtClean="0">
                <a:latin typeface="Lucida Grande" charset="0"/>
                <a:ea typeface="Lucida Grande" charset="0"/>
                <a:cs typeface="Lucida Grande" charset="0"/>
                <a:sym typeface="Lucida Grande" charset="0"/>
              </a:rPr>
              <a:t>Transparency </a:t>
            </a:r>
            <a:r>
              <a:rPr lang="en-US" sz="2200" dirty="0">
                <a:latin typeface="Lucida Grande" charset="0"/>
                <a:ea typeface="Lucida Grande" charset="0"/>
                <a:cs typeface="Lucida Grande" charset="0"/>
                <a:sym typeface="Lucida Grande" charset="0"/>
              </a:rPr>
              <a:t>is how a journalist shows you what he or she doesn’t know or can’t say. In this case, the CNN </a:t>
            </a:r>
            <a:r>
              <a:rPr lang="en-US" sz="2200" dirty="0" smtClean="0">
                <a:latin typeface="Lucida Grande" charset="0"/>
                <a:ea typeface="Lucida Grande" charset="0"/>
                <a:cs typeface="Lucida Grande" charset="0"/>
                <a:sym typeface="Lucida Grande" charset="0"/>
              </a:rPr>
              <a:t>explains </a:t>
            </a:r>
            <a:r>
              <a:rPr lang="en-US" sz="2200" dirty="0">
                <a:latin typeface="Lucida Grande" charset="0"/>
                <a:ea typeface="Lucida Grande" charset="0"/>
                <a:cs typeface="Lucida Grande" charset="0"/>
                <a:sym typeface="Lucida Grande" charset="0"/>
              </a:rPr>
              <a:t>where and how the alleged perpetrators and victims were identified elsewhere, and why they were not being identified by CNN in this article. </a:t>
            </a:r>
          </a:p>
          <a:p>
            <a:pPr>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pPr>
            <a:endParaRPr lang="en-US" sz="2200" dirty="0">
              <a:latin typeface="Lucida Grande" charset="0"/>
              <a:ea typeface="Lucida Grande" charset="0"/>
              <a:cs typeface="Lucida Grande" charset="0"/>
              <a:sym typeface="Lucida Grande" charset="0"/>
            </a:endParaRPr>
          </a:p>
          <a:p>
            <a:pPr>
              <a:tabLst>
                <a:tab pos="464652" algn="l"/>
                <a:tab pos="929305" algn="l"/>
                <a:tab pos="1393957" algn="l"/>
                <a:tab pos="1858609" algn="l"/>
                <a:tab pos="2323262" algn="l"/>
                <a:tab pos="2787914" algn="l"/>
                <a:tab pos="3252567" algn="l"/>
                <a:tab pos="3717219" algn="l"/>
                <a:tab pos="4181871" algn="l"/>
                <a:tab pos="4646524" algn="l"/>
                <a:tab pos="5111176" algn="l"/>
                <a:tab pos="5575828" algn="l"/>
              </a:tabLst>
            </a:pPr>
            <a:r>
              <a:rPr lang="en-US" u="sng" dirty="0">
                <a:latin typeface="Helvetica" charset="0"/>
                <a:cs typeface="Helvetica" charset="0"/>
                <a:sym typeface="Helvetica" charset="0"/>
                <a:hlinkClick r:id="rId3"/>
              </a:rPr>
              <a:t>http://www.cnn.com/2013/03/12/justice/ohio-steubenville-case/</a:t>
            </a:r>
            <a:endParaRPr lang="en-US" u="sng" dirty="0">
              <a:latin typeface="Helvetica" charset="0"/>
              <a:cs typeface="Helvetica" charset="0"/>
              <a:sym typeface="Helvetica" charset="0"/>
            </a:endParaRPr>
          </a:p>
        </p:txBody>
      </p:sp>
    </p:spTree>
    <p:extLst>
      <p:ext uri="{BB962C8B-B14F-4D97-AF65-F5344CB8AC3E}">
        <p14:creationId xmlns:p14="http://schemas.microsoft.com/office/powerpoint/2010/main" val="29756432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STEP 5: DOES THE REPORTER MAKE HIS OR HER WORK TRANSPARENT?</a:t>
            </a:r>
          </a:p>
          <a:p>
            <a:r>
              <a:rPr lang="en-US" sz="2400" dirty="0" smtClean="0"/>
              <a:t>Point of this is that corrections are institutional transparency: here’s what we got wrong.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47</a:t>
            </a:fld>
            <a:endParaRPr lang="en-US"/>
          </a:p>
        </p:txBody>
      </p:sp>
    </p:spTree>
    <p:extLst>
      <p:ext uri="{BB962C8B-B14F-4D97-AF65-F5344CB8AC3E}">
        <p14:creationId xmlns:p14="http://schemas.microsoft.com/office/powerpoint/2010/main" val="3416810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have been known to remember how to think about context by flashing the News Literacy gang sign</a:t>
            </a:r>
            <a:r>
              <a:rPr lang="en-US" baseline="0" dirty="0" smtClean="0"/>
              <a:t> and even by drawing it on their exams…</a:t>
            </a:r>
            <a:endParaRPr lang="en-US" dirty="0" smtClean="0"/>
          </a:p>
          <a:p>
            <a:r>
              <a:rPr lang="en-US" dirty="0" smtClean="0"/>
              <a:t>It shows the context (hand shaped like a C – for Context)  wrapped around the kernel of news (other hand ). It’s a way to remember the news is still the heart of the story, but it’s a stronger story with context supporting and explaining the news.</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48</a:t>
            </a:fld>
            <a:endParaRPr lang="en-US"/>
          </a:p>
        </p:txBody>
      </p:sp>
    </p:spTree>
    <p:extLst>
      <p:ext uri="{BB962C8B-B14F-4D97-AF65-F5344CB8AC3E}">
        <p14:creationId xmlns:p14="http://schemas.microsoft.com/office/powerpoint/2010/main" val="477342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000" b="1" dirty="0" smtClean="0"/>
              <a:t>WORKBOOK</a:t>
            </a:r>
            <a:r>
              <a:rPr lang="en-US" sz="2000" b="1" baseline="0" dirty="0" smtClean="0"/>
              <a:t> PAGE </a:t>
            </a:r>
            <a:r>
              <a:rPr lang="en-US" sz="2000" b="1" baseline="0" dirty="0" smtClean="0"/>
              <a:t>16</a:t>
            </a:r>
            <a:endParaRPr lang="en-US" sz="2000" b="1" baseline="0" dirty="0" smtClean="0"/>
          </a:p>
          <a:p>
            <a:r>
              <a:rPr lang="en-US" sz="2000" b="0" baseline="0" dirty="0" smtClean="0"/>
              <a:t>What are the examples of context?</a:t>
            </a:r>
          </a:p>
          <a:p>
            <a:r>
              <a:rPr lang="en-US" sz="2000" b="0" i="0" baseline="0" dirty="0" smtClean="0"/>
              <a:t>Basically, the whole story is context.</a:t>
            </a:r>
          </a:p>
          <a:p>
            <a:r>
              <a:rPr lang="en-US" sz="2000" b="0" i="0" baseline="0" dirty="0" smtClean="0"/>
              <a:t>And that’s a good lesson about statistics and numbers. They are misleading, or at least non-useful, until context gives them meaning.</a:t>
            </a:r>
          </a:p>
          <a:p>
            <a:r>
              <a:rPr lang="en-US" sz="2000" b="0" i="1" baseline="0" dirty="0" smtClean="0"/>
              <a:t>“…he hit 41% in the third quarter of 2011…After a relatively strong fourth year…middle of the pack for recent presidents…Three post-war presidents…Two presidents…The legislative battles…”</a:t>
            </a:r>
          </a:p>
          <a:p>
            <a:r>
              <a:rPr lang="en-US" sz="2000" b="0" i="0" baseline="0" dirty="0" smtClean="0"/>
              <a:t>ASK:</a:t>
            </a:r>
          </a:p>
          <a:p>
            <a:r>
              <a:rPr lang="en-US" sz="2000" b="0" i="0" baseline="0" dirty="0" smtClean="0"/>
              <a:t>How does context help makes this story reliable, fair, useful?</a:t>
            </a:r>
            <a:endParaRPr lang="en-US" sz="2000" b="0" i="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49</a:t>
            </a:fld>
            <a:endParaRPr lang="en-US"/>
          </a:p>
        </p:txBody>
      </p:sp>
    </p:spTree>
    <p:extLst>
      <p:ext uri="{BB962C8B-B14F-4D97-AF65-F5344CB8AC3E}">
        <p14:creationId xmlns:p14="http://schemas.microsoft.com/office/powerpoint/2010/main" val="489124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30413" y="539750"/>
            <a:ext cx="2057400" cy="1543050"/>
          </a:xfrm>
        </p:spPr>
      </p:sp>
      <p:sp>
        <p:nvSpPr>
          <p:cNvPr id="3" name="Notes Placeholder 2"/>
          <p:cNvSpPr>
            <a:spLocks noGrp="1"/>
          </p:cNvSpPr>
          <p:nvPr>
            <p:ph type="body" idx="1"/>
          </p:nvPr>
        </p:nvSpPr>
        <p:spPr>
          <a:xfrm>
            <a:off x="277019" y="2292350"/>
            <a:ext cx="6477000" cy="6781800"/>
          </a:xfrm>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NEWSFELLOW: NEWS FELLOW: LINK (INSERT) VIDEO TO THIS SLIDE AND SELECT “START AUTOMATICALLY” run-time 1:50</a:t>
            </a:r>
          </a:p>
          <a:p>
            <a:r>
              <a:rPr lang="en-US" sz="2000" dirty="0" smtClean="0"/>
              <a:t>(After</a:t>
            </a:r>
            <a:r>
              <a:rPr lang="en-US" sz="2000" baseline="0" dirty="0" smtClean="0"/>
              <a:t> it runs)</a:t>
            </a:r>
            <a:endParaRPr lang="en-US" sz="2000" dirty="0" smtClean="0"/>
          </a:p>
          <a:p>
            <a:r>
              <a:rPr lang="en-US" sz="2000" dirty="0" smtClean="0"/>
              <a:t>ASK: What do you think of this? </a:t>
            </a:r>
          </a:p>
          <a:p>
            <a:r>
              <a:rPr lang="en-US" sz="2000" dirty="0" smtClean="0"/>
              <a:t>         How do you react? With disbelief or skepticism?</a:t>
            </a:r>
          </a:p>
          <a:p>
            <a:r>
              <a:rPr lang="en-US" sz="2000" dirty="0" smtClean="0"/>
              <a:t>         What more do you need to know? </a:t>
            </a:r>
          </a:p>
          <a:p>
            <a:r>
              <a:rPr lang="en-US" sz="2000" dirty="0" smtClean="0"/>
              <a:t>         Can you make a reasoned assessment of its reliability?</a:t>
            </a:r>
          </a:p>
          <a:p>
            <a:r>
              <a:rPr lang="en-US" sz="2000" dirty="0" smtClean="0"/>
              <a:t>We are now at the nitty-gritty of News Literacy, taking news reports apart and examining the reliability of the information. We call it Deconstruction.</a:t>
            </a:r>
          </a:p>
          <a:p>
            <a:r>
              <a:rPr lang="en-US" sz="2000" dirty="0" smtClean="0"/>
              <a:t>Using the Deconstruction Workbook  you brought to class today, we will examine a series of stories piece-by-piece. </a:t>
            </a:r>
          </a:p>
          <a:p>
            <a:r>
              <a:rPr lang="en-US" sz="2000" dirty="0" smtClean="0"/>
              <a:t>Does the headline match the story?  Does the lead (summary paragraph) spell out the main points?</a:t>
            </a:r>
          </a:p>
          <a:p>
            <a:r>
              <a:rPr lang="en-US" sz="2000" dirty="0" smtClean="0"/>
              <a:t>We’ll look at the difference between verification, assertion and inference.</a:t>
            </a:r>
          </a:p>
          <a:p>
            <a:r>
              <a:rPr lang="en-US" sz="2000" dirty="0" smtClean="0"/>
              <a:t>How’s the evidence in each story? Is it direct or arm's-length? Does the reporter “Open the Freezer?</a:t>
            </a:r>
          </a:p>
          <a:p>
            <a:r>
              <a:rPr lang="en-US" sz="2000" dirty="0" smtClean="0"/>
              <a:t>Does the reporter place this tiny report in its appropriate context so that you’re neither lost in the forest nor hugging a lone anomalous tree?</a:t>
            </a:r>
          </a:p>
          <a:p>
            <a:r>
              <a:rPr lang="en-US" sz="2000" dirty="0" smtClean="0"/>
              <a:t>Does the reporter provide transparency…admitting what the reporter doesn’t know and why not and how  the reporter found out the key points?</a:t>
            </a:r>
          </a:p>
          <a:p>
            <a:r>
              <a:rPr lang="en-US" sz="2000" dirty="0" smtClean="0"/>
              <a:t>We will almost certainly not have time to do all the examples in the workbook. You’ll keep working on these in recitation.  </a:t>
            </a:r>
          </a:p>
          <a:p>
            <a:endParaRPr lang="en-US"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5</a:t>
            </a:fld>
            <a:endParaRPr lang="en-US"/>
          </a:p>
        </p:txBody>
      </p:sp>
    </p:spTree>
    <p:extLst>
      <p:ext uri="{BB962C8B-B14F-4D97-AF65-F5344CB8AC3E}">
        <p14:creationId xmlns:p14="http://schemas.microsoft.com/office/powerpoint/2010/main" val="25013237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166688"/>
            <a:ext cx="1981200" cy="1485900"/>
          </a:xfrm>
        </p:spPr>
      </p:sp>
      <p:sp>
        <p:nvSpPr>
          <p:cNvPr id="3" name="Notes Placeholder 2"/>
          <p:cNvSpPr>
            <a:spLocks noGrp="1"/>
          </p:cNvSpPr>
          <p:nvPr>
            <p:ph type="body" idx="1"/>
          </p:nvPr>
        </p:nvSpPr>
        <p:spPr>
          <a:xfrm>
            <a:off x="200819" y="1911350"/>
            <a:ext cx="6553200" cy="7162800"/>
          </a:xfrm>
        </p:spPr>
        <p:txBody>
          <a:bodyPr>
            <a:normAutofit fontScale="77500" lnSpcReduction="20000"/>
          </a:bodyPr>
          <a:lstStyle/>
          <a:p>
            <a:r>
              <a:rPr lang="en-US" dirty="0" smtClean="0"/>
              <a:t>(This example is better suited to Recitation, but it’s very effective if you decide to take time in lecture)</a:t>
            </a:r>
          </a:p>
          <a:p>
            <a:r>
              <a:rPr lang="en-US" sz="2400" dirty="0" smtClean="0"/>
              <a:t>Circling back to the idea</a:t>
            </a:r>
            <a:r>
              <a:rPr lang="en-US" sz="2400" baseline="0" dirty="0" smtClean="0"/>
              <a:t> we introduced at the beginning of lecture: Context</a:t>
            </a:r>
            <a:endParaRPr lang="en-US" sz="2400" dirty="0" smtClean="0"/>
          </a:p>
          <a:p>
            <a:r>
              <a:rPr lang="en-US" sz="2400" dirty="0" smtClean="0"/>
              <a:t>Let’s see….Two counties is 3% of the 62…but %10 percent of the car thefts?</a:t>
            </a:r>
          </a:p>
          <a:p>
            <a:r>
              <a:rPr lang="en-US" sz="2400" dirty="0" smtClean="0"/>
              <a:t>How many of you drive to school or have a car? Well, according to the Federal Bureau of Investigation's Uniform Crime Reports, a motor vehicle is stolen in the United States every 26.4 seconds. (Look at watch, wait 26 seconds, say “There goes one now!)</a:t>
            </a:r>
          </a:p>
          <a:p>
            <a:r>
              <a:rPr lang="en-US" sz="2400" dirty="0" smtClean="0"/>
              <a:t>The FBI also calculates the odds of a vehicle being stolen were 1 in 207 in the latest study. So…how many cars in the lot west of here?</a:t>
            </a:r>
          </a:p>
          <a:p>
            <a:r>
              <a:rPr lang="en-US" sz="2400" dirty="0" smtClean="0"/>
              <a:t>Furthermore, the odds are highest in urban areas like this Tri-state area....And I thought you should know that </a:t>
            </a:r>
            <a:r>
              <a:rPr lang="en-US" sz="2400" u="sng" dirty="0" smtClean="0"/>
              <a:t>more than one in ten of the cars stolen in all 62 counties of New York State are stolen right here on Long Island</a:t>
            </a:r>
            <a:r>
              <a:rPr lang="en-US" sz="2400" dirty="0" smtClean="0"/>
              <a:t>…</a:t>
            </a:r>
          </a:p>
          <a:p>
            <a:r>
              <a:rPr lang="en-US" sz="2400" dirty="0" smtClean="0"/>
              <a:t>How are you commuters feeling?... Can you remember if you locked your car? </a:t>
            </a:r>
          </a:p>
          <a:p>
            <a:r>
              <a:rPr lang="en-US" sz="2400" dirty="0" smtClean="0"/>
              <a:t> If you leave, though, you'll miss this context...The car theft rate is the highest in the </a:t>
            </a:r>
            <a:r>
              <a:rPr lang="en-US" sz="2400" u="sng" dirty="0" smtClean="0"/>
              <a:t>Western</a:t>
            </a:r>
            <a:r>
              <a:rPr lang="en-US" sz="2400" dirty="0" smtClean="0"/>
              <a:t> U.S., almost a full third higher than the US average. And the theft rate for the Northeast is about half the US average. And the car theft rate for Long Island? It's about </a:t>
            </a:r>
            <a:r>
              <a:rPr lang="en-US" sz="2400" u="sng" dirty="0" smtClean="0"/>
              <a:t>one third</a:t>
            </a:r>
            <a:r>
              <a:rPr lang="en-US" sz="2400" dirty="0" smtClean="0"/>
              <a:t> the U.S. average. ...But, but, but...what about </a:t>
            </a:r>
            <a:r>
              <a:rPr lang="en-US" sz="2400" i="1" dirty="0" smtClean="0"/>
              <a:t>"more than one in ten of the cars stolen in all 62 counties of New York State are stolen right here on Long Island"? </a:t>
            </a:r>
          </a:p>
          <a:p>
            <a:r>
              <a:rPr lang="en-US" sz="2400" dirty="0" smtClean="0"/>
              <a:t>That is true, but while Long Island accounts for about 15 percent of the state's population, it only sees about a tenth of the car thefts, so car theft is </a:t>
            </a:r>
            <a:r>
              <a:rPr lang="en-US" sz="2400" u="sng" dirty="0" smtClean="0"/>
              <a:t>rare</a:t>
            </a:r>
            <a:r>
              <a:rPr lang="en-US" sz="2400" dirty="0" smtClean="0"/>
              <a:t> on Long Island, relative to almost anywhere in the country…</a:t>
            </a:r>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50</a:t>
            </a:fld>
            <a:endParaRPr lang="en-US"/>
          </a:p>
        </p:txBody>
      </p:sp>
    </p:spTree>
    <p:extLst>
      <p:ext uri="{BB962C8B-B14F-4D97-AF65-F5344CB8AC3E}">
        <p14:creationId xmlns:p14="http://schemas.microsoft.com/office/powerpoint/2010/main" val="19600803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2400" b="1" dirty="0" smtClean="0"/>
              <a:t>(Animation: 7 Clicks: Who, What, When Where</a:t>
            </a:r>
            <a:r>
              <a:rPr lang="en-US" sz="2400" b="1" baseline="0" dirty="0" smtClean="0"/>
              <a:t> and then Why and How are unanswered)</a:t>
            </a:r>
          </a:p>
          <a:p>
            <a:r>
              <a:rPr lang="en-US" sz="2400" dirty="0" smtClean="0"/>
              <a:t>One way to stay focused is to ask…are the key questions all answered?</a:t>
            </a:r>
          </a:p>
          <a:p>
            <a:r>
              <a:rPr lang="en-US" sz="2400" dirty="0" smtClean="0"/>
              <a:t>Who, What,</a:t>
            </a:r>
            <a:r>
              <a:rPr lang="en-US" sz="2400" baseline="0" dirty="0" smtClean="0"/>
              <a:t> When, Where, Why and How are certainly a starting point.</a:t>
            </a:r>
          </a:p>
          <a:p>
            <a:r>
              <a:rPr lang="en-US" sz="2400" baseline="0" dirty="0" smtClean="0"/>
              <a:t>Pay attention to questions that tug at you as you are watching or reading.</a:t>
            </a:r>
          </a:p>
          <a:p>
            <a:r>
              <a:rPr lang="en-US" sz="2400" baseline="0" dirty="0" smtClean="0"/>
              <a:t>Perhaps Most important…What’s missing?</a:t>
            </a:r>
            <a:endParaRPr lang="en-US" sz="2400" dirty="0" smtClean="0"/>
          </a:p>
          <a:p>
            <a:r>
              <a:rPr lang="en-US" sz="2400" dirty="0" smtClean="0"/>
              <a:t>Gaps should either be explained (transparency) or you need to pay attention to them in judging a story.</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51</a:t>
            </a:fld>
            <a:endParaRPr lang="en-US"/>
          </a:p>
        </p:txBody>
      </p:sp>
    </p:spTree>
    <p:extLst>
      <p:ext uri="{BB962C8B-B14F-4D97-AF65-F5344CB8AC3E}">
        <p14:creationId xmlns:p14="http://schemas.microsoft.com/office/powerpoint/2010/main" val="40316991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4219" y="4425950"/>
            <a:ext cx="5563870" cy="4189095"/>
          </a:xfrm>
        </p:spPr>
        <p:txBody>
          <a:bodyPr>
            <a:normAutofit/>
          </a:bodyPr>
          <a:lstStyle/>
          <a:p>
            <a:r>
              <a:rPr lang="en-US" sz="1800" b="1" dirty="0" smtClean="0"/>
              <a:t>Workbook</a:t>
            </a:r>
            <a:r>
              <a:rPr lang="en-US" sz="1800" b="1" baseline="0" dirty="0" smtClean="0"/>
              <a:t> Page </a:t>
            </a:r>
            <a:r>
              <a:rPr lang="en-US" sz="1800" b="1" baseline="0" dirty="0" smtClean="0"/>
              <a:t>20</a:t>
            </a:r>
            <a:endParaRPr lang="en-US" sz="1800" b="1" dirty="0" smtClean="0"/>
          </a:p>
          <a:p>
            <a:r>
              <a:rPr lang="en-US" sz="1800" b="1" dirty="0" smtClean="0"/>
              <a:t>(Animation: Click will bring up the lead of the story)</a:t>
            </a:r>
          </a:p>
          <a:p>
            <a:r>
              <a:rPr lang="en-US" sz="2400" dirty="0" smtClean="0"/>
              <a:t>ASK: Is there anything missing from this story?</a:t>
            </a:r>
          </a:p>
          <a:p>
            <a:r>
              <a:rPr lang="en-US" sz="2400" dirty="0" smtClean="0"/>
              <a:t> ASK: What habit might that gap analysis reinforce? (checking to see questions are answered) </a:t>
            </a:r>
          </a:p>
          <a:p>
            <a:r>
              <a:rPr lang="en-US" sz="2400" dirty="0" smtClean="0"/>
              <a:t>Follow the News, Check Multiple Outlets</a:t>
            </a:r>
          </a:p>
          <a:p>
            <a:endParaRPr lang="en-US" b="1" dirty="0" smtClean="0"/>
          </a:p>
          <a:p>
            <a:r>
              <a:rPr lang="en-US" b="1" dirty="0" smtClean="0"/>
              <a:t>http://cityroom.blogs.nytimes.com/2011/03/31/bronx-zoo-cobra-found-alive/</a:t>
            </a:r>
            <a:endParaRPr lang="en-US" dirty="0" smtClean="0"/>
          </a:p>
        </p:txBody>
      </p:sp>
      <p:sp>
        <p:nvSpPr>
          <p:cNvPr id="4" name="Slide Number Placeholder 3"/>
          <p:cNvSpPr>
            <a:spLocks noGrp="1"/>
          </p:cNvSpPr>
          <p:nvPr>
            <p:ph type="sldNum" sz="quarter" idx="10"/>
          </p:nvPr>
        </p:nvSpPr>
        <p:spPr/>
        <p:txBody>
          <a:bodyPr/>
          <a:lstStyle/>
          <a:p>
            <a:fld id="{481FC867-57A8-4705-8B6F-1F5315DFB15E}" type="slidenum">
              <a:rPr lang="en-US" smtClean="0"/>
              <a:pPr/>
              <a:t>52</a:t>
            </a:fld>
            <a:endParaRPr lang="en-US"/>
          </a:p>
        </p:txBody>
      </p:sp>
    </p:spTree>
    <p:extLst>
      <p:ext uri="{BB962C8B-B14F-4D97-AF65-F5344CB8AC3E}">
        <p14:creationId xmlns:p14="http://schemas.microsoft.com/office/powerpoint/2010/main" val="306381640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2425" y="234950"/>
            <a:ext cx="3251200" cy="2438400"/>
          </a:xfrm>
        </p:spPr>
      </p:sp>
      <p:sp>
        <p:nvSpPr>
          <p:cNvPr id="3" name="Notes Placeholder 2"/>
          <p:cNvSpPr>
            <a:spLocks noGrp="1"/>
          </p:cNvSpPr>
          <p:nvPr>
            <p:ph type="body" idx="1"/>
          </p:nvPr>
        </p:nvSpPr>
        <p:spPr>
          <a:xfrm>
            <a:off x="277019" y="2825750"/>
            <a:ext cx="6400800" cy="6172201"/>
          </a:xfrm>
        </p:spPr>
        <p:txBody>
          <a:bodyPr>
            <a:noAutofit/>
          </a:bodyPr>
          <a:lstStyle/>
          <a:p>
            <a:r>
              <a:rPr lang="en-US" sz="2400" b="1" dirty="0" smtClean="0"/>
              <a:t>Deconstruction workbook page 6</a:t>
            </a:r>
          </a:p>
          <a:p>
            <a:r>
              <a:rPr lang="en-US" sz="2000" dirty="0" smtClean="0"/>
              <a:t>Balance vs. Fairness is a complicated question we covered at length in Lecture,</a:t>
            </a:r>
            <a:r>
              <a:rPr lang="en-US" sz="2000" baseline="0" dirty="0" smtClean="0"/>
              <a:t> so today we’ll just remind you that on the exam you’re going to be asked to tell the difference between a story that should be mathematically BALANCED in its treatment of all parties or FAIR to the evidence.</a:t>
            </a:r>
          </a:p>
          <a:p>
            <a:r>
              <a:rPr lang="en-US" sz="2000" baseline="0" dirty="0" smtClean="0"/>
              <a:t>ASK: Which is which?</a:t>
            </a:r>
          </a:p>
          <a:p>
            <a:r>
              <a:rPr lang="en-US" sz="2000" baseline="0" dirty="0" smtClean="0"/>
              <a:t>(Balanced when the truth is yet unknown or there is a real lack of consensus. Fair when the evidence is overwhelming, regardless of those who wish it were not so.)</a:t>
            </a:r>
          </a:p>
          <a:p>
            <a:r>
              <a:rPr lang="en-US" sz="2000" baseline="0" dirty="0" smtClean="0"/>
              <a:t>Who or what is missing from this story?</a:t>
            </a:r>
          </a:p>
          <a:p>
            <a:r>
              <a:rPr lang="en-US" sz="2000" baseline="0" dirty="0" smtClean="0"/>
              <a:t>A lot of things are missing.</a:t>
            </a:r>
          </a:p>
          <a:p>
            <a:r>
              <a:rPr lang="en-US" sz="2000" baseline="0" dirty="0" smtClean="0"/>
              <a:t>While the reporter does provide documentary evidence, the statistics on differences in the gender of defendants, only one person, Brian </a:t>
            </a:r>
            <a:r>
              <a:rPr lang="en-US" sz="2000" baseline="0" dirty="0" err="1" smtClean="0"/>
              <a:t>Leverenz</a:t>
            </a:r>
            <a:r>
              <a:rPr lang="en-US" sz="2000" baseline="0" dirty="0" smtClean="0"/>
              <a:t>, is interviewed. No other point of view is presented and in that way, the girls of New Trier Township have gotten a bad reputation.</a:t>
            </a:r>
          </a:p>
        </p:txBody>
      </p:sp>
      <p:sp>
        <p:nvSpPr>
          <p:cNvPr id="4" name="Slide Number Placeholder 3"/>
          <p:cNvSpPr>
            <a:spLocks noGrp="1"/>
          </p:cNvSpPr>
          <p:nvPr>
            <p:ph type="sldNum" sz="quarter" idx="10"/>
          </p:nvPr>
        </p:nvSpPr>
        <p:spPr/>
        <p:txBody>
          <a:bodyPr/>
          <a:lstStyle/>
          <a:p>
            <a:fld id="{481FC867-57A8-4705-8B6F-1F5315DFB15E}" type="slidenum">
              <a:rPr lang="en-US" smtClean="0"/>
              <a:pPr/>
              <a:t>53</a:t>
            </a:fld>
            <a:endParaRPr lang="en-US"/>
          </a:p>
        </p:txBody>
      </p:sp>
    </p:spTree>
    <p:extLst>
      <p:ext uri="{BB962C8B-B14F-4D97-AF65-F5344CB8AC3E}">
        <p14:creationId xmlns:p14="http://schemas.microsoft.com/office/powerpoint/2010/main" val="232800984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Again,</a:t>
            </a:r>
            <a:r>
              <a:rPr lang="en-US" sz="2400" baseline="0" dirty="0" smtClean="0"/>
              <a:t> the point of this process is not to make you an insufferable smart-</a:t>
            </a:r>
            <a:r>
              <a:rPr lang="en-US" sz="2400" baseline="0" dirty="0" err="1" smtClean="0"/>
              <a:t>alek</a:t>
            </a:r>
            <a:r>
              <a:rPr lang="en-US" sz="2400" baseline="0" dirty="0" smtClean="0"/>
              <a:t>.</a:t>
            </a:r>
            <a:endParaRPr lang="en-US" sz="2400" dirty="0" smtClean="0"/>
          </a:p>
          <a:p>
            <a:r>
              <a:rPr lang="en-US" sz="2400" dirty="0" smtClean="0"/>
              <a:t>It is to help you find reliable information to:</a:t>
            </a:r>
          </a:p>
          <a:p>
            <a:r>
              <a:rPr lang="en-US" sz="2400" dirty="0" smtClean="0"/>
              <a:t>-     Make a decision</a:t>
            </a:r>
          </a:p>
          <a:p>
            <a:pPr marL="342900" indent="-342900">
              <a:buFontTx/>
              <a:buChar char="-"/>
            </a:pPr>
            <a:r>
              <a:rPr lang="en-US" sz="2400" dirty="0" smtClean="0"/>
              <a:t>Take action</a:t>
            </a:r>
          </a:p>
          <a:p>
            <a:pPr marL="342900" indent="-342900">
              <a:buFontTx/>
              <a:buChar char="-"/>
            </a:pPr>
            <a:r>
              <a:rPr lang="en-US" sz="2400" dirty="0" smtClean="0"/>
              <a:t>Make a judgment</a:t>
            </a:r>
          </a:p>
          <a:p>
            <a:pPr marL="342900" indent="-342900">
              <a:buFontTx/>
              <a:buChar char="-"/>
            </a:pPr>
            <a:r>
              <a:rPr lang="en-US" sz="2400" dirty="0" smtClean="0"/>
              <a:t>Share (responsibly)</a:t>
            </a:r>
            <a:r>
              <a:rPr lang="en-US" sz="2400" baseline="0" dirty="0" smtClean="0"/>
              <a:t> </a:t>
            </a:r>
            <a:r>
              <a:rPr lang="en-US" sz="2400" dirty="0" smtClean="0"/>
              <a:t>with others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54</a:t>
            </a:fld>
            <a:endParaRPr lang="en-US"/>
          </a:p>
        </p:txBody>
      </p:sp>
    </p:spTree>
    <p:extLst>
      <p:ext uri="{BB962C8B-B14F-4D97-AF65-F5344CB8AC3E}">
        <p14:creationId xmlns:p14="http://schemas.microsoft.com/office/powerpoint/2010/main" val="11090530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This is NOT in the Workbook for Lecture any longer</a:t>
            </a:r>
          </a:p>
          <a:p>
            <a:r>
              <a:rPr lang="en-US" sz="2400" dirty="0" smtClean="0"/>
              <a:t>: The Pregnant Man.</a:t>
            </a:r>
          </a:p>
          <a:p>
            <a:pPr defTabSz="933237">
              <a:defRPr/>
            </a:pPr>
            <a:r>
              <a:rPr lang="en-US" sz="2400" dirty="0" smtClean="0"/>
              <a:t>The original story was in The Advocate, a magazine we might not have known much about. </a:t>
            </a:r>
          </a:p>
          <a:p>
            <a:pPr defTabSz="933237">
              <a:defRPr/>
            </a:pPr>
            <a:r>
              <a:rPr lang="en-US" sz="2400" dirty="0" smtClean="0"/>
              <a:t>ASK: What</a:t>
            </a:r>
            <a:r>
              <a:rPr lang="en-US" sz="2400" baseline="0" dirty="0" smtClean="0"/>
              <a:t> would it take for you to believe this story?</a:t>
            </a:r>
            <a:endParaRPr lang="en-US" sz="2400"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55</a:t>
            </a:fld>
            <a:endParaRPr lang="en-US"/>
          </a:p>
        </p:txBody>
      </p:sp>
    </p:spTree>
    <p:extLst>
      <p:ext uri="{BB962C8B-B14F-4D97-AF65-F5344CB8AC3E}">
        <p14:creationId xmlns:p14="http://schemas.microsoft.com/office/powerpoint/2010/main" val="36085648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2400" dirty="0" smtClean="0"/>
              <a:t>Look at this March 27</a:t>
            </a:r>
            <a:r>
              <a:rPr lang="en-US" sz="2400" baseline="30000" dirty="0" smtClean="0"/>
              <a:t>th</a:t>
            </a:r>
            <a:r>
              <a:rPr lang="en-US" sz="2400" dirty="0" smtClean="0"/>
              <a:t> story: it has more detail. </a:t>
            </a:r>
          </a:p>
          <a:p>
            <a:r>
              <a:rPr lang="en-US" sz="2400" dirty="0" smtClean="0"/>
              <a:t>Story says he is expecting baby in July. </a:t>
            </a:r>
          </a:p>
          <a:p>
            <a:r>
              <a:rPr lang="en-US" sz="2400" dirty="0" smtClean="0"/>
              <a:t>Several more sources are cited…Are they reliable? </a:t>
            </a:r>
          </a:p>
          <a:p>
            <a:r>
              <a:rPr lang="en-US" sz="2400" dirty="0" smtClean="0"/>
              <a:t>    ASK: Why or why not.</a:t>
            </a:r>
          </a:p>
          <a:p>
            <a:r>
              <a:rPr lang="en-US" sz="2400" dirty="0" smtClean="0"/>
              <a:t>            How would you check it further? </a:t>
            </a:r>
          </a:p>
          <a:p>
            <a:r>
              <a:rPr lang="en-US" sz="2400" dirty="0" smtClean="0"/>
              <a:t>            With medical records? </a:t>
            </a:r>
          </a:p>
          <a:p>
            <a:r>
              <a:rPr lang="en-US" sz="2400" dirty="0" smtClean="0"/>
              <a:t>            What evidence shows that this is or is not a hoax?</a:t>
            </a:r>
          </a:p>
          <a:p>
            <a:r>
              <a:rPr lang="en-US" sz="2400" dirty="0" smtClean="0"/>
              <a:t>             This report</a:t>
            </a:r>
            <a:r>
              <a:rPr lang="en-US" sz="2400" baseline="0" dirty="0" smtClean="0"/>
              <a:t> relies heavily on the Advocate’s story. Is that a reliable source?</a:t>
            </a:r>
            <a:endParaRPr lang="en-US" sz="2400"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56</a:t>
            </a:fld>
            <a:endParaRPr lang="en-US"/>
          </a:p>
        </p:txBody>
      </p:sp>
    </p:spTree>
    <p:extLst>
      <p:ext uri="{BB962C8B-B14F-4D97-AF65-F5344CB8AC3E}">
        <p14:creationId xmlns:p14="http://schemas.microsoft.com/office/powerpoint/2010/main" val="321598527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Now we’ve got a Sonogram.</a:t>
            </a:r>
          </a:p>
          <a:p>
            <a:r>
              <a:rPr lang="en-US" sz="2400" dirty="0" smtClean="0"/>
              <a:t>Does the sonogram have weight?</a:t>
            </a:r>
          </a:p>
          <a:p>
            <a:r>
              <a:rPr lang="en-US" sz="2400" dirty="0" smtClean="0"/>
              <a:t>What kind of evidence is it?</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57</a:t>
            </a:fld>
            <a:endParaRPr lang="en-US"/>
          </a:p>
        </p:txBody>
      </p:sp>
    </p:spTree>
    <p:extLst>
      <p:ext uri="{BB962C8B-B14F-4D97-AF65-F5344CB8AC3E}">
        <p14:creationId xmlns:p14="http://schemas.microsoft.com/office/powerpoint/2010/main" val="294635549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2400" dirty="0" smtClean="0"/>
              <a:t>How about the picture of him holding the baby?</a:t>
            </a:r>
          </a:p>
          <a:p>
            <a:r>
              <a:rPr lang="en-US" sz="2400" dirty="0" smtClean="0"/>
              <a:t>What kind of evidence is that?</a:t>
            </a:r>
          </a:p>
          <a:p>
            <a:r>
              <a:rPr lang="en-US" sz="2400" dirty="0" smtClean="0"/>
              <a:t>Is this an example of provisional truth?</a:t>
            </a:r>
          </a:p>
          <a:p>
            <a:r>
              <a:rPr lang="en-US" sz="2400" dirty="0" smtClean="0"/>
              <a:t>What changed over time?</a:t>
            </a:r>
          </a:p>
          <a:p>
            <a:r>
              <a:rPr lang="en-US" sz="2400" dirty="0" smtClean="0"/>
              <a:t>What kind of new evidence emerged?</a:t>
            </a:r>
          </a:p>
          <a:p>
            <a:r>
              <a:rPr lang="en-US" sz="2400" dirty="0" smtClean="0"/>
              <a:t>(lecturer see </a:t>
            </a:r>
            <a:r>
              <a:rPr lang="en-US" sz="2400" dirty="0" err="1" smtClean="0"/>
              <a:t>BackgroundPak</a:t>
            </a:r>
            <a:r>
              <a:rPr lang="en-US" sz="2400" dirty="0" smtClean="0"/>
              <a:t>. </a:t>
            </a:r>
            <a:r>
              <a:rPr lang="en-US" sz="2400" dirty="0" err="1" smtClean="0"/>
              <a:t>Beatie</a:t>
            </a:r>
            <a:r>
              <a:rPr lang="en-US" sz="2400" dirty="0" smtClean="0"/>
              <a:t> has had three children now and 10 years of hormone treatment apparently did not prevent pregnancy. </a:t>
            </a:r>
            <a:r>
              <a:rPr lang="en-US" sz="2400" dirty="0" err="1" smtClean="0"/>
              <a:t>Beatie</a:t>
            </a:r>
            <a:r>
              <a:rPr lang="en-US" sz="2400" dirty="0" smtClean="0"/>
              <a:t> is a “top-only” transgendered person: Kept reproductive organs, but had breasts removed and took hormones for 10 years to get bear, male features, etc.)</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58</a:t>
            </a:fld>
            <a:endParaRPr lang="en-US"/>
          </a:p>
        </p:txBody>
      </p:sp>
    </p:spTree>
    <p:extLst>
      <p:ext uri="{BB962C8B-B14F-4D97-AF65-F5344CB8AC3E}">
        <p14:creationId xmlns:p14="http://schemas.microsoft.com/office/powerpoint/2010/main" val="33169909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Now let’s go back to the example we started with, the clip from ABC News saying that there is an epidemic of texting and it’s an illness.</a:t>
            </a:r>
          </a:p>
          <a:p>
            <a:r>
              <a:rPr lang="en-US" sz="2400" dirty="0" smtClean="0"/>
              <a:t>As you watch, keep a list of the evidence and of the sources.</a:t>
            </a:r>
          </a:p>
          <a:p>
            <a:r>
              <a:rPr lang="en-US" dirty="0" smtClean="0"/>
              <a:t> </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59</a:t>
            </a:fld>
            <a:endParaRPr lang="en-US"/>
          </a:p>
        </p:txBody>
      </p:sp>
    </p:spTree>
    <p:extLst>
      <p:ext uri="{BB962C8B-B14F-4D97-AF65-F5344CB8AC3E}">
        <p14:creationId xmlns:p14="http://schemas.microsoft.com/office/powerpoint/2010/main" val="15956817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1613" y="234950"/>
            <a:ext cx="2057400" cy="1543050"/>
          </a:xfrm>
        </p:spPr>
      </p:sp>
      <p:sp>
        <p:nvSpPr>
          <p:cNvPr id="3" name="Notes Placeholder 2"/>
          <p:cNvSpPr>
            <a:spLocks noGrp="1"/>
          </p:cNvSpPr>
          <p:nvPr>
            <p:ph type="body" idx="1"/>
          </p:nvPr>
        </p:nvSpPr>
        <p:spPr>
          <a:xfrm>
            <a:off x="200819" y="1911350"/>
            <a:ext cx="6553200" cy="7086600"/>
          </a:xfrm>
        </p:spPr>
        <p:txBody>
          <a:bodyPr>
            <a:noAutofit/>
          </a:bodyPr>
          <a:lstStyle/>
          <a:p>
            <a:r>
              <a:rPr lang="en-US" sz="1800" dirty="0" smtClean="0"/>
              <a:t>SLIDE: DECONSTRUCTING THE NEWS.</a:t>
            </a:r>
          </a:p>
          <a:p>
            <a:r>
              <a:rPr lang="en-US" sz="1800" dirty="0" smtClean="0"/>
              <a:t>This week, we learn and practice a step-by-step process  for pulling apart news stories of all kinds to assess their reliability. </a:t>
            </a:r>
          </a:p>
          <a:p>
            <a:r>
              <a:rPr lang="en-US" sz="1800" dirty="0" smtClean="0"/>
              <a:t>Remember, that’s the point of this course: not to make you a cynical smart-aleck, but to prepare you to lead your family, your workplace and your community by skillfully finding reliable information…information that is actionable.</a:t>
            </a:r>
          </a:p>
          <a:p>
            <a:r>
              <a:rPr lang="en-US" sz="1800" dirty="0" smtClean="0"/>
              <a:t>The Deconstruction Work book includes a series of stories that illustrate the value of this deconstruction process.</a:t>
            </a:r>
          </a:p>
          <a:p>
            <a:r>
              <a:rPr lang="en-US" sz="1800" dirty="0" smtClean="0"/>
              <a:t>We will almost certainly not have time to do all the examples in Lecture, so this process will continue in recitation.</a:t>
            </a:r>
          </a:p>
          <a:p>
            <a:r>
              <a:rPr lang="en-US" sz="1800" dirty="0" smtClean="0"/>
              <a:t>Past students say this lesson sticks with them long after the final exam…annoys them…makes them read slower…deconstruct TV stories out loud instead of zoning out…to which we say YES!</a:t>
            </a:r>
          </a:p>
          <a:p>
            <a:r>
              <a:rPr lang="en-US" sz="1800" dirty="0" smtClean="0"/>
              <a:t>A word to the wise: most of your grade on the final will rest on your ability to deconstruct with precision and sophistication,</a:t>
            </a:r>
            <a:r>
              <a:rPr lang="en-US" sz="1800" baseline="0" dirty="0" smtClean="0"/>
              <a:t> using all of the concepts, skills and vocabulary learned this semester. </a:t>
            </a:r>
            <a:endParaRPr lang="en-US" sz="1800" dirty="0" smtClean="0"/>
          </a:p>
          <a:p>
            <a:r>
              <a:rPr lang="en-US" sz="1800" dirty="0" smtClean="0"/>
              <a:t>Note the stories are not all perfect examples; they are the result of daily journalism</a:t>
            </a:r>
            <a:r>
              <a:rPr lang="en-US" sz="1800" baseline="0" dirty="0" smtClean="0"/>
              <a:t> like you will consume for the rest of your life.</a:t>
            </a:r>
          </a:p>
          <a:p>
            <a:r>
              <a:rPr lang="en-US" sz="1800" baseline="0" dirty="0" smtClean="0"/>
              <a:t>In the next three slides I’m going to introduce to you the method by which you break a story down into its parts in order to judge its reliability.</a:t>
            </a:r>
          </a:p>
          <a:p>
            <a:r>
              <a:rPr lang="en-US" sz="1800" baseline="0" dirty="0" smtClean="0"/>
              <a:t>We call this deconstruction.</a:t>
            </a:r>
          </a:p>
        </p:txBody>
      </p:sp>
      <p:sp>
        <p:nvSpPr>
          <p:cNvPr id="4" name="Slide Number Placeholder 3"/>
          <p:cNvSpPr>
            <a:spLocks noGrp="1"/>
          </p:cNvSpPr>
          <p:nvPr>
            <p:ph type="sldNum" sz="quarter" idx="10"/>
          </p:nvPr>
        </p:nvSpPr>
        <p:spPr/>
        <p:txBody>
          <a:bodyPr/>
          <a:lstStyle/>
          <a:p>
            <a:fld id="{481FC867-57A8-4705-8B6F-1F5315DFB15E}" type="slidenum">
              <a:rPr lang="en-US" smtClean="0"/>
              <a:pPr/>
              <a:t>6</a:t>
            </a:fld>
            <a:endParaRPr lang="en-US"/>
          </a:p>
        </p:txBody>
      </p:sp>
    </p:spTree>
    <p:extLst>
      <p:ext uri="{BB962C8B-B14F-4D97-AF65-F5344CB8AC3E}">
        <p14:creationId xmlns:p14="http://schemas.microsoft.com/office/powerpoint/2010/main" val="58047528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r>
              <a:rPr lang="en-US" sz="2000" dirty="0" smtClean="0"/>
              <a:t>NEWSFELLOW: NEWS FELLOW: LINK (INSERT) VIDEO TO THIS SLIDE AND SELECT “START AUTOMATICALLY” </a:t>
            </a:r>
          </a:p>
        </p:txBody>
      </p:sp>
      <p:sp>
        <p:nvSpPr>
          <p:cNvPr id="4" name="Slide Number Placeholder 3"/>
          <p:cNvSpPr>
            <a:spLocks noGrp="1"/>
          </p:cNvSpPr>
          <p:nvPr>
            <p:ph type="sldNum" sz="quarter" idx="10"/>
          </p:nvPr>
        </p:nvSpPr>
        <p:spPr/>
        <p:txBody>
          <a:bodyPr/>
          <a:lstStyle/>
          <a:p>
            <a:fld id="{481FC867-57A8-4705-8B6F-1F5315DFB15E}" type="slidenum">
              <a:rPr lang="en-US" smtClean="0"/>
              <a:pPr/>
              <a:t>60</a:t>
            </a:fld>
            <a:endParaRPr lang="en-US"/>
          </a:p>
        </p:txBody>
      </p:sp>
    </p:spTree>
    <p:extLst>
      <p:ext uri="{BB962C8B-B14F-4D97-AF65-F5344CB8AC3E}">
        <p14:creationId xmlns:p14="http://schemas.microsoft.com/office/powerpoint/2010/main" val="344505118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400" dirty="0" smtClean="0"/>
              <a:t>(Animation: Slide opens with phone and mad </a:t>
            </a:r>
            <a:r>
              <a:rPr lang="en-US" sz="1400" dirty="0" err="1" smtClean="0"/>
              <a:t>texter</a:t>
            </a:r>
            <a:r>
              <a:rPr lang="en-US" sz="1400" dirty="0" smtClean="0"/>
              <a:t>. Each following clip brings up another source and then the final click is the study)</a:t>
            </a:r>
          </a:p>
          <a:p>
            <a:r>
              <a:rPr lang="en-US" sz="2400" dirty="0" smtClean="0"/>
              <a:t>ASK: Evidence?</a:t>
            </a:r>
          </a:p>
          <a:p>
            <a:r>
              <a:rPr lang="en-US" sz="2400" dirty="0" smtClean="0"/>
              <a:t>         Sources?</a:t>
            </a:r>
          </a:p>
          <a:p>
            <a:r>
              <a:rPr lang="en-US" sz="2400" dirty="0" smtClean="0"/>
              <a:t>(Three </a:t>
            </a:r>
            <a:r>
              <a:rPr lang="en-US" sz="2400" dirty="0" err="1" smtClean="0"/>
              <a:t>Vox</a:t>
            </a:r>
            <a:r>
              <a:rPr lang="en-US" sz="2400" dirty="0" smtClean="0"/>
              <a:t> Pop interviews.</a:t>
            </a:r>
          </a:p>
          <a:p>
            <a:r>
              <a:rPr lang="en-US" sz="2400" dirty="0" smtClean="0"/>
              <a:t>Excerpts from a study.) </a:t>
            </a:r>
          </a:p>
          <a:p>
            <a:r>
              <a:rPr lang="en-US" sz="2400" dirty="0" smtClean="0"/>
              <a:t>The  apparent starting point is a study reported on in the American Journal of Psychiatry.</a:t>
            </a:r>
          </a:p>
          <a:p>
            <a:r>
              <a:rPr lang="en-US" sz="2400" dirty="0" smtClean="0"/>
              <a:t> THAT would be an expert or informed source.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61</a:t>
            </a:fld>
            <a:endParaRPr lang="en-US"/>
          </a:p>
        </p:txBody>
      </p:sp>
    </p:spTree>
    <p:extLst>
      <p:ext uri="{BB962C8B-B14F-4D97-AF65-F5344CB8AC3E}">
        <p14:creationId xmlns:p14="http://schemas.microsoft.com/office/powerpoint/2010/main" val="32247573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2400" b="1" dirty="0" smtClean="0"/>
              <a:t>ANIMATION: EACH CLICK WIPES OUT</a:t>
            </a:r>
            <a:r>
              <a:rPr lang="en-US" sz="2400" b="1" baseline="0" dirty="0" smtClean="0"/>
              <a:t> THE LAST STEP, BRINGS UP THE NEXT</a:t>
            </a:r>
          </a:p>
          <a:p>
            <a:r>
              <a:rPr lang="en-US" sz="2400" dirty="0" smtClean="0"/>
              <a:t>You </a:t>
            </a:r>
            <a:r>
              <a:rPr lang="en-US" sz="2400" dirty="0" smtClean="0"/>
              <a:t>can’t do all </a:t>
            </a:r>
            <a:r>
              <a:rPr lang="en-US" sz="2400" dirty="0" smtClean="0"/>
              <a:t>seven </a:t>
            </a:r>
            <a:r>
              <a:rPr lang="en-US" sz="2400" dirty="0" smtClean="0"/>
              <a:t>steps of the deconstruction process on every story</a:t>
            </a:r>
            <a:r>
              <a:rPr lang="en-US" sz="2400" baseline="0" dirty="0" smtClean="0"/>
              <a:t> you read in your life.</a:t>
            </a:r>
            <a:endParaRPr lang="en-US" sz="2400" dirty="0" smtClean="0"/>
          </a:p>
          <a:p>
            <a:r>
              <a:rPr lang="en-US" sz="2400" dirty="0" smtClean="0"/>
              <a:t>But when the topic really matters to you and you’re getting ready to make decision or take action…you better be sure you’re working from reliable information.</a:t>
            </a:r>
          </a:p>
          <a:p>
            <a:r>
              <a:rPr lang="en-US" sz="2400" dirty="0"/>
              <a:t> </a:t>
            </a:r>
            <a:r>
              <a:rPr lang="en-US" sz="2400" dirty="0" smtClean="0"/>
              <a:t> Here’s how:</a:t>
            </a:r>
          </a:p>
          <a:p>
            <a:r>
              <a:rPr lang="en-US" sz="2400" dirty="0"/>
              <a:t> 1. Summarize the main points of the story.</a:t>
            </a:r>
          </a:p>
          <a:p>
            <a:r>
              <a:rPr lang="en-US" sz="2400" dirty="0"/>
              <a:t>       Do the headline and </a:t>
            </a:r>
            <a:r>
              <a:rPr lang="en-US" sz="2400" dirty="0" err="1"/>
              <a:t>lede</a:t>
            </a:r>
            <a:r>
              <a:rPr lang="en-US" sz="2400" dirty="0"/>
              <a:t> support the main point(s) of the story?</a:t>
            </a:r>
          </a:p>
          <a:p>
            <a:r>
              <a:rPr lang="en-US" sz="2400" dirty="0"/>
              <a:t>2. Assess the evidence supporting the main points of the </a:t>
            </a:r>
            <a:r>
              <a:rPr lang="en-US" sz="2400" dirty="0" smtClean="0"/>
              <a:t>story. Is Direct? arm's-length? How close did the reporter come to opening the freezer?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 Are the sources reliable? (Are you reacting to them, or analyzing them?)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Does the reporter make his or her work transparent? How does the reporter know what is being reported?</a:t>
            </a:r>
          </a:p>
          <a:p>
            <a:r>
              <a:rPr lang="en-US" sz="2400" dirty="0" smtClean="0"/>
              <a:t>5. Does the reporter place the story in context?</a:t>
            </a:r>
          </a:p>
          <a:p>
            <a:r>
              <a:rPr lang="en-US" sz="2400" dirty="0" smtClean="0"/>
              <a:t> </a:t>
            </a:r>
          </a:p>
          <a:p>
            <a:r>
              <a:rPr lang="en-US" sz="1200" dirty="0" smtClean="0"/>
              <a:t>6. Are the key questions answered? (And what is left out.)</a:t>
            </a:r>
          </a:p>
          <a:p>
            <a:endParaRPr lang="en-US" sz="1200" dirty="0" smtClean="0"/>
          </a:p>
          <a:p>
            <a:r>
              <a:rPr lang="en-US" sz="1200" dirty="0" smtClean="0"/>
              <a:t>7. Is the story balanced? Should it be? Is it fair to the evidence and to key stakeholders?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When the information matters because you’re going to make a decision, take action or share it with others…these questions matter.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62</a:t>
            </a:fld>
            <a:endParaRPr lang="en-US"/>
          </a:p>
        </p:txBody>
      </p:sp>
    </p:spTree>
    <p:extLst>
      <p:ext uri="{BB962C8B-B14F-4D97-AF65-F5344CB8AC3E}">
        <p14:creationId xmlns:p14="http://schemas.microsoft.com/office/powerpoint/2010/main" val="396968353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2400" dirty="0" smtClean="0"/>
              <a:t>You can’t do all eight steps of the deconstruction process on every story</a:t>
            </a:r>
            <a:r>
              <a:rPr lang="en-US" sz="2400" baseline="0" dirty="0" smtClean="0"/>
              <a:t> you read in your life.</a:t>
            </a:r>
            <a:endParaRPr lang="en-US" sz="2400" dirty="0" smtClean="0"/>
          </a:p>
          <a:p>
            <a:r>
              <a:rPr lang="en-US" sz="2400" dirty="0" smtClean="0"/>
              <a:t>But when the topic really matters to you and you’re getting ready to make decision or take action…you better be sure you’re working from reliable information.</a:t>
            </a:r>
          </a:p>
          <a:p>
            <a:r>
              <a:rPr lang="en-US" sz="2400" dirty="0"/>
              <a:t> </a:t>
            </a:r>
            <a:r>
              <a:rPr lang="en-US" sz="2400" dirty="0" smtClean="0"/>
              <a:t> Here’s how:</a:t>
            </a:r>
          </a:p>
          <a:p>
            <a:r>
              <a:rPr lang="en-US" sz="2400" dirty="0"/>
              <a:t> 1. Summarize the main points of the story.</a:t>
            </a:r>
          </a:p>
          <a:p>
            <a:r>
              <a:rPr lang="en-US" sz="2400" dirty="0"/>
              <a:t>       Do the headline and </a:t>
            </a:r>
            <a:r>
              <a:rPr lang="en-US" sz="2400" dirty="0" err="1"/>
              <a:t>lede</a:t>
            </a:r>
            <a:r>
              <a:rPr lang="en-US" sz="2400" dirty="0"/>
              <a:t> support the main point(s) of the story?</a:t>
            </a:r>
          </a:p>
          <a:p>
            <a:r>
              <a:rPr lang="en-US" sz="2400" dirty="0"/>
              <a:t>2. Assess the evidence supporting the main points of the </a:t>
            </a:r>
            <a:r>
              <a:rPr lang="en-US" sz="2400" dirty="0" smtClean="0"/>
              <a:t>story. Is Direct? arm's-length? How close did the reporter come to opening the freezer?</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3. Are the sources reliable? (Are you reacting to them, or analyzing them?)</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4. Does the reporter make his or her work transparent? How does the reporter know what is being reported?</a:t>
            </a:r>
          </a:p>
          <a:p>
            <a:r>
              <a:rPr lang="en-US" sz="2400" dirty="0" smtClean="0"/>
              <a:t>5. Does the reporter place the story in context?</a:t>
            </a:r>
          </a:p>
          <a:p>
            <a:r>
              <a:rPr lang="en-US" sz="2400" dirty="0" smtClean="0"/>
              <a:t> </a:t>
            </a:r>
          </a:p>
          <a:p>
            <a:r>
              <a:rPr lang="en-US" sz="1200" dirty="0" smtClean="0"/>
              <a:t>6. Are the key questions answered? (And what is left out.)</a:t>
            </a:r>
          </a:p>
          <a:p>
            <a:endParaRPr lang="en-US" sz="1200" dirty="0" smtClean="0"/>
          </a:p>
          <a:p>
            <a:r>
              <a:rPr lang="en-US" sz="1200" dirty="0" smtClean="0"/>
              <a:t>7. Is the story balanced? Should it be? Is it fair to the evidence and to key stakeholders?</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When the information matters because you’re going to make a decision, take action or share it with others…these questions matter.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63</a:t>
            </a:fld>
            <a:endParaRPr lang="en-US"/>
          </a:p>
        </p:txBody>
      </p:sp>
    </p:spTree>
    <p:extLst>
      <p:ext uri="{BB962C8B-B14F-4D97-AF65-F5344CB8AC3E}">
        <p14:creationId xmlns:p14="http://schemas.microsoft.com/office/powerpoint/2010/main" val="396968353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Again…WHAT’S THE POINT? THE SEARCH FOR RELIABLE INFORMATION</a:t>
            </a:r>
          </a:p>
          <a:p>
            <a:endParaRPr lang="en-US" sz="2400" dirty="0" smtClean="0"/>
          </a:p>
          <a:p>
            <a:r>
              <a:rPr lang="en-US" sz="2400" dirty="0" smtClean="0"/>
              <a:t>Oh…and a good grade on the final, which is </a:t>
            </a:r>
            <a:r>
              <a:rPr lang="en-US" sz="2400" u="sng" dirty="0" smtClean="0"/>
              <a:t>all</a:t>
            </a:r>
            <a:r>
              <a:rPr lang="en-US" sz="2400" dirty="0" smtClean="0"/>
              <a:t> deconstruction.</a:t>
            </a:r>
            <a:endParaRPr lang="en-US" sz="2400"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64</a:t>
            </a:fld>
            <a:endParaRPr lang="en-US"/>
          </a:p>
        </p:txBody>
      </p:sp>
    </p:spTree>
    <p:extLst>
      <p:ext uri="{BB962C8B-B14F-4D97-AF65-F5344CB8AC3E}">
        <p14:creationId xmlns:p14="http://schemas.microsoft.com/office/powerpoint/2010/main" val="414706218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sz="2000" dirty="0" smtClean="0"/>
              <a:t>Note, they are to bring the Deconstruction</a:t>
            </a:r>
            <a:r>
              <a:rPr lang="en-US" sz="2000" baseline="0" dirty="0" smtClean="0"/>
              <a:t> Guide to Recitation, as well</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65</a:t>
            </a:fld>
            <a:endParaRPr lang="en-US"/>
          </a:p>
        </p:txBody>
      </p:sp>
    </p:spTree>
    <p:extLst>
      <p:ext uri="{BB962C8B-B14F-4D97-AF65-F5344CB8AC3E}">
        <p14:creationId xmlns:p14="http://schemas.microsoft.com/office/powerpoint/2010/main" val="39165383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0300" y="695325"/>
            <a:ext cx="3136900" cy="2354263"/>
          </a:xfrm>
        </p:spPr>
      </p:sp>
      <p:sp>
        <p:nvSpPr>
          <p:cNvPr id="3" name="Notes Placeholder 2"/>
          <p:cNvSpPr>
            <a:spLocks noGrp="1"/>
          </p:cNvSpPr>
          <p:nvPr>
            <p:ph type="body" idx="1"/>
          </p:nvPr>
        </p:nvSpPr>
        <p:spPr>
          <a:xfrm>
            <a:off x="688182" y="3126280"/>
            <a:ext cx="5505450" cy="5472892"/>
          </a:xfrm>
        </p:spPr>
        <p:txBody>
          <a:bodyPr>
            <a:normAutofit/>
          </a:bodyPr>
          <a:lstStyle/>
          <a:p>
            <a:r>
              <a:rPr lang="en-US" sz="1800" dirty="0" smtClean="0"/>
              <a:t>Every lecture, we’ll stop and give you a quick quiz, just three questions.</a:t>
            </a:r>
          </a:p>
          <a:p>
            <a:r>
              <a:rPr lang="en-US" sz="1800" dirty="0" smtClean="0"/>
              <a:t>This helps cement key lessons in your memory.</a:t>
            </a:r>
          </a:p>
          <a:p>
            <a:r>
              <a:rPr lang="en-US" sz="1800" dirty="0" smtClean="0"/>
              <a:t>Plus, it helps us see if we explained things well.</a:t>
            </a:r>
          </a:p>
          <a:p>
            <a:r>
              <a:rPr lang="en-US" sz="1800" dirty="0" smtClean="0"/>
              <a:t>And the third question is a chance for you to improve your own course.</a:t>
            </a:r>
          </a:p>
          <a:p>
            <a:r>
              <a:rPr lang="en-US" sz="1800" dirty="0" smtClean="0"/>
              <a:t>We’ll start lectures with a selection of your comments and suggestions.</a:t>
            </a:r>
            <a:endParaRPr lang="en-US" sz="1800" dirty="0"/>
          </a:p>
        </p:txBody>
      </p:sp>
      <p:sp>
        <p:nvSpPr>
          <p:cNvPr id="4" name="Slide Number Placeholder 3"/>
          <p:cNvSpPr>
            <a:spLocks noGrp="1"/>
          </p:cNvSpPr>
          <p:nvPr>
            <p:ph type="sldNum" sz="quarter" idx="10"/>
          </p:nvPr>
        </p:nvSpPr>
        <p:spPr/>
        <p:txBody>
          <a:bodyPr/>
          <a:lstStyle/>
          <a:p>
            <a:pPr>
              <a:defRPr/>
            </a:pPr>
            <a:fld id="{286CF956-F8D9-4EAA-BC52-A944EFE4F2A6}" type="slidenum">
              <a:rPr lang="en-US" smtClean="0"/>
              <a:pPr>
                <a:defRPr/>
              </a:pPr>
              <a:t>66</a:t>
            </a:fld>
            <a:endParaRPr lang="en-US"/>
          </a:p>
        </p:txBody>
      </p:sp>
    </p:spTree>
    <p:extLst>
      <p:ext uri="{BB962C8B-B14F-4D97-AF65-F5344CB8AC3E}">
        <p14:creationId xmlns:p14="http://schemas.microsoft.com/office/powerpoint/2010/main" val="37681326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slides after this are optional or familiar slides from past years.</a:t>
            </a:r>
          </a:p>
          <a:p>
            <a:endParaRPr lang="en-US" dirty="0"/>
          </a:p>
        </p:txBody>
      </p:sp>
      <p:sp>
        <p:nvSpPr>
          <p:cNvPr id="4" name="Slide Number Placeholder 3"/>
          <p:cNvSpPr>
            <a:spLocks noGrp="1"/>
          </p:cNvSpPr>
          <p:nvPr>
            <p:ph type="sldNum" sz="quarter" idx="10"/>
          </p:nvPr>
        </p:nvSpPr>
        <p:spPr/>
        <p:txBody>
          <a:bodyPr/>
          <a:lstStyle/>
          <a:p>
            <a:pPr>
              <a:defRPr/>
            </a:pPr>
            <a:fld id="{F23EDDC3-FF1A-41D7-93C7-E497C89CCB83}" type="slidenum">
              <a:rPr lang="en-US" smtClean="0"/>
              <a:pPr>
                <a:defRPr/>
              </a:pPr>
              <a:t>67</a:t>
            </a:fld>
            <a:endParaRPr lang="en-US"/>
          </a:p>
        </p:txBody>
      </p:sp>
    </p:spTree>
    <p:extLst>
      <p:ext uri="{BB962C8B-B14F-4D97-AF65-F5344CB8AC3E}">
        <p14:creationId xmlns:p14="http://schemas.microsoft.com/office/powerpoint/2010/main" val="397349694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8413" y="311150"/>
            <a:ext cx="3925887" cy="2946400"/>
          </a:xfrm>
        </p:spPr>
      </p:sp>
      <p:sp>
        <p:nvSpPr>
          <p:cNvPr id="3" name="Notes Placeholder 2"/>
          <p:cNvSpPr>
            <a:spLocks noGrp="1"/>
          </p:cNvSpPr>
          <p:nvPr>
            <p:ph type="body" idx="1"/>
          </p:nvPr>
        </p:nvSpPr>
        <p:spPr>
          <a:xfrm>
            <a:off x="200819" y="3435351"/>
            <a:ext cx="6477000" cy="5638800"/>
          </a:xfr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aseline="0" dirty="0" smtClean="0">
                <a:latin typeface="+mj-lt"/>
              </a:rPr>
              <a:t>(Animation: Don’t click yet)</a:t>
            </a:r>
          </a:p>
          <a:p>
            <a:r>
              <a:rPr lang="en-US" sz="2400" dirty="0" smtClean="0"/>
              <a:t>Turn to </a:t>
            </a:r>
            <a:r>
              <a:rPr lang="en-US" sz="2400" b="1" dirty="0" smtClean="0"/>
              <a:t>example 3</a:t>
            </a:r>
            <a:r>
              <a:rPr lang="en-US" sz="2400" dirty="0" smtClean="0"/>
              <a:t> In your workbook and read the story you find there. We’re going to use it several times, so read it well.</a:t>
            </a:r>
          </a:p>
          <a:p>
            <a:endParaRPr lang="en-US" sz="2400" dirty="0" smtClean="0"/>
          </a:p>
          <a:p>
            <a:r>
              <a:rPr lang="en-US" sz="2400" dirty="0" smtClean="0">
                <a:latin typeface="+mj-lt"/>
              </a:rPr>
              <a:t>ASK: What is the main point of this story?</a:t>
            </a:r>
          </a:p>
          <a:p>
            <a:r>
              <a:rPr lang="en-US" sz="2400" dirty="0" smtClean="0">
                <a:latin typeface="+mj-lt"/>
              </a:rPr>
              <a:t>         Where did you find it? (In the 5</a:t>
            </a:r>
            <a:r>
              <a:rPr lang="en-US" sz="2400" baseline="30000" dirty="0" smtClean="0">
                <a:latin typeface="+mj-lt"/>
              </a:rPr>
              <a:t>th</a:t>
            </a:r>
            <a:r>
              <a:rPr lang="en-US" sz="2400" dirty="0" smtClean="0">
                <a:latin typeface="+mj-lt"/>
              </a:rPr>
              <a:t> and 6</a:t>
            </a:r>
            <a:r>
              <a:rPr lang="en-US" sz="2400" baseline="30000" dirty="0" smtClean="0">
                <a:latin typeface="+mj-lt"/>
              </a:rPr>
              <a:t>th</a:t>
            </a:r>
            <a:r>
              <a:rPr lang="en-US" sz="2400" dirty="0" smtClean="0">
                <a:latin typeface="+mj-lt"/>
              </a:rPr>
              <a:t> paragraphs.)</a:t>
            </a:r>
          </a:p>
          <a:p>
            <a:r>
              <a:rPr lang="en-US" sz="2400" dirty="0" smtClean="0">
                <a:latin typeface="+mj-lt"/>
              </a:rPr>
              <a:t>          This is an example of a delayed lead. </a:t>
            </a:r>
          </a:p>
          <a:p>
            <a:r>
              <a:rPr lang="en-US" sz="2400" dirty="0" smtClean="0">
                <a:latin typeface="+mj-lt"/>
              </a:rPr>
              <a:t>Sometimes a reporter uses an anecdote to begin the story but then you should find a summary paragraph (journalists call it the Nut of the Story or Nut </a:t>
            </a:r>
            <a:r>
              <a:rPr lang="en-US" sz="2400" dirty="0" err="1" smtClean="0">
                <a:latin typeface="+mj-lt"/>
              </a:rPr>
              <a:t>Grpah</a:t>
            </a:r>
            <a:r>
              <a:rPr lang="en-US" sz="2400" dirty="0" smtClean="0">
                <a:latin typeface="+mj-lt"/>
              </a:rPr>
              <a:t>) that tells you what the main points of the story are.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68</a:t>
            </a:fld>
            <a:endParaRPr lang="en-US"/>
          </a:p>
        </p:txBody>
      </p:sp>
    </p:spTree>
    <p:extLst>
      <p:ext uri="{BB962C8B-B14F-4D97-AF65-F5344CB8AC3E}">
        <p14:creationId xmlns:p14="http://schemas.microsoft.com/office/powerpoint/2010/main" val="2319515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0819" y="234950"/>
            <a:ext cx="3124200" cy="2343950"/>
          </a:xfrm>
        </p:spPr>
      </p:sp>
      <p:sp>
        <p:nvSpPr>
          <p:cNvPr id="3" name="Notes Placeholder 2"/>
          <p:cNvSpPr>
            <a:spLocks noGrp="1"/>
          </p:cNvSpPr>
          <p:nvPr>
            <p:ph type="body" idx="1"/>
          </p:nvPr>
        </p:nvSpPr>
        <p:spPr>
          <a:xfrm>
            <a:off x="200819" y="2673350"/>
            <a:ext cx="6553200" cy="6400799"/>
          </a:xfrm>
        </p:spPr>
        <p:txBody>
          <a:bodyPr>
            <a:normAutofit fontScale="47500" lnSpcReduction="20000"/>
          </a:bodyPr>
          <a:lstStyle/>
          <a:p>
            <a:r>
              <a:rPr lang="en-US" sz="3800" b="1" dirty="0" smtClean="0"/>
              <a:t>ANIMATION: EACH CLICK WIPES OUT</a:t>
            </a:r>
            <a:r>
              <a:rPr lang="en-US" sz="3800" b="1" baseline="0" dirty="0" smtClean="0"/>
              <a:t> THE LAST STEP, BRINGS UP THE NEXT</a:t>
            </a:r>
          </a:p>
          <a:p>
            <a:r>
              <a:rPr lang="en-US" sz="4200" dirty="0" smtClean="0"/>
              <a:t>You </a:t>
            </a:r>
            <a:r>
              <a:rPr lang="en-US" sz="4200" dirty="0" smtClean="0"/>
              <a:t>can’t do all </a:t>
            </a:r>
            <a:r>
              <a:rPr lang="en-US" sz="4200" dirty="0" smtClean="0"/>
              <a:t>seven </a:t>
            </a:r>
            <a:r>
              <a:rPr lang="en-US" sz="4200" dirty="0" smtClean="0"/>
              <a:t>steps of the deconstruction process on every story</a:t>
            </a:r>
            <a:r>
              <a:rPr lang="en-US" sz="4200" baseline="0" dirty="0" smtClean="0"/>
              <a:t> you read in your life.</a:t>
            </a:r>
            <a:endParaRPr lang="en-US" sz="4200" dirty="0" smtClean="0"/>
          </a:p>
          <a:p>
            <a:r>
              <a:rPr lang="en-US" sz="4200" dirty="0" smtClean="0"/>
              <a:t>But when the topic really matters to you and you’re getting ready to make decision or take action…you better be sure you’re working from reliable information.</a:t>
            </a:r>
          </a:p>
          <a:p>
            <a:r>
              <a:rPr lang="en-US" sz="4200" dirty="0"/>
              <a:t> </a:t>
            </a:r>
            <a:r>
              <a:rPr lang="en-US" sz="4200" dirty="0" smtClean="0"/>
              <a:t> Here’s how:</a:t>
            </a:r>
          </a:p>
          <a:p>
            <a:r>
              <a:rPr lang="en-US" sz="4200" dirty="0" smtClean="0"/>
              <a:t>1</a:t>
            </a:r>
            <a:r>
              <a:rPr lang="en-US" sz="4200" dirty="0"/>
              <a:t>. Summarize the main points of the story.</a:t>
            </a:r>
          </a:p>
          <a:p>
            <a:r>
              <a:rPr lang="en-US" sz="4200" dirty="0" smtClean="0"/>
              <a:t>Do </a:t>
            </a:r>
            <a:r>
              <a:rPr lang="en-US" sz="4200" dirty="0"/>
              <a:t>the headline and </a:t>
            </a:r>
            <a:r>
              <a:rPr lang="en-US" sz="4200" dirty="0" err="1"/>
              <a:t>lede</a:t>
            </a:r>
            <a:r>
              <a:rPr lang="en-US" sz="4200" dirty="0"/>
              <a:t> support the main point(s) of the story?</a:t>
            </a:r>
          </a:p>
          <a:p>
            <a:r>
              <a:rPr lang="en-US" sz="4200" dirty="0"/>
              <a:t>2. Assess the evidence supporting the main points of the </a:t>
            </a:r>
            <a:r>
              <a:rPr lang="en-US" sz="4200" dirty="0" smtClean="0"/>
              <a:t>story. Is Direct? arm's-length? How close did the reporter come to opening the freezer?</a:t>
            </a:r>
          </a:p>
          <a:p>
            <a:pPr marL="0" marR="0" indent="0" algn="l" defTabSz="914400" rtl="0" eaLnBrk="1" fontAlgn="auto" latinLnBrk="0" hangingPunct="1">
              <a:lnSpc>
                <a:spcPct val="100000"/>
              </a:lnSpc>
              <a:spcBef>
                <a:spcPts val="0"/>
              </a:spcBef>
              <a:spcAft>
                <a:spcPts val="0"/>
              </a:spcAft>
              <a:buClrTx/>
              <a:buSzTx/>
              <a:buFontTx/>
              <a:buNone/>
              <a:tabLst/>
              <a:defRPr/>
            </a:pPr>
            <a:r>
              <a:rPr lang="en-US" sz="4200" dirty="0" smtClean="0"/>
              <a:t>3. Are the sources reliable? (Are you reacting to them, or analyzing them?)</a:t>
            </a:r>
          </a:p>
          <a:p>
            <a:pPr marL="0" marR="0" indent="0" algn="l" defTabSz="914400" rtl="0" eaLnBrk="1" fontAlgn="auto" latinLnBrk="0" hangingPunct="1">
              <a:lnSpc>
                <a:spcPct val="100000"/>
              </a:lnSpc>
              <a:spcBef>
                <a:spcPts val="0"/>
              </a:spcBef>
              <a:spcAft>
                <a:spcPts val="0"/>
              </a:spcAft>
              <a:buClrTx/>
              <a:buSzTx/>
              <a:buFontTx/>
              <a:buNone/>
              <a:tabLst/>
              <a:defRPr/>
            </a:pPr>
            <a:r>
              <a:rPr lang="en-US" sz="4200" dirty="0" smtClean="0"/>
              <a:t>4. Does the reporter make his or her work transparent? How does the reporter know what is being reported?</a:t>
            </a:r>
          </a:p>
          <a:p>
            <a:r>
              <a:rPr lang="en-US" sz="4200" dirty="0" smtClean="0"/>
              <a:t>5. Does the reporter place the story in context?</a:t>
            </a:r>
          </a:p>
          <a:p>
            <a:r>
              <a:rPr lang="en-US" sz="4200" dirty="0" smtClean="0"/>
              <a:t>6. Are the key questions answered? (And what is left out.)</a:t>
            </a:r>
          </a:p>
          <a:p>
            <a:r>
              <a:rPr lang="en-US" sz="4200" dirty="0" smtClean="0"/>
              <a:t>7. Is the story balanced? Should it be? Is it fair to the evidence and to key stakeholders?</a:t>
            </a:r>
          </a:p>
          <a:p>
            <a:pPr marL="0" marR="0" indent="0" algn="l" defTabSz="914400" rtl="0" eaLnBrk="1" fontAlgn="auto" latinLnBrk="0" hangingPunct="1">
              <a:lnSpc>
                <a:spcPct val="100000"/>
              </a:lnSpc>
              <a:spcBef>
                <a:spcPts val="0"/>
              </a:spcBef>
              <a:spcAft>
                <a:spcPts val="0"/>
              </a:spcAft>
              <a:buClrTx/>
              <a:buSzTx/>
              <a:buFontTx/>
              <a:buNone/>
              <a:tabLst/>
              <a:defRPr/>
            </a:pPr>
            <a:r>
              <a:rPr lang="en-US" sz="4200" dirty="0" smtClean="0"/>
              <a:t>When the information matters because you’re going to make a decision, take action or share it with others…these questions matter.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 </a:t>
            </a:r>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7</a:t>
            </a:fld>
            <a:endParaRPr lang="en-US"/>
          </a:p>
        </p:txBody>
      </p:sp>
    </p:spTree>
    <p:extLst>
      <p:ext uri="{BB962C8B-B14F-4D97-AF65-F5344CB8AC3E}">
        <p14:creationId xmlns:p14="http://schemas.microsoft.com/office/powerpoint/2010/main" val="3969683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5619" y="234950"/>
            <a:ext cx="6093919" cy="4572000"/>
          </a:xfrm>
        </p:spPr>
      </p:sp>
      <p:sp>
        <p:nvSpPr>
          <p:cNvPr id="3" name="Notes Placeholder 2"/>
          <p:cNvSpPr>
            <a:spLocks noGrp="1"/>
          </p:cNvSpPr>
          <p:nvPr>
            <p:ph type="body" idx="1"/>
          </p:nvPr>
        </p:nvSpPr>
        <p:spPr>
          <a:xfrm>
            <a:off x="658019" y="6026150"/>
            <a:ext cx="5601335" cy="2584770"/>
          </a:xfrm>
        </p:spPr>
        <p:txBody>
          <a:bodyPr>
            <a:normAutofit/>
          </a:bodyPr>
          <a:lstStyle/>
          <a:p>
            <a:r>
              <a:rPr lang="en-US" sz="2400" dirty="0" smtClean="0"/>
              <a:t>(NO ANIMATION ALL STEPS IN ONE SPOT)</a:t>
            </a:r>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8</a:t>
            </a:fld>
            <a:endParaRPr lang="en-US"/>
          </a:p>
        </p:txBody>
      </p:sp>
    </p:spTree>
    <p:extLst>
      <p:ext uri="{BB962C8B-B14F-4D97-AF65-F5344CB8AC3E}">
        <p14:creationId xmlns:p14="http://schemas.microsoft.com/office/powerpoint/2010/main" val="39696835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400" dirty="0" smtClean="0"/>
              <a:t>Again,</a:t>
            </a:r>
            <a:r>
              <a:rPr lang="en-US" sz="2400" baseline="0" dirty="0" smtClean="0"/>
              <a:t> the point of this process is not to make you an insufferable smart-</a:t>
            </a:r>
            <a:r>
              <a:rPr lang="en-US" sz="2400" baseline="0" dirty="0" err="1" smtClean="0"/>
              <a:t>alek</a:t>
            </a:r>
            <a:r>
              <a:rPr lang="en-US" sz="2400" baseline="0" dirty="0" smtClean="0"/>
              <a:t>.</a:t>
            </a:r>
            <a:endParaRPr lang="en-US" sz="2400" dirty="0" smtClean="0"/>
          </a:p>
          <a:p>
            <a:r>
              <a:rPr lang="en-US" sz="2400" dirty="0" smtClean="0"/>
              <a:t>It is to help you find reliable information to:</a:t>
            </a:r>
          </a:p>
          <a:p>
            <a:r>
              <a:rPr lang="en-US" sz="2400" dirty="0" smtClean="0"/>
              <a:t>-     Make a decision</a:t>
            </a:r>
          </a:p>
          <a:p>
            <a:pPr marL="342900" indent="-342900">
              <a:buFontTx/>
              <a:buChar char="-"/>
            </a:pPr>
            <a:r>
              <a:rPr lang="en-US" sz="2400" dirty="0" smtClean="0"/>
              <a:t>Take action</a:t>
            </a:r>
          </a:p>
          <a:p>
            <a:pPr marL="342900" indent="-342900">
              <a:buFontTx/>
              <a:buChar char="-"/>
            </a:pPr>
            <a:r>
              <a:rPr lang="en-US" sz="2400" dirty="0" smtClean="0"/>
              <a:t>Make a judgment</a:t>
            </a:r>
          </a:p>
          <a:p>
            <a:pPr marL="342900" indent="-342900">
              <a:buFontTx/>
              <a:buChar char="-"/>
            </a:pPr>
            <a:r>
              <a:rPr lang="en-US" sz="2400" dirty="0" smtClean="0"/>
              <a:t>Share (responsibly)</a:t>
            </a:r>
            <a:r>
              <a:rPr lang="en-US" sz="2400" baseline="0" dirty="0" smtClean="0"/>
              <a:t> </a:t>
            </a:r>
            <a:r>
              <a:rPr lang="en-US" sz="2400" dirty="0" smtClean="0"/>
              <a:t>with others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481FC867-57A8-4705-8B6F-1F5315DFB15E}" type="slidenum">
              <a:rPr lang="en-US" smtClean="0"/>
              <a:pPr/>
              <a:t>9</a:t>
            </a:fld>
            <a:endParaRPr lang="en-US"/>
          </a:p>
        </p:txBody>
      </p:sp>
    </p:spTree>
    <p:extLst>
      <p:ext uri="{BB962C8B-B14F-4D97-AF65-F5344CB8AC3E}">
        <p14:creationId xmlns:p14="http://schemas.microsoft.com/office/powerpoint/2010/main" val="3906517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E8F7E3-F6B2-421F-AD89-8E6F79EEEF1E}" type="datetimeFigureOut">
              <a:rPr lang="en-US" smtClean="0"/>
              <a:pPr/>
              <a:t>10/30/2014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7E8A49-066B-4801-AFA4-04E7FBAED2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E8F7E3-F6B2-421F-AD89-8E6F79EEEF1E}" type="datetimeFigureOut">
              <a:rPr lang="en-US" smtClean="0"/>
              <a:pPr/>
              <a:t>10/30/2014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E8A49-066B-4801-AFA4-04E7FBAED2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microsoft.com/office/2007/relationships/hdphoto" Target="../media/hdphoto3.wdp"/><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microsoft.com/office/2007/relationships/hdphoto" Target="../media/hdphoto2.wdp"/><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2.png"/><Relationship Id="rId2" Type="http://schemas.openxmlformats.org/officeDocument/2006/relationships/audio" Target="file:///C:\Documents%20and%20Settings\jgiuffo\Desktop\Summer%2009%20PowerPoints\Lecture_7%20Summer_09\pearljam_truth_1-2.aif" TargetMode="External"/><Relationship Id="rId1" Type="http://schemas.microsoft.com/office/2007/relationships/media" Target="file:///C:\Documents%20and%20Settings\jgiuffo\Desktop\Summer%2009%20PowerPoints\Lecture_7%20Summer_09\pearljam_truth_1-2.aif" TargetMode="Externa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microsoft.com/office/2007/relationships/hdphoto" Target="../media/hdphoto4.wdp"/><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7.xml"/><Relationship Id="rId1" Type="http://schemas.openxmlformats.org/officeDocument/2006/relationships/slideLayout" Target="../slideLayouts/slideLayout7.xml"/><Relationship Id="rId5" Type="http://schemas.openxmlformats.org/officeDocument/2006/relationships/image" Target="../media/image39.jpeg"/><Relationship Id="rId4"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video" Target="file:///\\ADMIN06\CAS\School_of_Journalism\News%20Literacy\Course\Spring%202010\Outlines\Lecture%209%20DeconstructionOne\Lecture_9%20Spring_10\Question%20mark%20hook.wmv" TargetMode="External"/><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3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3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microsoft.com/office/2007/relationships/hdphoto" Target="../media/hdphoto5.wdp"/><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58.png"/><Relationship Id="rId5" Type="http://schemas.openxmlformats.org/officeDocument/2006/relationships/image" Target="../media/image57.tiff"/><Relationship Id="rId10" Type="http://schemas.openxmlformats.org/officeDocument/2006/relationships/image" Target="../media/image60.png"/><Relationship Id="rId4" Type="http://schemas.openxmlformats.org/officeDocument/2006/relationships/image" Target="../media/image56.tiff"/><Relationship Id="rId9" Type="http://schemas.microsoft.com/office/2007/relationships/hdphoto" Target="../media/hdphoto6.wdp"/></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62.png"/><Relationship Id="rId7"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microsoft.com/office/2007/relationships/hdphoto" Target="../media/hdphoto7.wdp"/></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1.xml"/><Relationship Id="rId1" Type="http://schemas.openxmlformats.org/officeDocument/2006/relationships/slideLayout" Target="../slideLayouts/slideLayout1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42.xml.rels><?xml version="1.0" encoding="UTF-8" standalone="yes"?>
<Relationships xmlns="http://schemas.openxmlformats.org/package/2006/relationships"><Relationship Id="rId8" Type="http://schemas.microsoft.com/office/2007/relationships/hdphoto" Target="../media/hdphoto11.wdp"/><Relationship Id="rId3" Type="http://schemas.openxmlformats.org/officeDocument/2006/relationships/image" Target="../media/image71.png"/><Relationship Id="rId7" Type="http://schemas.openxmlformats.org/officeDocument/2006/relationships/image" Target="../media/image73.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microsoft.com/office/2007/relationships/hdphoto" Target="../media/hdphoto10.wdp"/><Relationship Id="rId5" Type="http://schemas.openxmlformats.org/officeDocument/2006/relationships/image" Target="../media/image72.png"/><Relationship Id="rId10" Type="http://schemas.microsoft.com/office/2007/relationships/hdphoto" Target="../media/hdphoto12.wdp"/><Relationship Id="rId4" Type="http://schemas.microsoft.com/office/2007/relationships/hdphoto" Target="../media/hdphoto9.wdp"/><Relationship Id="rId9"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76.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4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microsoft.com/office/2007/relationships/hdphoto" Target="../media/hdphoto13.wdp"/><Relationship Id="rId5" Type="http://schemas.openxmlformats.org/officeDocument/2006/relationships/image" Target="../media/image83.png"/><Relationship Id="rId4" Type="http://schemas.openxmlformats.org/officeDocument/2006/relationships/image" Target="../media/image82.jpeg"/></Relationships>
</file>

<file path=ppt/slides/_rels/slide4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microsoft.com/office/2007/relationships/hdphoto" Target="../media/hdphoto14.wdp"/></Relationships>
</file>

<file path=ppt/slides/_rels/slide4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50.xml"/><Relationship Id="rId1" Type="http://schemas.openxmlformats.org/officeDocument/2006/relationships/slideLayout" Target="../slideLayouts/slideLayout7.xml"/><Relationship Id="rId4" Type="http://schemas.openxmlformats.org/officeDocument/2006/relationships/image" Target="../media/image87.jpeg"/></Relationships>
</file>

<file path=ppt/slides/_rels/slide5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5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96.jpeg"/><Relationship Id="rId4" Type="http://schemas.openxmlformats.org/officeDocument/2006/relationships/image" Target="../media/image95.jpeg"/></Relationships>
</file>

<file path=ppt/slides/_rels/slide56.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99.jpeg"/><Relationship Id="rId4" Type="http://schemas.openxmlformats.org/officeDocument/2006/relationships/image" Target="../media/image98.jpeg"/></Relationships>
</file>

<file path=ppt/slides/_rels/slide5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58.xml"/><Relationship Id="rId1" Type="http://schemas.openxmlformats.org/officeDocument/2006/relationships/slideLayout" Target="../slideLayouts/slideLayout7.xml"/><Relationship Id="rId4" Type="http://schemas.openxmlformats.org/officeDocument/2006/relationships/image" Target="../media/image102.jpeg"/></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8" Type="http://schemas.openxmlformats.org/officeDocument/2006/relationships/image" Target="../media/image107.jpeg"/><Relationship Id="rId3" Type="http://schemas.openxmlformats.org/officeDocument/2006/relationships/image" Target="../media/image1.jpeg"/><Relationship Id="rId7" Type="http://schemas.openxmlformats.org/officeDocument/2006/relationships/image" Target="../media/image106.jpe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10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304800"/>
            <a:ext cx="8915400" cy="1508105"/>
          </a:xfrm>
          <a:prstGeom prst="rect">
            <a:avLst/>
          </a:prstGeom>
          <a:noFill/>
        </p:spPr>
        <p:txBody>
          <a:bodyPr wrap="square" rtlCol="0">
            <a:spAutoFit/>
          </a:bodyPr>
          <a:lstStyle/>
          <a:p>
            <a:pPr algn="ctr"/>
            <a:r>
              <a:rPr lang="en-US" sz="2800" dirty="0" smtClean="0">
                <a:solidFill>
                  <a:schemeClr val="bg1"/>
                </a:solidFill>
              </a:rPr>
              <a:t>Last week’s Quick Quiz results</a:t>
            </a:r>
          </a:p>
          <a:p>
            <a:pPr marL="342900" indent="-342900">
              <a:buFontTx/>
              <a:buAutoNum type="arabicPeriod"/>
            </a:pPr>
            <a:r>
              <a:rPr lang="en-US" sz="1600" dirty="0">
                <a:solidFill>
                  <a:schemeClr val="bg1"/>
                </a:solidFill>
              </a:rPr>
              <a:t>“Four hostile newspapers are more to be feared than a thousand </a:t>
            </a:r>
            <a:r>
              <a:rPr lang="en-US" sz="1600" dirty="0" smtClean="0">
                <a:solidFill>
                  <a:schemeClr val="bg1"/>
                </a:solidFill>
              </a:rPr>
              <a:t>bayonets,” said Napoleon Bonaparte, military genius and Emperor of France.</a:t>
            </a:r>
            <a:endParaRPr lang="en-US" sz="1600" dirty="0">
              <a:solidFill>
                <a:schemeClr val="bg1"/>
              </a:solidFill>
            </a:endParaRPr>
          </a:p>
          <a:p>
            <a:pPr marL="342900" indent="-342900">
              <a:buAutoNum type="arabicPeriod"/>
            </a:pPr>
            <a:r>
              <a:rPr lang="en-US" sz="1600" dirty="0" smtClean="0">
                <a:solidFill>
                  <a:schemeClr val="bg1"/>
                </a:solidFill>
              </a:rPr>
              <a:t>On September 29, 1690, British Colonial authorities in Boston shut down the first multi-page newspaper in the Americas, which was called “</a:t>
            </a:r>
            <a:r>
              <a:rPr lang="en-US" sz="1600" dirty="0" err="1" smtClean="0">
                <a:solidFill>
                  <a:schemeClr val="bg1"/>
                </a:solidFill>
              </a:rPr>
              <a:t>Publick</a:t>
            </a:r>
            <a:r>
              <a:rPr lang="en-US" sz="1600" dirty="0" smtClean="0">
                <a:solidFill>
                  <a:schemeClr val="bg1"/>
                </a:solidFill>
              </a:rPr>
              <a:t> Occurrences Both </a:t>
            </a:r>
            <a:r>
              <a:rPr lang="en-US" sz="1600" dirty="0" err="1" smtClean="0">
                <a:solidFill>
                  <a:schemeClr val="bg1"/>
                </a:solidFill>
              </a:rPr>
              <a:t>Forreign</a:t>
            </a:r>
            <a:r>
              <a:rPr lang="en-US" sz="1600" dirty="0" smtClean="0">
                <a:solidFill>
                  <a:schemeClr val="bg1"/>
                </a:solidFill>
              </a:rPr>
              <a:t> and </a:t>
            </a:r>
            <a:r>
              <a:rPr lang="en-US" sz="1600" dirty="0" err="1" smtClean="0">
                <a:solidFill>
                  <a:schemeClr val="bg1"/>
                </a:solidFill>
              </a:rPr>
              <a:t>Domestick</a:t>
            </a:r>
            <a:r>
              <a:rPr lang="en-US" sz="1600" dirty="0" smtClean="0">
                <a:solidFill>
                  <a:schemeClr val="bg1"/>
                </a:solidFill>
              </a:rPr>
              <a:t>.”</a:t>
            </a:r>
            <a:endParaRPr lang="en-US" sz="1600" dirty="0">
              <a:solidFill>
                <a:schemeClr val="bg1"/>
              </a:solidFill>
            </a:endParaRPr>
          </a:p>
        </p:txBody>
      </p:sp>
      <p:sp>
        <p:nvSpPr>
          <p:cNvPr id="4" name="TextBox 3"/>
          <p:cNvSpPr txBox="1"/>
          <p:nvPr/>
        </p:nvSpPr>
        <p:spPr>
          <a:xfrm>
            <a:off x="304800" y="1981200"/>
            <a:ext cx="8229600" cy="1200329"/>
          </a:xfrm>
          <a:prstGeom prst="rect">
            <a:avLst/>
          </a:prstGeom>
          <a:noFill/>
        </p:spPr>
        <p:txBody>
          <a:bodyPr wrap="square" rtlCol="0">
            <a:spAutoFit/>
          </a:bodyPr>
          <a:lstStyle/>
          <a:p>
            <a:r>
              <a:rPr lang="en-US" dirty="0" smtClean="0">
                <a:solidFill>
                  <a:schemeClr val="bg1"/>
                </a:solidFill>
                <a:latin typeface="Kristen ITC" panose="03050502040202030202" pitchFamily="66" charset="0"/>
              </a:rPr>
              <a:t>Student Questions and Comments:</a:t>
            </a:r>
          </a:p>
          <a:p>
            <a:endParaRPr lang="en-US" dirty="0" smtClean="0">
              <a:solidFill>
                <a:schemeClr val="bg1"/>
              </a:solidFill>
              <a:latin typeface="Kristen ITC" panose="03050502040202030202" pitchFamily="66" charset="0"/>
            </a:endParaRPr>
          </a:p>
          <a:p>
            <a:endParaRPr lang="en-US" dirty="0" smtClean="0">
              <a:solidFill>
                <a:schemeClr val="bg1"/>
              </a:solidFill>
              <a:latin typeface="Kristen ITC" panose="03050502040202030202" pitchFamily="66" charset="0"/>
            </a:endParaRPr>
          </a:p>
          <a:p>
            <a:endParaRPr lang="en-US" dirty="0" smtClean="0">
              <a:solidFill>
                <a:schemeClr val="bg1"/>
              </a:solidFill>
              <a:latin typeface="Kristen ITC" panose="03050502040202030202" pitchFamily="66" charset="0"/>
            </a:endParaRPr>
          </a:p>
        </p:txBody>
      </p:sp>
    </p:spTree>
    <p:extLst>
      <p:ext uri="{BB962C8B-B14F-4D97-AF65-F5344CB8AC3E}">
        <p14:creationId xmlns:p14="http://schemas.microsoft.com/office/powerpoint/2010/main" val="2504755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
          <p:cNvPicPr>
            <a:picLocks noChangeAspect="1" noChangeArrowheads="1"/>
          </p:cNvPicPr>
          <p:nvPr/>
        </p:nvPicPr>
        <p:blipFill>
          <a:blip r:embed="rId3" cstate="print"/>
          <a:srcRect/>
          <a:stretch>
            <a:fillRect/>
          </a:stretch>
        </p:blipFill>
        <p:spPr bwMode="auto">
          <a:xfrm>
            <a:off x="0" y="0"/>
            <a:ext cx="9144000" cy="6858729"/>
          </a:xfrm>
          <a:prstGeom prst="rect">
            <a:avLst/>
          </a:prstGeom>
          <a:noFill/>
          <a:ln w="9525">
            <a:noFill/>
            <a:round/>
            <a:headEnd/>
            <a:tailEnd/>
          </a:ln>
          <a:effectLst/>
        </p:spPr>
      </p:pic>
      <p:sp>
        <p:nvSpPr>
          <p:cNvPr id="32770" name="Text Box 2"/>
          <p:cNvSpPr txBox="1">
            <a:spLocks noChangeArrowheads="1"/>
          </p:cNvSpPr>
          <p:nvPr/>
        </p:nvSpPr>
        <p:spPr bwMode="auto">
          <a:xfrm>
            <a:off x="0" y="5410200"/>
            <a:ext cx="9144000" cy="1027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10332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5pPr>
            <a:lvl6pPr marL="25146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6pPr>
            <a:lvl7pPr marL="29718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7pPr>
            <a:lvl8pPr marL="34290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8pPr>
            <a:lvl9pPr marL="3886200" indent="-228600" defTabSz="457200" fontAlgn="base" hangingPunct="0">
              <a:lnSpc>
                <a:spcPct val="93000"/>
              </a:lnSpc>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pitchFamily="34" charset="0"/>
                <a:ea typeface="Microsoft YaHei" pitchFamily="34" charset="-122"/>
              </a:defRPr>
            </a:lvl9pPr>
          </a:lstStyle>
          <a:p>
            <a:pPr>
              <a:buClrTx/>
              <a:buFontTx/>
              <a:buNone/>
              <a:defRPr/>
            </a:pPr>
            <a:r>
              <a:rPr lang="en-US" sz="4000" b="1" dirty="0" smtClean="0">
                <a:solidFill>
                  <a:srgbClr val="0000FF"/>
                </a:solidFill>
                <a:effectLst>
                  <a:outerShdw blurRad="38100" dist="38100" dir="2700000" algn="tl">
                    <a:srgbClr val="C0C0C0"/>
                  </a:outerShdw>
                </a:effectLst>
                <a:latin typeface="Franklin Gothic Medium" pitchFamily="34" charset="0"/>
              </a:rPr>
              <a:t>Housekeeping, Announcements &amp; Notes</a:t>
            </a:r>
          </a:p>
        </p:txBody>
      </p:sp>
    </p:spTree>
    <p:extLst>
      <p:ext uri="{BB962C8B-B14F-4D97-AF65-F5344CB8AC3E}">
        <p14:creationId xmlns:p14="http://schemas.microsoft.com/office/powerpoint/2010/main" val="7237878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067800" cy="2646878"/>
          </a:xfrm>
          <a:prstGeom prst="rect">
            <a:avLst/>
          </a:prstGeom>
          <a:noFill/>
        </p:spPr>
        <p:txBody>
          <a:bodyPr wrap="square" rtlCol="0">
            <a:spAutoFit/>
          </a:bodyPr>
          <a:lstStyle/>
          <a:p>
            <a:pPr algn="ctr"/>
            <a:r>
              <a:rPr lang="en-US" sz="3200" dirty="0">
                <a:latin typeface="Franklin Gothic Medium" pitchFamily="34" charset="0"/>
              </a:rPr>
              <a:t>Last week’s Quick </a:t>
            </a:r>
            <a:r>
              <a:rPr lang="en-US" sz="3200" dirty="0" smtClean="0">
                <a:latin typeface="Franklin Gothic Medium" pitchFamily="34" charset="0"/>
              </a:rPr>
              <a:t>Quiz</a:t>
            </a:r>
            <a:r>
              <a:rPr lang="en-US" sz="2400" dirty="0" smtClean="0">
                <a:latin typeface="Franklin Gothic Medium" pitchFamily="34" charset="0"/>
              </a:rPr>
              <a:t/>
            </a:r>
            <a:br>
              <a:rPr lang="en-US" sz="2400" dirty="0" smtClean="0">
                <a:latin typeface="Franklin Gothic Medium" pitchFamily="34" charset="0"/>
              </a:rPr>
            </a:br>
            <a:endParaRPr lang="en-US" sz="1400" dirty="0" smtClean="0">
              <a:latin typeface="Franklin Gothic Medium" pitchFamily="34" charset="0"/>
            </a:endParaRPr>
          </a:p>
          <a:p>
            <a:r>
              <a:rPr lang="en-US" sz="2400" dirty="0" smtClean="0">
                <a:latin typeface="Franklin Gothic Medium" pitchFamily="34" charset="0"/>
                <a:cs typeface="Arial" pitchFamily="34" charset="0"/>
              </a:rPr>
              <a:t>#1. </a:t>
            </a:r>
            <a:r>
              <a:rPr lang="en-US" sz="2400" dirty="0" smtClean="0">
                <a:latin typeface="Franklin Gothic Medium" pitchFamily="34" charset="0"/>
                <a:cs typeface="Arial" pitchFamily="34" charset="0"/>
              </a:rPr>
              <a:t>CBS is</a:t>
            </a:r>
            <a:r>
              <a:rPr lang="en-US" sz="2400" dirty="0" smtClean="0">
                <a:solidFill>
                  <a:schemeClr val="bg1"/>
                </a:solidFill>
                <a:latin typeface="Franklin Gothic Medium" pitchFamily="34" charset="0"/>
                <a:cs typeface="Arial" pitchFamily="34" charset="0"/>
              </a:rPr>
              <a:t> an OUTLET, not a SOURCE. </a:t>
            </a:r>
            <a:endParaRPr lang="en-US" sz="2400" dirty="0">
              <a:solidFill>
                <a:schemeClr val="bg1"/>
              </a:solidFill>
              <a:latin typeface="Franklin Gothic Medium" pitchFamily="34" charset="0"/>
              <a:cs typeface="Arial" pitchFamily="34" charset="0"/>
            </a:endParaRPr>
          </a:p>
          <a:p>
            <a:r>
              <a:rPr lang="en-US" sz="2400" dirty="0" smtClean="0">
                <a:latin typeface="Franklin Gothic Medium" pitchFamily="34" charset="0"/>
                <a:cs typeface="Arial" pitchFamily="34" charset="0"/>
              </a:rPr>
              <a:t> #2. </a:t>
            </a:r>
            <a:r>
              <a:rPr lang="en-US" sz="2400" dirty="0" smtClean="0">
                <a:latin typeface="Franklin Gothic Medium" pitchFamily="34" charset="0"/>
                <a:cs typeface="Arial" pitchFamily="34" charset="0"/>
              </a:rPr>
              <a:t>The “M” in IMVA/IN stands for </a:t>
            </a:r>
            <a:r>
              <a:rPr lang="en-US" sz="2400" dirty="0" smtClean="0">
                <a:solidFill>
                  <a:schemeClr val="bg1"/>
                </a:solidFill>
                <a:latin typeface="Franklin Gothic Medium" pitchFamily="34" charset="0"/>
                <a:cs typeface="Arial" pitchFamily="34" charset="0"/>
              </a:rPr>
              <a:t>MULTIPLE. AS IN MULTIPLE SOURCES ARE BETTER THAN A SINGLE SOURCE. THINK CORROBORATION, NOT MAJORITY RULE.</a:t>
            </a:r>
          </a:p>
          <a:p>
            <a:endParaRPr lang="en-US" sz="2400" dirty="0">
              <a:latin typeface="Franklin Gothic Medium" pitchFamily="34" charset="0"/>
              <a:cs typeface="Arial" pitchFamily="34" charset="0"/>
            </a:endParaRPr>
          </a:p>
        </p:txBody>
      </p:sp>
      <p:sp>
        <p:nvSpPr>
          <p:cNvPr id="4" name="TextBox 3"/>
          <p:cNvSpPr txBox="1"/>
          <p:nvPr/>
        </p:nvSpPr>
        <p:spPr>
          <a:xfrm>
            <a:off x="95250" y="4124206"/>
            <a:ext cx="9067800" cy="523220"/>
          </a:xfrm>
          <a:prstGeom prst="rect">
            <a:avLst/>
          </a:prstGeom>
          <a:solidFill>
            <a:srgbClr val="00B0F0"/>
          </a:solidFill>
        </p:spPr>
        <p:txBody>
          <a:bodyPr wrap="square" rtlCol="0">
            <a:spAutoFit/>
          </a:bodyPr>
          <a:lstStyle/>
          <a:p>
            <a:r>
              <a:rPr lang="en-US" sz="2800" dirty="0" smtClean="0">
                <a:solidFill>
                  <a:schemeClr val="bg1"/>
                </a:solidFill>
                <a:latin typeface="Kristen ITC" panose="03050502040202030202" pitchFamily="66" charset="0"/>
              </a:rPr>
              <a:t>    Your questions and comments … </a:t>
            </a:r>
            <a:endParaRPr lang="en-US" dirty="0" smtClean="0">
              <a:solidFill>
                <a:schemeClr val="bg1"/>
              </a:solidFill>
              <a:latin typeface="Kristen ITC" panose="03050502040202030202" pitchFamily="66" charset="0"/>
            </a:endParaRPr>
          </a:p>
        </p:txBody>
      </p:sp>
    </p:spTree>
    <p:extLst>
      <p:ext uri="{BB962C8B-B14F-4D97-AF65-F5344CB8AC3E}">
        <p14:creationId xmlns:p14="http://schemas.microsoft.com/office/powerpoint/2010/main" val="2145438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19050" y="1066800"/>
            <a:ext cx="9144000" cy="8382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1026" name="Picture 2"/>
          <p:cNvPicPr>
            <a:picLocks noChangeAspect="1" noChangeArrowheads="1"/>
          </p:cNvPicPr>
          <p:nvPr/>
        </p:nvPicPr>
        <p:blipFill>
          <a:blip r:embed="rId3" cstate="print"/>
          <a:srcRect/>
          <a:stretch>
            <a:fillRect/>
          </a:stretch>
        </p:blipFill>
        <p:spPr bwMode="auto">
          <a:xfrm>
            <a:off x="457200" y="1143000"/>
            <a:ext cx="3962400" cy="4788652"/>
          </a:xfrm>
          <a:prstGeom prst="rect">
            <a:avLst/>
          </a:prstGeom>
          <a:noFill/>
          <a:ln w="9525">
            <a:noFill/>
            <a:miter lim="800000"/>
            <a:headEnd/>
            <a:tailEnd/>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
        <p:nvSpPr>
          <p:cNvPr id="10" name="TextBox 9"/>
          <p:cNvSpPr txBox="1"/>
          <p:nvPr/>
        </p:nvSpPr>
        <p:spPr>
          <a:xfrm>
            <a:off x="0" y="228600"/>
            <a:ext cx="9144000" cy="523220"/>
          </a:xfrm>
          <a:prstGeom prst="rect">
            <a:avLst/>
          </a:prstGeom>
          <a:noFill/>
        </p:spPr>
        <p:txBody>
          <a:bodyPr wrap="square" rtlCol="0">
            <a:spAutoFit/>
          </a:bodyPr>
          <a:lstStyle/>
          <a:p>
            <a:pPr algn="ctr"/>
            <a:r>
              <a:rPr lang="en-US" sz="2800" dirty="0" smtClean="0">
                <a:solidFill>
                  <a:schemeClr val="bg1"/>
                </a:solidFill>
              </a:rPr>
              <a:t>Reminder: Bring Deconstruction Workbook to Recitation, too</a:t>
            </a:r>
            <a:endParaRPr lang="en-US" sz="2800" dirty="0">
              <a:solidFill>
                <a:schemeClr val="bg1"/>
              </a:solidFill>
            </a:endParaRPr>
          </a:p>
        </p:txBody>
      </p:sp>
      <p:pic>
        <p:nvPicPr>
          <p:cNvPr id="12" name="Picture 2"/>
          <p:cNvPicPr>
            <a:picLocks noChangeAspect="1" noChangeArrowheads="1"/>
          </p:cNvPicPr>
          <p:nvPr/>
        </p:nvPicPr>
        <p:blipFill>
          <a:blip r:embed="rId4" cstate="print"/>
          <a:srcRect/>
          <a:stretch>
            <a:fillRect/>
          </a:stretch>
        </p:blipFill>
        <p:spPr bwMode="auto">
          <a:xfrm>
            <a:off x="6096000" y="4343400"/>
            <a:ext cx="2286000" cy="1524000"/>
          </a:xfrm>
          <a:prstGeom prst="rect">
            <a:avLst/>
          </a:prstGeom>
          <a:noFill/>
          <a:ln w="9525">
            <a:noFill/>
            <a:miter lim="800000"/>
            <a:headEnd/>
            <a:tailEnd/>
          </a:ln>
        </p:spPr>
      </p:pic>
      <p:pic>
        <p:nvPicPr>
          <p:cNvPr id="13" name="Picture 2"/>
          <p:cNvPicPr>
            <a:picLocks noChangeAspect="1" noChangeArrowheads="1"/>
          </p:cNvPicPr>
          <p:nvPr/>
        </p:nvPicPr>
        <p:blipFill>
          <a:blip r:embed="rId5" cstate="print"/>
          <a:srcRect/>
          <a:stretch>
            <a:fillRect/>
          </a:stretch>
        </p:blipFill>
        <p:spPr bwMode="auto">
          <a:xfrm>
            <a:off x="5486400" y="2895600"/>
            <a:ext cx="1295400" cy="914400"/>
          </a:xfrm>
          <a:prstGeom prst="rect">
            <a:avLst/>
          </a:prstGeom>
          <a:noFill/>
          <a:ln w="9525">
            <a:noFill/>
            <a:miter lim="800000"/>
            <a:headEnd/>
            <a:tailEnd/>
          </a:ln>
        </p:spPr>
      </p:pic>
      <p:pic>
        <p:nvPicPr>
          <p:cNvPr id="14" name="Picture 2"/>
          <p:cNvPicPr>
            <a:picLocks noChangeAspect="1" noChangeArrowheads="1"/>
          </p:cNvPicPr>
          <p:nvPr/>
        </p:nvPicPr>
        <p:blipFill>
          <a:blip r:embed="rId6" cstate="print"/>
          <a:srcRect/>
          <a:stretch>
            <a:fillRect/>
          </a:stretch>
        </p:blipFill>
        <p:spPr bwMode="auto">
          <a:xfrm>
            <a:off x="4572000" y="1600200"/>
            <a:ext cx="1219200" cy="838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0" y="1"/>
            <a:ext cx="9144000" cy="6186309"/>
          </a:xfrm>
          <a:prstGeom prst="rect">
            <a:avLst/>
          </a:prstGeom>
          <a:noFill/>
        </p:spPr>
        <p:txBody>
          <a:bodyPr wrap="square" rtlCol="0">
            <a:spAutoFit/>
          </a:bodyPr>
          <a:lstStyle/>
          <a:p>
            <a:pPr algn="ctr"/>
            <a:r>
              <a:rPr lang="en-US" sz="3600" b="1" dirty="0" smtClean="0">
                <a:solidFill>
                  <a:schemeClr val="bg1"/>
                </a:solidFill>
                <a:latin typeface="Franklin Gothic Medium" pitchFamily="34" charset="0"/>
              </a:rPr>
              <a:t>After this lecture, students will be able to:</a:t>
            </a:r>
          </a:p>
          <a:p>
            <a:pPr marL="742950" indent="-742950">
              <a:buAutoNum type="arabicPeriod"/>
            </a:pPr>
            <a:endParaRPr lang="en-US" sz="2400" b="1" dirty="0" smtClean="0">
              <a:solidFill>
                <a:schemeClr val="bg1"/>
              </a:solidFill>
              <a:latin typeface="Franklin Gothic Medium" pitchFamily="34" charset="0"/>
            </a:endParaRPr>
          </a:p>
          <a:p>
            <a:pPr marL="742950" indent="-742950">
              <a:buAutoNum type="arabicPeriod"/>
            </a:pPr>
            <a:r>
              <a:rPr lang="en-US" sz="2400" b="1" dirty="0" smtClean="0">
                <a:solidFill>
                  <a:schemeClr val="bg1"/>
                </a:solidFill>
                <a:latin typeface="Franklin Gothic Medium" pitchFamily="34" charset="0"/>
              </a:rPr>
              <a:t>Begin to apply key lessons of News Literacy in real time to find or identify reliable information.</a:t>
            </a:r>
          </a:p>
          <a:p>
            <a:pPr marL="742950" indent="-742950">
              <a:buAutoNum type="arabicPeriod"/>
            </a:pPr>
            <a:endParaRPr lang="en-US" sz="2400" b="1" dirty="0" smtClean="0">
              <a:solidFill>
                <a:schemeClr val="bg1"/>
              </a:solidFill>
              <a:latin typeface="Franklin Gothic Medium" pitchFamily="34" charset="0"/>
            </a:endParaRPr>
          </a:p>
          <a:p>
            <a:pPr marL="742950" indent="-742950">
              <a:buFontTx/>
              <a:buAutoNum type="arabicPeriod"/>
            </a:pPr>
            <a:r>
              <a:rPr lang="en-US" sz="2400" b="1" dirty="0" smtClean="0">
                <a:solidFill>
                  <a:schemeClr val="bg1"/>
                </a:solidFill>
                <a:latin typeface="Franklin Gothic Medium" pitchFamily="34" charset="0"/>
              </a:rPr>
              <a:t>Use the IMVAIN test of source reliability on the fly.</a:t>
            </a:r>
          </a:p>
          <a:p>
            <a:pPr marL="742950" indent="-742950">
              <a:buAutoNum type="arabicPeriod"/>
            </a:pPr>
            <a:endParaRPr lang="en-US" sz="2400" b="1" dirty="0" smtClean="0">
              <a:solidFill>
                <a:schemeClr val="bg1"/>
              </a:solidFill>
              <a:latin typeface="Franklin Gothic Medium" pitchFamily="34" charset="0"/>
            </a:endParaRPr>
          </a:p>
          <a:p>
            <a:pPr marL="742950" indent="-742950">
              <a:buAutoNum type="arabicPeriod"/>
            </a:pPr>
            <a:r>
              <a:rPr lang="en-US" sz="2400" b="1" dirty="0" smtClean="0">
                <a:solidFill>
                  <a:schemeClr val="bg1"/>
                </a:solidFill>
                <a:latin typeface="Franklin Gothic Medium" pitchFamily="34" charset="0"/>
              </a:rPr>
              <a:t>Distinguish, on the fly, between direct and indirect evidence and even spot-check if conclusions are logical or not.</a:t>
            </a:r>
          </a:p>
          <a:p>
            <a:pPr marL="742950" indent="-742950">
              <a:buAutoNum type="arabicPeriod"/>
            </a:pPr>
            <a:r>
              <a:rPr lang="en-US" sz="2400" b="1" dirty="0" smtClean="0">
                <a:solidFill>
                  <a:schemeClr val="bg1"/>
                </a:solidFill>
                <a:latin typeface="Franklin Gothic Medium" pitchFamily="34" charset="0"/>
              </a:rPr>
              <a:t>Begin to correctly use the terms “Transparency” and “Context” to judge the professionalism of news reporting.</a:t>
            </a:r>
          </a:p>
          <a:p>
            <a:pPr marL="742950" indent="-742950">
              <a:buFontTx/>
              <a:buAutoNum type="arabicPeriod"/>
            </a:pPr>
            <a:r>
              <a:rPr lang="en-US" sz="2400" b="1" dirty="0" smtClean="0">
                <a:solidFill>
                  <a:schemeClr val="bg1"/>
                </a:solidFill>
                <a:latin typeface="Franklin Gothic Medium" pitchFamily="34" charset="0"/>
              </a:rPr>
              <a:t>Use the Deconstruction Workbook as a means to rehearse detailed and sophisticated judgment of news reports.</a:t>
            </a:r>
          </a:p>
          <a:p>
            <a:pPr marL="742950" indent="-742950" algn="ctr"/>
            <a:endParaRPr lang="en-US" sz="2400" dirty="0" smtClean="0">
              <a:solidFill>
                <a:schemeClr val="bg1"/>
              </a:solidFill>
              <a:latin typeface="Franklin Gothic Medium" pitchFamily="34" charset="0"/>
            </a:endParaRPr>
          </a:p>
          <a:p>
            <a:pPr marL="742950" indent="-742950" algn="ctr"/>
            <a:r>
              <a:rPr lang="en-US" sz="2400" dirty="0" smtClean="0">
                <a:solidFill>
                  <a:schemeClr val="bg1"/>
                </a:solidFill>
                <a:latin typeface="Franklin Gothic Medium" pitchFamily="34" charset="0"/>
              </a:rPr>
              <a:t>These are the capstone skills of this course, encompassing all 6 outcomes promised by the syllabus.</a:t>
            </a:r>
            <a:endParaRPr lang="en-US" sz="2400" dirty="0">
              <a:solidFill>
                <a:srgbClr val="FFFF00"/>
              </a:solidFill>
              <a:latin typeface="Baskerville Old Face"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lnSpcReduction="10000"/>
          </a:bodyPr>
          <a:lstStyle/>
          <a:p>
            <a:pPr algn="ctr" fontAlgn="auto">
              <a:spcAft>
                <a:spcPts val="0"/>
              </a:spcAft>
              <a:defRPr/>
            </a:pPr>
            <a:r>
              <a:rPr lang="en-US" sz="6600" b="1" spc="-150" dirty="0" smtClean="0">
                <a:solidFill>
                  <a:schemeClr val="bg1"/>
                </a:solidFill>
                <a:effectLst/>
                <a:latin typeface="Franklin Gothic No.2" pitchFamily="34" charset="0"/>
                <a:ea typeface="+mj-ea"/>
                <a:cs typeface="+mj-cs"/>
              </a:rPr>
              <a:t>Countdown</a:t>
            </a:r>
          </a:p>
          <a:p>
            <a:pPr algn="ctr" fontAlgn="auto">
              <a:spcAft>
                <a:spcPts val="0"/>
              </a:spcAft>
              <a:defRPr/>
            </a:pPr>
            <a:r>
              <a:rPr lang="en-US" sz="5400" b="1" spc="-150" dirty="0" smtClean="0">
                <a:solidFill>
                  <a:schemeClr val="bg1"/>
                </a:solidFill>
                <a:effectLst/>
                <a:latin typeface="Franklin Gothic No.2" pitchFamily="34" charset="0"/>
                <a:ea typeface="+mj-ea"/>
                <a:cs typeface="+mj-cs"/>
              </a:rPr>
              <a:t>To Test #2</a:t>
            </a:r>
            <a:endParaRPr lang="en-US" sz="5400" b="1" spc="-150" dirty="0">
              <a:solidFill>
                <a:schemeClr val="bg1"/>
              </a:solidFill>
              <a:effectLst/>
              <a:latin typeface="Franklin Gothic No.2" pitchFamily="34" charset="0"/>
              <a:ea typeface="+mj-ea"/>
              <a:cs typeface="+mj-cs"/>
            </a:endParaRPr>
          </a:p>
        </p:txBody>
      </p:sp>
      <p:pic>
        <p:nvPicPr>
          <p:cNvPr id="1026" name="Picture 2"/>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0" b="100000" l="344" r="100000">
                        <a14:foregroundMark x1="75258" y1="42490" x2="75258" y2="42490"/>
                        <a14:foregroundMark x1="60137" y1="48714" x2="60137" y2="48714"/>
                        <a14:foregroundMark x1="31271" y1="58999" x2="31271" y2="58999"/>
                        <a14:foregroundMark x1="10997" y1="73478" x2="10997" y2="73478"/>
                        <a14:foregroundMark x1="10653" y1="85656" x2="10653" y2="85656"/>
                        <a14:foregroundMark x1="9966" y1="82679" x2="9966" y2="82679"/>
                        <a14:foregroundMark x1="9278" y1="79702" x2="9278" y2="79702"/>
                        <a14:foregroundMark x1="41924" y1="69147" x2="41924" y2="69147"/>
                        <a14:foregroundMark x1="58076" y1="61570" x2="58076" y2="61570"/>
                        <a14:foregroundMark x1="85567" y1="40866" x2="98625" y2="34912"/>
                        <a14:foregroundMark x1="64605" y1="40595" x2="13402" y2="17456"/>
                        <a14:foregroundMark x1="18557" y1="18133" x2="7216" y2="677"/>
                        <a14:foregroundMark x1="55326" y1="20839" x2="55326" y2="20839"/>
                        <a14:foregroundMark x1="65292" y1="84574" x2="65292" y2="84574"/>
                        <a14:foregroundMark x1="12027" y1="88227" x2="31615" y2="99729"/>
                        <a14:foregroundMark x1="12715" y1="87009" x2="73196" y2="72395"/>
                        <a14:foregroundMark x1="75601" y1="72395" x2="99656" y2="77402"/>
                        <a14:foregroundMark x1="97938" y1="78349" x2="98282" y2="99188"/>
                        <a14:foregroundMark x1="82131" y1="96752" x2="82131" y2="96752"/>
                        <a14:foregroundMark x1="93471" y1="97835" x2="49141" y2="97835"/>
                        <a14:foregroundMark x1="81787" y1="40866" x2="72165" y2="39513"/>
                        <a14:backgroundMark x1="7216" y1="13802" x2="7216" y2="13802"/>
                        <a14:backgroundMark x1="21306" y1="42219" x2="21306" y2="42219"/>
                        <a14:backgroundMark x1="17869" y1="48714" x2="17869" y2="48714"/>
                        <a14:backgroundMark x1="30241" y1="48444" x2="30241" y2="48444"/>
                        <a14:backgroundMark x1="64948" y1="45196" x2="1375" y2="67524"/>
                        <a14:backgroundMark x1="64948" y1="45196" x2="344" y2="11908"/>
                        <a14:backgroundMark x1="85223" y1="42490" x2="99656" y2="35589"/>
                        <a14:backgroundMark x1="13058" y1="16779" x2="27148" y2="24763"/>
                      </a14:backgroundRemoval>
                    </a14:imgEffect>
                  </a14:imgLayer>
                </a14:imgProps>
              </a:ext>
            </a:extLst>
          </a:blip>
          <a:srcRect/>
          <a:stretch>
            <a:fillRect/>
          </a:stretch>
        </p:blipFill>
        <p:spPr bwMode="auto">
          <a:xfrm>
            <a:off x="6133623" y="2397212"/>
            <a:ext cx="3010377" cy="4480560"/>
          </a:xfrm>
          <a:prstGeom prst="rect">
            <a:avLst/>
          </a:prstGeom>
          <a:noFill/>
          <a:ln w="9525">
            <a:noFill/>
            <a:miter lim="800000"/>
            <a:headEnd/>
            <a:tailEnd/>
          </a:ln>
        </p:spPr>
      </p:pic>
      <p:sp>
        <p:nvSpPr>
          <p:cNvPr id="6" name="TextBox 5"/>
          <p:cNvSpPr txBox="1"/>
          <p:nvPr/>
        </p:nvSpPr>
        <p:spPr>
          <a:xfrm>
            <a:off x="152400" y="2430482"/>
            <a:ext cx="5105400" cy="3108543"/>
          </a:xfrm>
          <a:prstGeom prst="rect">
            <a:avLst/>
          </a:prstGeom>
          <a:noFill/>
        </p:spPr>
        <p:txBody>
          <a:bodyPr wrap="square" rtlCol="0">
            <a:spAutoFit/>
          </a:bodyPr>
          <a:lstStyle/>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Held in Recitation, </a:t>
            </a: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WEEK OF NOV. 17</a:t>
            </a:r>
            <a:endPar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endParaRPr>
          </a:p>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Emphasizes Lectures 7-11,</a:t>
            </a:r>
          </a:p>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(Fairness &amp; Bias through Deconstructing TV News)</a:t>
            </a:r>
          </a:p>
          <a:p>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Same format: 10 questions, 100 points possible.</a:t>
            </a:r>
            <a:endParaRPr lang="en-US" sz="2800" dirty="0">
              <a:effectLst>
                <a:outerShdw blurRad="63500" dir="3600000" algn="tl" rotWithShape="0">
                  <a:srgbClr val="000000">
                    <a:alpha val="70000"/>
                  </a:srgbClr>
                </a:outerShdw>
                <a:reflection blurRad="6350" stA="60000" endA="900" endPos="58000" dir="5400000" sy="-100000" algn="bl" rotWithShape="0"/>
              </a:effectLst>
              <a:latin typeface="Franklin Gothic Book" pitchFamily="34" charset="0"/>
            </a:endParaRPr>
          </a:p>
        </p:txBody>
      </p:sp>
    </p:spTree>
    <p:extLst>
      <p:ext uri="{BB962C8B-B14F-4D97-AF65-F5344CB8AC3E}">
        <p14:creationId xmlns:p14="http://schemas.microsoft.com/office/powerpoint/2010/main" val="1683016735"/>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500"/>
                                        <p:tgtEl>
                                          <p:spTgt spid="102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500"/>
                                        <p:tgtEl>
                                          <p:spTgt spid="6">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500"/>
                                        <p:tgtEl>
                                          <p:spTgt spid="6">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3" end="3"/>
                                            </p:txEl>
                                          </p:spTgt>
                                        </p:tgtEl>
                                        <p:attrNameLst>
                                          <p:attrName>style.visibility</p:attrName>
                                        </p:attrNameLst>
                                      </p:cBhvr>
                                      <p:to>
                                        <p:strVal val="visible"/>
                                      </p:to>
                                    </p:set>
                                    <p:animEffect transition="in" filter="fade">
                                      <p:cBhvr>
                                        <p:cTn id="24"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1066800"/>
            <a:ext cx="9144000" cy="8382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p:txBody>
      </p:sp>
      <p:sp>
        <p:nvSpPr>
          <p:cNvPr id="10" name="TextBox 9"/>
          <p:cNvSpPr txBox="1"/>
          <p:nvPr/>
        </p:nvSpPr>
        <p:spPr>
          <a:xfrm>
            <a:off x="0" y="228600"/>
            <a:ext cx="9144000" cy="1077218"/>
          </a:xfrm>
          <a:prstGeom prst="rect">
            <a:avLst/>
          </a:prstGeom>
          <a:noFill/>
        </p:spPr>
        <p:txBody>
          <a:bodyPr wrap="square" rtlCol="0">
            <a:spAutoFit/>
          </a:bodyPr>
          <a:lstStyle/>
          <a:p>
            <a:pPr algn="ctr"/>
            <a:r>
              <a:rPr lang="en-US" sz="3200" dirty="0" smtClean="0">
                <a:solidFill>
                  <a:schemeClr val="bg1"/>
                </a:solidFill>
                <a:latin typeface="Franklin Gothic Medium" pitchFamily="34" charset="0"/>
              </a:rPr>
              <a:t>Context &amp; Transparency</a:t>
            </a:r>
          </a:p>
          <a:p>
            <a:pPr algn="ctr"/>
            <a:r>
              <a:rPr lang="en-US" sz="3200" dirty="0" smtClean="0">
                <a:solidFill>
                  <a:schemeClr val="bg1"/>
                </a:solidFill>
                <a:latin typeface="Franklin Gothic Medium" pitchFamily="34" charset="0"/>
              </a:rPr>
              <a:t>Two Ideas Students Struggle With</a:t>
            </a:r>
            <a:endParaRPr lang="en-US" sz="3200" dirty="0">
              <a:solidFill>
                <a:schemeClr val="bg1"/>
              </a:solidFill>
              <a:latin typeface="Franklin Gothic Medium" pitchFamily="34" charset="0"/>
            </a:endParaRPr>
          </a:p>
        </p:txBody>
      </p:sp>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450306" y="1905000"/>
            <a:ext cx="4243388" cy="305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3085" y="1929605"/>
            <a:ext cx="4243387" cy="305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0" b="100000" l="0" r="100000">
                        <a14:foregroundMark x1="19971" y1="86228" x2="19971" y2="86228"/>
                        <a14:foregroundMark x1="6609" y1="70259" x2="6609" y2="70259"/>
                        <a14:foregroundMark x1="23851" y1="92814" x2="23851" y2="92814"/>
                        <a14:foregroundMark x1="46839" y1="80240" x2="46839" y2="80240"/>
                        <a14:foregroundMark x1="4167" y1="80838" x2="4167" y2="80838"/>
                        <a14:foregroundMark x1="11351" y1="75449" x2="11351" y2="75449"/>
                        <a14:foregroundMark x1="15661" y1="78244" x2="15661" y2="78244"/>
                        <a14:foregroundMark x1="22845" y1="84232" x2="22845" y2="84232"/>
                        <a14:foregroundMark x1="35776" y1="84830" x2="35776" y2="84830"/>
                        <a14:foregroundMark x1="8046" y1="82834" x2="8046" y2="82834"/>
                        <a14:foregroundMark x1="42529" y1="82834" x2="42529" y2="82834"/>
                        <a14:foregroundMark x1="1580" y1="98204" x2="1580" y2="98204"/>
                        <a14:foregroundMark x1="11782" y1="83633" x2="11782" y2="83633"/>
                        <a14:foregroundMark x1="50144" y1="89820" x2="50144" y2="89820"/>
                      </a14:backgroundRemoval>
                    </a14:imgEffect>
                  </a14:imgLayer>
                </a14:imgProps>
              </a:ext>
              <a:ext uri="{28A0092B-C50C-407E-A947-70E740481C1C}">
                <a14:useLocalDpi xmlns:a14="http://schemas.microsoft.com/office/drawing/2010/main" val="0"/>
              </a:ext>
            </a:extLst>
          </a:blip>
          <a:srcRect/>
          <a:stretch>
            <a:fillRect/>
          </a:stretch>
        </p:blipFill>
        <p:spPr bwMode="auto">
          <a:xfrm>
            <a:off x="2435066" y="1929605"/>
            <a:ext cx="4179428" cy="300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a:extLst>
              <a:ext uri="{BEBA8EAE-BF5A-486C-A8C5-ECC9F3942E4B}">
                <a14:imgProps xmlns:a14="http://schemas.microsoft.com/office/drawing/2010/main">
                  <a14:imgLayer r:embed="rId7">
                    <a14:imgEffect>
                      <a14:backgroundRemoval t="0" b="88224" l="0" r="100000"/>
                    </a14:imgEffect>
                  </a14:imgLayer>
                </a14:imgProps>
              </a:ext>
              <a:ext uri="{28A0092B-C50C-407E-A947-70E740481C1C}">
                <a14:useLocalDpi xmlns:a14="http://schemas.microsoft.com/office/drawing/2010/main" val="0"/>
              </a:ext>
            </a:extLst>
          </a:blip>
          <a:srcRect/>
          <a:stretch>
            <a:fillRect/>
          </a:stretch>
        </p:blipFill>
        <p:spPr bwMode="auto">
          <a:xfrm>
            <a:off x="2403086" y="1929605"/>
            <a:ext cx="4243387" cy="305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9">
            <a:extLst>
              <a:ext uri="{BEBA8EAE-BF5A-486C-A8C5-ECC9F3942E4B}">
                <a14:imgProps xmlns:a14="http://schemas.microsoft.com/office/drawing/2010/main">
                  <a14:imgLayer r:embed="rId7">
                    <a14:imgEffect>
                      <a14:backgroundRemoval t="0" b="100000" l="0" r="100000">
                        <a14:foregroundMark x1="18247" y1="14571" x2="18247" y2="14571"/>
                        <a14:foregroundMark x1="51724" y1="3992" x2="53161" y2="23353"/>
                        <a14:foregroundMark x1="53161" y1="23353" x2="85201" y2="23353"/>
                        <a14:foregroundMark x1="85201" y1="23353" x2="84770" y2="48503"/>
                        <a14:foregroundMark x1="85201" y1="48503" x2="97701" y2="47305"/>
                        <a14:foregroundMark x1="52155" y1="3393" x2="97701" y2="0"/>
                        <a14:foregroundMark x1="96264" y1="1397" x2="99138" y2="47305"/>
                        <a14:foregroundMark x1="89511" y1="28543" x2="89511" y2="28543"/>
                        <a14:foregroundMark x1="88649" y1="15369" x2="88649" y2="15369"/>
                        <a14:foregroundMark x1="60345" y1="9381" x2="60345" y2="9381"/>
                        <a14:foregroundMark x1="58908" y1="22555" x2="58908" y2="22555"/>
                        <a14:foregroundMark x1="59914" y1="17365" x2="59914" y2="17365"/>
                        <a14:foregroundMark x1="56466" y1="15369" x2="56466" y2="15369"/>
                        <a14:foregroundMark x1="71839" y1="12575" x2="71839" y2="12575"/>
                        <a14:foregroundMark x1="85776" y1="13373" x2="85776" y2="13373"/>
                        <a14:foregroundMark x1="82328" y1="10579" x2="82328" y2="10579"/>
                        <a14:foregroundMark x1="76149" y1="7984" x2="76149" y2="7984"/>
                        <a14:foregroundMark x1="69397" y1="7385" x2="69397" y2="7385"/>
                        <a14:foregroundMark x1="67960" y1="7385" x2="67960" y2="7385"/>
                        <a14:foregroundMark x1="67098" y1="7385" x2="67098" y2="7385"/>
                        <a14:foregroundMark x1="92385" y1="35329" x2="92385" y2="35329"/>
                        <a14:foregroundMark x1="90517" y1="40519" x2="90517" y2="40519"/>
                        <a14:foregroundMark x1="90517" y1="40519" x2="90517" y2="40519"/>
                        <a14:foregroundMark x1="91954" y1="29341" x2="91954" y2="24551"/>
                        <a14:foregroundMark x1="91954" y1="17964" x2="91954" y2="17964"/>
                        <a14:foregroundMark x1="91954" y1="14571" x2="91954" y2="11377"/>
                        <a14:foregroundMark x1="91954" y1="7984" x2="91954" y2="7984"/>
                        <a14:foregroundMark x1="91954" y1="7385" x2="91954" y2="7385"/>
                        <a14:foregroundMark x1="89080" y1="5988" x2="89080" y2="5988"/>
                        <a14:foregroundMark x1="84339" y1="4591" x2="84339" y2="4591"/>
                        <a14:foregroundMark x1="83333" y1="4591" x2="83333" y2="4591"/>
                        <a14:foregroundMark x1="80891" y1="4591" x2="80891" y2="4591"/>
                        <a14:foregroundMark x1="83333" y1="19960" x2="83333" y2="19960"/>
                        <a14:foregroundMark x1="77586" y1="20559" x2="77586" y2="20559"/>
                        <a14:foregroundMark x1="75144" y1="19361" x2="75144" y2="19361"/>
                        <a14:foregroundMark x1="67529" y1="17964" x2="67529" y2="17964"/>
                      </a14:backgroundRemoval>
                    </a14:imgEffect>
                  </a14:imgLayer>
                </a14:imgProps>
              </a:ext>
              <a:ext uri="{28A0092B-C50C-407E-A947-70E740481C1C}">
                <a14:useLocalDpi xmlns:a14="http://schemas.microsoft.com/office/drawing/2010/main" val="0"/>
              </a:ext>
            </a:extLst>
          </a:blip>
          <a:srcRect/>
          <a:stretch>
            <a:fillRect/>
          </a:stretch>
        </p:blipFill>
        <p:spPr bwMode="auto">
          <a:xfrm>
            <a:off x="2450307" y="1908175"/>
            <a:ext cx="4243387" cy="305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157765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wipe(down)">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wipe(down)">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029"/>
                                        </p:tgtEl>
                                        <p:attrNameLst>
                                          <p:attrName>style.visibility</p:attrName>
                                        </p:attrNameLst>
                                      </p:cBhvr>
                                      <p:to>
                                        <p:strVal val="visible"/>
                                      </p:to>
                                    </p:set>
                                    <p:animEffect transition="in" filter="barn(inVertical)">
                                      <p:cBhvr>
                                        <p:cTn id="17" dur="500"/>
                                        <p:tgtEl>
                                          <p:spTgt spid="1029"/>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barn(inVertical)">
                                      <p:cBhvr>
                                        <p:cTn id="2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latin typeface="Franklin Gothic Medium" pitchFamily="34" charset="0"/>
              </a:rPr>
              <a:t>Key Definitions</a:t>
            </a:r>
          </a:p>
        </p:txBody>
      </p:sp>
      <p:sp>
        <p:nvSpPr>
          <p:cNvPr id="6" name="Title 1"/>
          <p:cNvSpPr txBox="1">
            <a:spLocks/>
          </p:cNvSpPr>
          <p:nvPr/>
        </p:nvSpPr>
        <p:spPr>
          <a:xfrm>
            <a:off x="0" y="419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latin typeface="Franklin Gothic Medium" pitchFamily="34" charset="0"/>
                <a:ea typeface="+mj-ea"/>
                <a:cs typeface="+mj-cs"/>
              </a:rPr>
              <a:t>Context:  Facts that surround an event or elements of a news story and provide meaning or significance </a:t>
            </a:r>
            <a:endParaRPr lang="en-US" sz="4000" i="1" spc="-150" dirty="0" smtClean="0">
              <a:solidFill>
                <a:schemeClr val="bg1"/>
              </a:solidFill>
              <a:effectLst/>
              <a:latin typeface="Franklin Gothic Medium" pitchFamily="34" charset="0"/>
              <a:ea typeface="+mj-ea"/>
              <a:cs typeface="+mj-cs"/>
            </a:endParaRPr>
          </a:p>
        </p:txBody>
      </p:sp>
      <p:pic>
        <p:nvPicPr>
          <p:cNvPr id="12" name="Picture 11" descr="Katrina_Satellite.bmp"/>
          <p:cNvPicPr>
            <a:picLocks noChangeAspect="1"/>
          </p:cNvPicPr>
          <p:nvPr/>
        </p:nvPicPr>
        <p:blipFill>
          <a:blip r:embed="rId3" cstate="print"/>
          <a:stretch>
            <a:fillRect/>
          </a:stretch>
        </p:blipFill>
        <p:spPr>
          <a:xfrm>
            <a:off x="2070295" y="1905000"/>
            <a:ext cx="4940105" cy="180867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5638800" y="2667000"/>
            <a:ext cx="3505200" cy="4038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The power of Context</a:t>
            </a:r>
          </a:p>
        </p:txBody>
      </p:sp>
      <p:pic>
        <p:nvPicPr>
          <p:cNvPr id="8" name="Picture 7" descr="Katrina_Satellite.bmp"/>
          <p:cNvPicPr>
            <a:picLocks noChangeAspect="1"/>
          </p:cNvPicPr>
          <p:nvPr/>
        </p:nvPicPr>
        <p:blipFill>
          <a:blip r:embed="rId3" cstate="print"/>
          <a:stretch>
            <a:fillRect/>
          </a:stretch>
        </p:blipFill>
        <p:spPr>
          <a:xfrm>
            <a:off x="990600" y="1981200"/>
            <a:ext cx="4808806" cy="4439466"/>
          </a:xfrm>
          <a:prstGeom prst="rect">
            <a:avLst/>
          </a:prstGeom>
          <a:ln>
            <a:noFill/>
          </a:ln>
          <a:effectLst>
            <a:outerShdw blurRad="50800" dist="38100" dir="2700000" algn="tl" rotWithShape="0">
              <a:prstClr val="black">
                <a:alpha val="40000"/>
              </a:prstClr>
            </a:outerShdw>
          </a:effectLst>
        </p:spPr>
      </p:pic>
      <p:pic>
        <p:nvPicPr>
          <p:cNvPr id="9" name="Picture 8" descr="Katrina_Satellite.bmp"/>
          <p:cNvPicPr>
            <a:picLocks noChangeAspect="1"/>
          </p:cNvPicPr>
          <p:nvPr/>
        </p:nvPicPr>
        <p:blipFill>
          <a:blip r:embed="rId4" cstate="print"/>
          <a:stretch>
            <a:fillRect/>
          </a:stretch>
        </p:blipFill>
        <p:spPr>
          <a:xfrm>
            <a:off x="124692" y="1981200"/>
            <a:ext cx="9019308" cy="1524000"/>
          </a:xfrm>
          <a:prstGeom prst="rect">
            <a:avLst/>
          </a:prstGeom>
          <a:ln>
            <a:noFill/>
          </a:ln>
          <a:effectLst>
            <a:outerShdw blurRad="50800" dist="38100" dir="5400000" algn="t" rotWithShape="0">
              <a:prstClr val="black">
                <a:alpha val="40000"/>
              </a:prstClr>
            </a:outerShdw>
          </a:effectLst>
        </p:spPr>
      </p:pic>
      <p:pic>
        <p:nvPicPr>
          <p:cNvPr id="10" name="Picture 9" descr="Katrina_Satellite.bmp"/>
          <p:cNvPicPr>
            <a:picLocks noChangeAspect="1"/>
          </p:cNvPicPr>
          <p:nvPr/>
        </p:nvPicPr>
        <p:blipFill>
          <a:blip r:embed="rId5" cstate="print"/>
          <a:stretch>
            <a:fillRect/>
          </a:stretch>
        </p:blipFill>
        <p:spPr>
          <a:xfrm>
            <a:off x="228600" y="3585412"/>
            <a:ext cx="5486400" cy="3272588"/>
          </a:xfrm>
          <a:prstGeom prst="rect">
            <a:avLst/>
          </a:prstGeom>
          <a:ln>
            <a:noFill/>
          </a:ln>
          <a:effectLst>
            <a:outerShdw blurRad="50800" dist="38100" algn="l" rotWithShape="0">
              <a:prstClr val="black">
                <a:alpha val="40000"/>
              </a:prstClr>
            </a:outerShdw>
          </a:effectLst>
        </p:spPr>
      </p:pic>
    </p:spTree>
    <p:extLst>
      <p:ext uri="{BB962C8B-B14F-4D97-AF65-F5344CB8AC3E}">
        <p14:creationId xmlns:p14="http://schemas.microsoft.com/office/powerpoint/2010/main" val="162620376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nodePh="1">
                                  <p:stCondLst>
                                    <p:cond delay="0"/>
                                  </p:stCondLst>
                                  <p:endCondLst>
                                    <p:cond evt="begin" delay="0">
                                      <p:tn val="20"/>
                                    </p:cond>
                                  </p:end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earljam_truth_1-2.aif">
            <a:hlinkClick r:id="" action="ppaction://media"/>
          </p:cNvPr>
          <p:cNvPicPr>
            <a:picLocks noChangeAspect="1"/>
          </p:cNvPicPr>
          <p:nvPr>
            <a:audioFile r:link="rId2"/>
            <p:extLst>
              <p:ext uri="{DAA4B4D4-6D71-4841-9C94-3DE7FCFB9230}">
                <p14:media xmlns:p14="http://schemas.microsoft.com/office/powerpoint/2010/main" r:link="rId1"/>
              </p:ext>
            </p:extLst>
          </p:nvPr>
        </p:nvPicPr>
        <p:blipFill>
          <a:blip r:embed="rId5" cstate="print"/>
          <a:stretch>
            <a:fillRect/>
          </a:stretch>
        </p:blipFill>
        <p:spPr>
          <a:xfrm>
            <a:off x="4419600" y="3276600"/>
            <a:ext cx="304800" cy="304800"/>
          </a:xfrm>
          <a:prstGeom prst="rect">
            <a:avLst/>
          </a:prstGeom>
        </p:spPr>
      </p:pic>
      <p:sp>
        <p:nvSpPr>
          <p:cNvPr id="6" name="Title 1"/>
          <p:cNvSpPr txBox="1">
            <a:spLocks/>
          </p:cNvSpPr>
          <p:nvPr/>
        </p:nvSpPr>
        <p:spPr>
          <a:xfrm>
            <a:off x="0" y="457200"/>
            <a:ext cx="9144000" cy="15240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endParaRPr lang="en-US" sz="7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5" name="Title 1"/>
          <p:cNvSpPr txBox="1">
            <a:spLocks/>
          </p:cNvSpPr>
          <p:nvPr/>
        </p:nvSpPr>
        <p:spPr>
          <a:xfrm>
            <a:off x="0" y="2057400"/>
            <a:ext cx="9144000" cy="4343400"/>
          </a:xfrm>
          <a:prstGeom prst="rect">
            <a:avLst/>
          </a:prstGeom>
          <a:effectLst>
            <a:glow rad="139700">
              <a:schemeClr val="accent1">
                <a:satMod val="175000"/>
                <a:alpha val="40000"/>
              </a:schemeClr>
            </a:glow>
          </a:effectLst>
        </p:spPr>
        <p:txBody>
          <a:bodyPr>
            <a:noAutofit/>
          </a:bodyPr>
          <a:lstStyle/>
          <a:p>
            <a:r>
              <a:rPr lang="en-US"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p>
          <a:p>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p>
          <a:p>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p>
          <a:p>
            <a:r>
              <a:rPr lang="en-US" sz="1200" dirty="0" smtClean="0"/>
              <a:t>    </a:t>
            </a:r>
          </a:p>
        </p:txBody>
      </p:sp>
      <p:grpSp>
        <p:nvGrpSpPr>
          <p:cNvPr id="10" name="Group 9"/>
          <p:cNvGrpSpPr/>
          <p:nvPr/>
        </p:nvGrpSpPr>
        <p:grpSpPr>
          <a:xfrm>
            <a:off x="381000" y="1828800"/>
            <a:ext cx="6583680" cy="1508760"/>
            <a:chOff x="304800" y="1371600"/>
            <a:chExt cx="6583680" cy="1508760"/>
          </a:xfrm>
        </p:grpSpPr>
        <p:pic>
          <p:nvPicPr>
            <p:cNvPr id="1026" name="Picture 2"/>
            <p:cNvPicPr>
              <a:picLocks noChangeAspect="1" noChangeArrowheads="1"/>
            </p:cNvPicPr>
            <p:nvPr/>
          </p:nvPicPr>
          <p:blipFill>
            <a:blip r:embed="rId6" cstate="print"/>
            <a:srcRect/>
            <a:stretch>
              <a:fillRect/>
            </a:stretch>
          </p:blipFill>
          <p:spPr bwMode="auto">
            <a:xfrm>
              <a:off x="381000" y="2057400"/>
              <a:ext cx="5349240" cy="822960"/>
            </a:xfrm>
            <a:prstGeom prst="rect">
              <a:avLst/>
            </a:prstGeom>
            <a:noFill/>
            <a:ln w="9525">
              <a:noFill/>
              <a:miter lim="800000"/>
              <a:headEnd/>
              <a:tailEnd/>
            </a:ln>
          </p:spPr>
        </p:pic>
        <p:pic>
          <p:nvPicPr>
            <p:cNvPr id="9" name="Picture 2"/>
            <p:cNvPicPr>
              <a:picLocks noChangeAspect="1" noChangeArrowheads="1"/>
            </p:cNvPicPr>
            <p:nvPr/>
          </p:nvPicPr>
          <p:blipFill>
            <a:blip r:embed="rId7" cstate="print"/>
            <a:srcRect/>
            <a:stretch>
              <a:fillRect/>
            </a:stretch>
          </p:blipFill>
          <p:spPr bwMode="auto">
            <a:xfrm>
              <a:off x="304800" y="1371600"/>
              <a:ext cx="6583680" cy="731520"/>
            </a:xfrm>
            <a:prstGeom prst="rect">
              <a:avLst/>
            </a:prstGeom>
            <a:noFill/>
            <a:ln w="9525">
              <a:noFill/>
              <a:miter lim="800000"/>
              <a:headEnd/>
              <a:tailEnd/>
            </a:ln>
          </p:spPr>
        </p:pic>
      </p:grpSp>
      <p:sp>
        <p:nvSpPr>
          <p:cNvPr id="11"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Context</a:t>
            </a:r>
            <a:endParaRPr lang="en-US" sz="5200" spc="-150" dirty="0" smtClean="0">
              <a:solidFill>
                <a:srgbClr val="FF0000"/>
              </a:solidFill>
              <a:effectLst/>
              <a:latin typeface="Franklin Gothic Medium" pitchFamily="34" charset="0"/>
              <a:ea typeface="+mj-ea"/>
              <a:cs typeface="+mj-cs"/>
            </a:endParaRPr>
          </a:p>
        </p:txBody>
      </p:sp>
      <p:sp>
        <p:nvSpPr>
          <p:cNvPr id="12" name="Rectangle 11"/>
          <p:cNvSpPr/>
          <p:nvPr/>
        </p:nvSpPr>
        <p:spPr>
          <a:xfrm>
            <a:off x="457200" y="3400961"/>
            <a:ext cx="8153400" cy="1323439"/>
          </a:xfrm>
          <a:prstGeom prst="rect">
            <a:avLst/>
          </a:prstGeom>
          <a:solidFill>
            <a:schemeClr val="bg1"/>
          </a:solidFill>
        </p:spPr>
        <p:txBody>
          <a:bodyPr wrap="square">
            <a:spAutoFit/>
          </a:bodyPr>
          <a:lstStyle/>
          <a:p>
            <a:r>
              <a:rPr lang="en-US" sz="2000" dirty="0" smtClean="0">
                <a:latin typeface="Times New Roman" pitchFamily="18" charset="0"/>
                <a:cs typeface="Times New Roman" pitchFamily="18" charset="0"/>
              </a:rPr>
              <a:t>As their state financing dwindled, four-year public universities increased their published tuition and fees almost 8 percent this year, to an average of $7,605… When room and board are included, the average in-state student at a public university now pays $16,140 a year. </a:t>
            </a:r>
            <a:endParaRPr lang="en-US" sz="2000" dirty="0">
              <a:latin typeface="Times New Roman" pitchFamily="18" charset="0"/>
              <a:cs typeface="Times New Roman" pitchFamily="18" charset="0"/>
            </a:endParaRPr>
          </a:p>
        </p:txBody>
      </p:sp>
      <p:sp>
        <p:nvSpPr>
          <p:cNvPr id="13" name="Rectangle 12"/>
          <p:cNvSpPr/>
          <p:nvPr/>
        </p:nvSpPr>
        <p:spPr>
          <a:xfrm>
            <a:off x="304800" y="3200400"/>
            <a:ext cx="8458200" cy="2554545"/>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3200" dirty="0" smtClean="0">
                <a:latin typeface="Times New Roman" pitchFamily="18" charset="0"/>
                <a:cs typeface="Times New Roman" pitchFamily="18" charset="0"/>
              </a:rPr>
              <a:t>“Trends in College Pricing” and “Trends in Student Aid” reports is that fast-rising tuition costs have been accompanied by a huge increase in financial aid, which helped keep down the actual amount students and families pay. </a:t>
            </a:r>
            <a:endParaRPr lang="en-US" sz="3200" dirty="0">
              <a:latin typeface="Times New Roman" pitchFamily="18" charset="0"/>
              <a:cs typeface="Times New Roman" pitchFamily="18" charset="0"/>
            </a:endParaRPr>
          </a:p>
        </p:txBody>
      </p:sp>
      <p:sp>
        <p:nvSpPr>
          <p:cNvPr id="14" name="Rectangle 13"/>
          <p:cNvSpPr/>
          <p:nvPr/>
        </p:nvSpPr>
        <p:spPr>
          <a:xfrm>
            <a:off x="228600" y="3352800"/>
            <a:ext cx="8686800" cy="2554545"/>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r>
              <a:rPr lang="en-US" sz="4000" b="1" dirty="0" smtClean="0"/>
              <a:t>When you look at how much students are actually paying, on average, it is lower, after adjusting for inflation, than five years earlier.” </a:t>
            </a:r>
            <a:endParaRPr lang="en-US" sz="4000" b="1" dirty="0"/>
          </a:p>
        </p:txBody>
      </p:sp>
    </p:spTree>
    <p:extLst>
      <p:ext uri="{BB962C8B-B14F-4D97-AF65-F5344CB8AC3E}">
        <p14:creationId xmlns:p14="http://schemas.microsoft.com/office/powerpoint/2010/main" val="45004168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bg/>
                                          </p:spTgt>
                                        </p:tgtEl>
                                        <p:attrNameLst>
                                          <p:attrName>style.visibility</p:attrName>
                                        </p:attrNameLst>
                                      </p:cBhvr>
                                      <p:to>
                                        <p:strVal val="visible"/>
                                      </p:to>
                                    </p:set>
                                    <p:animEffect transition="in" filter="fade">
                                      <p:cBhvr>
                                        <p:cTn id="10" dur="1000"/>
                                        <p:tgtEl>
                                          <p:spTgt spid="12">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1000"/>
                                        <p:tgtEl>
                                          <p:spTgt spid="1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bg/>
                                          </p:spTgt>
                                        </p:tgtEl>
                                        <p:attrNameLst>
                                          <p:attrName>style.visibility</p:attrName>
                                        </p:attrNameLst>
                                      </p:cBhvr>
                                      <p:to>
                                        <p:strVal val="visible"/>
                                      </p:to>
                                    </p:set>
                                    <p:animEffect transition="in" filter="fade">
                                      <p:cBhvr>
                                        <p:cTn id="18" dur="1000"/>
                                        <p:tgtEl>
                                          <p:spTgt spid="13">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
                                            <p:txEl>
                                              <p:pRg st="0" end="0"/>
                                            </p:txEl>
                                          </p:spTgt>
                                        </p:tgtEl>
                                        <p:attrNameLst>
                                          <p:attrName>style.visibility</p:attrName>
                                        </p:attrNameLst>
                                      </p:cBhvr>
                                      <p:to>
                                        <p:strVal val="visible"/>
                                      </p:to>
                                    </p:set>
                                    <p:animEffect transition="in" filter="fade">
                                      <p:cBhvr>
                                        <p:cTn id="21" dur="1000"/>
                                        <p:tgtEl>
                                          <p:spTgt spid="1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bg/>
                                          </p:spTgt>
                                        </p:tgtEl>
                                        <p:attrNameLst>
                                          <p:attrName>style.visibility</p:attrName>
                                        </p:attrNameLst>
                                      </p:cBhvr>
                                      <p:to>
                                        <p:strVal val="visible"/>
                                      </p:to>
                                    </p:set>
                                    <p:animEffect transition="in" filter="fade">
                                      <p:cBhvr>
                                        <p:cTn id="26" dur="1000"/>
                                        <p:tgtEl>
                                          <p:spTgt spid="14">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
                                            <p:txEl>
                                              <p:pRg st="0" end="0"/>
                                            </p:txEl>
                                          </p:spTgt>
                                        </p:tgtEl>
                                        <p:attrNameLst>
                                          <p:attrName>style.visibility</p:attrName>
                                        </p:attrNameLst>
                                      </p:cBhvr>
                                      <p:to>
                                        <p:strVal val="visible"/>
                                      </p:to>
                                    </p:set>
                                    <p:animEffect transition="in" filter="fade">
                                      <p:cBhvr>
                                        <p:cTn id="29"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0"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bldLst>
      <p:bldP spid="12" grpId="0" build="allAtOnce" animBg="1"/>
      <p:bldP spid="13" grpId="0" build="allAtOnce" animBg="1"/>
      <p:bldP spid="14" grpId="0" build="allAtOnce"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latin typeface="Franklin Gothic Medium" pitchFamily="34" charset="0"/>
              </a:rPr>
              <a:t>Key Definitions</a:t>
            </a:r>
          </a:p>
        </p:txBody>
      </p:sp>
      <p:sp>
        <p:nvSpPr>
          <p:cNvPr id="6" name="Title 1"/>
          <p:cNvSpPr txBox="1">
            <a:spLocks/>
          </p:cNvSpPr>
          <p:nvPr/>
        </p:nvSpPr>
        <p:spPr>
          <a:xfrm>
            <a:off x="0" y="3962400"/>
            <a:ext cx="9144000" cy="28194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000" spc="-150" dirty="0" smtClean="0">
                <a:solidFill>
                  <a:schemeClr val="bg1"/>
                </a:solidFill>
                <a:effectLst/>
                <a:latin typeface="Franklin Gothic Medium" pitchFamily="34" charset="0"/>
                <a:ea typeface="+mj-ea"/>
                <a:cs typeface="+mj-cs"/>
              </a:rPr>
              <a:t>Transparency:  The reporter specifies in the story what he or she </a:t>
            </a:r>
            <a:r>
              <a:rPr lang="en-US" sz="4000" i="1" spc="-150" dirty="0" smtClean="0">
                <a:solidFill>
                  <a:schemeClr val="bg1"/>
                </a:solidFill>
                <a:effectLst/>
                <a:latin typeface="Franklin Gothic Medium" pitchFamily="34" charset="0"/>
                <a:ea typeface="+mj-ea"/>
                <a:cs typeface="+mj-cs"/>
              </a:rPr>
              <a:t>does not </a:t>
            </a:r>
            <a:r>
              <a:rPr lang="en-US" sz="4000" spc="-150" dirty="0" smtClean="0">
                <a:solidFill>
                  <a:schemeClr val="bg1"/>
                </a:solidFill>
                <a:effectLst/>
                <a:latin typeface="Franklin Gothic Medium" pitchFamily="34" charset="0"/>
                <a:ea typeface="+mj-ea"/>
                <a:cs typeface="+mj-cs"/>
              </a:rPr>
              <a:t>know, and why it could not be learned; how they know what they do know; when the reporter pulls the curtain aside.</a:t>
            </a:r>
            <a:endParaRPr lang="en-US" sz="4000" i="1" spc="-150" dirty="0" smtClean="0">
              <a:solidFill>
                <a:schemeClr val="bg1"/>
              </a:solidFill>
              <a:effectLst/>
              <a:latin typeface="Franklin Gothic Medium" pitchFamily="34" charset="0"/>
              <a:ea typeface="+mj-ea"/>
              <a:cs typeface="+mj-cs"/>
            </a:endParaRPr>
          </a:p>
        </p:txBody>
      </p:sp>
      <p:pic>
        <p:nvPicPr>
          <p:cNvPr id="12" name="Picture 11" descr="Katrina_Satellite.bmp"/>
          <p:cNvPicPr>
            <a:picLocks noChangeAspect="1"/>
          </p:cNvPicPr>
          <p:nvPr/>
        </p:nvPicPr>
        <p:blipFill>
          <a:blip r:embed="rId3" cstate="print"/>
          <a:stretch>
            <a:fillRect/>
          </a:stretch>
        </p:blipFill>
        <p:spPr>
          <a:xfrm>
            <a:off x="1496899" y="1676400"/>
            <a:ext cx="6350000"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4354" y="228600"/>
            <a:ext cx="9144000" cy="5867400"/>
          </a:xfrm>
          <a:prstGeom prst="rect">
            <a:avLst/>
          </a:prstGeom>
          <a:effectLst>
            <a:glow rad="139700">
              <a:schemeClr val="accent1">
                <a:satMod val="175000"/>
                <a:alpha val="40000"/>
              </a:schemeClr>
            </a:glow>
          </a:effectLst>
        </p:spPr>
        <p:txBody>
          <a:bodyPr>
            <a:normAutofit fontScale="25000" lnSpcReduction="20000"/>
          </a:bodyPr>
          <a:lstStyle/>
          <a:p>
            <a:pPr algn="ctr" fontAlgn="auto">
              <a:spcAft>
                <a:spcPts val="0"/>
              </a:spcAft>
              <a:defRPr/>
            </a:pPr>
            <a:r>
              <a:rPr lang="en-US" sz="16000" b="1" spc="-150" dirty="0" smtClean="0">
                <a:solidFill>
                  <a:schemeClr val="bg1"/>
                </a:solidFill>
                <a:latin typeface="Franklin Gothic No.2" pitchFamily="34" charset="0"/>
                <a:ea typeface="+mj-ea"/>
                <a:cs typeface="+mj-cs"/>
              </a:rPr>
              <a:t>The Quick Quiz</a:t>
            </a:r>
          </a:p>
          <a:p>
            <a:pPr algn="ctr" fontAlgn="auto">
              <a:spcAft>
                <a:spcPts val="0"/>
              </a:spcAft>
              <a:defRPr/>
            </a:pPr>
            <a:endParaRPr lang="en-US" sz="9600" b="1" spc="-150" dirty="0" smtClean="0">
              <a:solidFill>
                <a:schemeClr val="bg1"/>
              </a:solidFill>
              <a:latin typeface="Franklin Gothic No.2" pitchFamily="34" charset="0"/>
              <a:ea typeface="+mj-ea"/>
              <a:cs typeface="+mj-cs"/>
            </a:endParaRPr>
          </a:p>
          <a:p>
            <a:pPr fontAlgn="auto">
              <a:spcAft>
                <a:spcPts val="0"/>
              </a:spcAft>
              <a:defRPr/>
            </a:pPr>
            <a:endParaRPr lang="en-US" sz="9600" b="1" spc="-150" dirty="0" smtClean="0">
              <a:solidFill>
                <a:schemeClr val="bg1"/>
              </a:solidFill>
              <a:latin typeface="Franklin Gothic No.2" pitchFamily="34" charset="0"/>
              <a:ea typeface="+mj-ea"/>
              <a:cs typeface="+mj-cs"/>
            </a:endParaRPr>
          </a:p>
          <a:p>
            <a:pPr fontAlgn="auto">
              <a:spcAft>
                <a:spcPts val="0"/>
              </a:spcAft>
              <a:defRPr/>
            </a:pPr>
            <a:r>
              <a:rPr lang="en-US" sz="9600" b="1" spc="-150" dirty="0" smtClean="0">
                <a:solidFill>
                  <a:schemeClr val="bg1"/>
                </a:solidFill>
                <a:latin typeface="Franklin Gothic No.2" pitchFamily="34" charset="0"/>
                <a:ea typeface="+mj-ea"/>
                <a:cs typeface="+mj-cs"/>
              </a:rPr>
              <a:t>1. </a:t>
            </a:r>
            <a:r>
              <a:rPr lang="en-US" sz="9600" b="1" spc="-150" dirty="0">
                <a:solidFill>
                  <a:schemeClr val="bg1"/>
                </a:solidFill>
                <a:latin typeface="Franklin Gothic No.2" pitchFamily="34" charset="0"/>
                <a:ea typeface="+mj-ea"/>
                <a:cs typeface="+mj-cs"/>
              </a:rPr>
              <a:t> </a:t>
            </a:r>
            <a:endParaRPr lang="en-US" sz="9600" b="1" spc="-150" dirty="0" smtClean="0">
              <a:solidFill>
                <a:schemeClr val="bg1"/>
              </a:solidFill>
              <a:effectLst/>
              <a:latin typeface="Franklin Gothic No.2" pitchFamily="34" charset="0"/>
              <a:ea typeface="+mj-ea"/>
              <a:cs typeface="+mj-cs"/>
            </a:endParaRPr>
          </a:p>
          <a:p>
            <a:pPr marL="914400" indent="-914400" fontAlgn="auto">
              <a:spcAft>
                <a:spcPts val="0"/>
              </a:spcAft>
              <a:buAutoNum type="arabicPeriod"/>
              <a:defRPr/>
            </a:pPr>
            <a:endParaRPr lang="en-US" sz="9600" b="1" spc="-150" dirty="0" smtClean="0">
              <a:solidFill>
                <a:schemeClr val="bg1"/>
              </a:solidFill>
              <a:effectLst/>
              <a:latin typeface="Franklin Gothic No.2" pitchFamily="34" charset="0"/>
              <a:ea typeface="+mj-ea"/>
              <a:cs typeface="+mj-cs"/>
            </a:endParaRPr>
          </a:p>
          <a:p>
            <a:pPr fontAlgn="auto">
              <a:spcAft>
                <a:spcPts val="0"/>
              </a:spcAft>
              <a:defRPr/>
            </a:pPr>
            <a:r>
              <a:rPr lang="en-US" sz="9600" b="1" spc="-150" dirty="0" smtClean="0">
                <a:solidFill>
                  <a:schemeClr val="bg1"/>
                </a:solidFill>
                <a:latin typeface="Franklin Gothic No.2" pitchFamily="34" charset="0"/>
                <a:ea typeface="+mj-ea"/>
                <a:cs typeface="+mj-cs"/>
              </a:rPr>
              <a:t>2. </a:t>
            </a:r>
            <a:endParaRPr lang="en-US" sz="9600" b="1" spc="-150" dirty="0">
              <a:solidFill>
                <a:schemeClr val="bg1"/>
              </a:solidFill>
              <a:latin typeface="Franklin Gothic No.2" pitchFamily="34" charset="0"/>
              <a:ea typeface="+mj-ea"/>
              <a:cs typeface="+mj-cs"/>
            </a:endParaRPr>
          </a:p>
          <a:p>
            <a:pPr fontAlgn="auto">
              <a:spcAft>
                <a:spcPts val="0"/>
              </a:spcAft>
              <a:defRPr/>
            </a:pPr>
            <a:endParaRPr lang="en-US" sz="9600" b="1" spc="-150" dirty="0" smtClean="0">
              <a:solidFill>
                <a:schemeClr val="bg1"/>
              </a:solidFill>
              <a:latin typeface="Franklin Gothic No.2" pitchFamily="34" charset="0"/>
              <a:ea typeface="+mj-ea"/>
              <a:cs typeface="+mj-cs"/>
            </a:endParaRPr>
          </a:p>
          <a:p>
            <a:pPr fontAlgn="auto">
              <a:spcAft>
                <a:spcPts val="0"/>
              </a:spcAft>
              <a:defRPr/>
            </a:pPr>
            <a:r>
              <a:rPr lang="en-US" sz="9600" b="1" spc="-150" dirty="0" smtClean="0">
                <a:solidFill>
                  <a:schemeClr val="bg1"/>
                </a:solidFill>
                <a:latin typeface="Franklin Gothic No.2" pitchFamily="34" charset="0"/>
                <a:ea typeface="+mj-ea"/>
                <a:cs typeface="+mj-cs"/>
              </a:rPr>
              <a:t>3. Write a question we can answer to clarify today’s lesson…or a comment that will help us improve our work.</a:t>
            </a:r>
          </a:p>
          <a:p>
            <a:pPr fontAlgn="auto">
              <a:spcAft>
                <a:spcPts val="0"/>
              </a:spcAft>
              <a:defRPr/>
            </a:pPr>
            <a:endParaRPr lang="en-US" sz="9600" b="1" spc="-150" dirty="0" smtClean="0">
              <a:solidFill>
                <a:schemeClr val="bg1"/>
              </a:solidFill>
              <a:latin typeface="Franklin Gothic No.2" pitchFamily="34" charset="0"/>
              <a:ea typeface="+mj-ea"/>
              <a:cs typeface="+mj-cs"/>
            </a:endParaRPr>
          </a:p>
          <a:p>
            <a:pPr fontAlgn="auto">
              <a:spcAft>
                <a:spcPts val="0"/>
              </a:spcAft>
              <a:defRPr/>
            </a:pPr>
            <a:endParaRPr lang="en-US" sz="9600" b="1" spc="-150" dirty="0" smtClean="0">
              <a:solidFill>
                <a:schemeClr val="bg1"/>
              </a:solidFill>
              <a:effectLst/>
              <a:latin typeface="Franklin Gothic No.2" pitchFamily="34" charset="0"/>
              <a:ea typeface="+mj-ea"/>
              <a:cs typeface="+mj-cs"/>
            </a:endParaRPr>
          </a:p>
          <a:p>
            <a:pPr fontAlgn="auto">
              <a:spcAft>
                <a:spcPts val="0"/>
              </a:spcAft>
              <a:defRPr/>
            </a:pPr>
            <a:endParaRPr lang="en-US" sz="9600" b="1" spc="-150" dirty="0" smtClean="0">
              <a:solidFill>
                <a:schemeClr val="bg1"/>
              </a:solidFill>
              <a:effectLst/>
              <a:latin typeface="Franklin Gothic No.2" pitchFamily="34" charset="0"/>
              <a:ea typeface="+mj-ea"/>
              <a:cs typeface="+mj-cs"/>
            </a:endParaRPr>
          </a:p>
          <a:p>
            <a:pPr fontAlgn="auto">
              <a:spcAft>
                <a:spcPts val="0"/>
              </a:spcAft>
              <a:defRPr/>
            </a:pPr>
            <a:endParaRPr lang="en-US" sz="9600" b="1" spc="-150" dirty="0">
              <a:solidFill>
                <a:schemeClr val="bg1"/>
              </a:solidFill>
              <a:latin typeface="Franklin Gothic No.2" pitchFamily="34" charset="0"/>
              <a:ea typeface="+mj-ea"/>
              <a:cs typeface="+mj-cs"/>
            </a:endParaRPr>
          </a:p>
          <a:p>
            <a:pPr fontAlgn="auto">
              <a:spcAft>
                <a:spcPts val="0"/>
              </a:spcAft>
              <a:defRPr/>
            </a:pPr>
            <a:endParaRPr lang="en-US" sz="9600" b="1" spc="-150" dirty="0" smtClean="0">
              <a:solidFill>
                <a:schemeClr val="bg1"/>
              </a:solidFill>
              <a:effectLst/>
              <a:latin typeface="Franklin Gothic No.2" pitchFamily="34" charset="0"/>
              <a:ea typeface="+mj-ea"/>
              <a:cs typeface="+mj-cs"/>
            </a:endParaRPr>
          </a:p>
          <a:p>
            <a:pPr fontAlgn="auto">
              <a:spcAft>
                <a:spcPts val="0"/>
              </a:spcAft>
              <a:defRPr/>
            </a:pPr>
            <a:endParaRPr lang="en-US" sz="9600" b="1" spc="-150" dirty="0" smtClean="0">
              <a:solidFill>
                <a:schemeClr val="bg1"/>
              </a:solidFill>
              <a:effectLst/>
              <a:latin typeface="Franklin Gothic No.2" pitchFamily="34" charset="0"/>
              <a:ea typeface="+mj-ea"/>
              <a:cs typeface="+mj-cs"/>
            </a:endParaRPr>
          </a:p>
          <a:p>
            <a:pPr>
              <a:defRPr/>
            </a:pPr>
            <a:r>
              <a:rPr lang="en-US" sz="9600" b="1" spc="-150" dirty="0">
                <a:solidFill>
                  <a:schemeClr val="bg1"/>
                </a:solidFill>
                <a:latin typeface="Franklin Gothic No.2" pitchFamily="34" charset="0"/>
              </a:rPr>
              <a:t>Write your name and Recitation Instructor name </a:t>
            </a:r>
            <a:r>
              <a:rPr lang="en-US" sz="9600" b="1" spc="-150" dirty="0" smtClean="0">
                <a:solidFill>
                  <a:schemeClr val="bg1"/>
                </a:solidFill>
                <a:latin typeface="Franklin Gothic No.2" pitchFamily="34" charset="0"/>
              </a:rPr>
              <a:t>on your Quiz</a:t>
            </a:r>
            <a:endParaRPr lang="en-US" sz="9600" b="1" spc="-150" dirty="0">
              <a:solidFill>
                <a:schemeClr val="bg1"/>
              </a:solidFill>
              <a:latin typeface="Franklin Gothic No.2" pitchFamily="34" charset="0"/>
            </a:endParaRPr>
          </a:p>
          <a:p>
            <a:pPr fontAlgn="auto">
              <a:spcAft>
                <a:spcPts val="0"/>
              </a:spcAft>
              <a:defRPr/>
            </a:pPr>
            <a:endParaRPr lang="en-US" sz="9600" b="1" spc="-150" dirty="0" smtClean="0">
              <a:solidFill>
                <a:schemeClr val="bg1"/>
              </a:solidFill>
              <a:effectLst/>
              <a:latin typeface="Franklin Gothic No.2" pitchFamily="34" charset="0"/>
              <a:ea typeface="+mj-ea"/>
              <a:cs typeface="+mj-cs"/>
            </a:endParaRPr>
          </a:p>
          <a:p>
            <a:pPr fontAlgn="auto">
              <a:spcAft>
                <a:spcPts val="0"/>
              </a:spcAft>
              <a:defRPr/>
            </a:pPr>
            <a:r>
              <a:rPr lang="en-US" sz="9600" b="1" spc="-150" dirty="0" smtClean="0">
                <a:solidFill>
                  <a:schemeClr val="bg1"/>
                </a:solidFill>
                <a:effectLst/>
                <a:latin typeface="Franklin Gothic No.2" pitchFamily="34" charset="0"/>
                <a:ea typeface="+mj-ea"/>
                <a:cs typeface="+mj-cs"/>
              </a:rPr>
              <a:t>Hand your QUICK QUIZ to your recitation instructor as you leave, and practice saying her or his name. (i.e. </a:t>
            </a:r>
            <a:r>
              <a:rPr lang="en-US" sz="9600" b="1" i="1" spc="-150" dirty="0" smtClean="0">
                <a:solidFill>
                  <a:schemeClr val="bg1"/>
                </a:solidFill>
                <a:effectLst/>
                <a:latin typeface="Franklin Gothic No.2" pitchFamily="34" charset="0"/>
                <a:ea typeface="+mj-ea"/>
                <a:cs typeface="+mj-cs"/>
              </a:rPr>
              <a:t>“Hi, Professor </a:t>
            </a:r>
            <a:r>
              <a:rPr lang="en-US" sz="9600" b="1" i="1" spc="-150" dirty="0" err="1" smtClean="0">
                <a:solidFill>
                  <a:schemeClr val="bg1"/>
                </a:solidFill>
                <a:effectLst/>
                <a:latin typeface="Franklin Gothic No.2" pitchFamily="34" charset="0"/>
                <a:ea typeface="+mj-ea"/>
                <a:cs typeface="+mj-cs"/>
              </a:rPr>
              <a:t>Schmedlapp</a:t>
            </a:r>
            <a:r>
              <a:rPr lang="en-US" sz="9600" b="1" i="1" spc="-150" dirty="0" smtClean="0">
                <a:solidFill>
                  <a:schemeClr val="bg1"/>
                </a:solidFill>
                <a:effectLst/>
                <a:latin typeface="Franklin Gothic No.2" pitchFamily="34" charset="0"/>
                <a:ea typeface="+mj-ea"/>
                <a:cs typeface="+mj-cs"/>
              </a:rPr>
              <a:t>”)</a:t>
            </a:r>
            <a:endParaRPr lang="en-US" sz="11200" b="1" i="1" spc="-150" dirty="0" smtClean="0">
              <a:solidFill>
                <a:schemeClr val="bg1"/>
              </a:solidFill>
              <a:effectLst/>
              <a:latin typeface="Franklin Gothic No.2" pitchFamily="34" charset="0"/>
              <a:ea typeface="+mj-ea"/>
              <a:cs typeface="+mj-cs"/>
            </a:endParaRPr>
          </a:p>
          <a:p>
            <a:pPr algn="ctr" fontAlgn="auto">
              <a:spcAft>
                <a:spcPts val="0"/>
              </a:spcAft>
              <a:defRPr/>
            </a:pPr>
            <a:endParaRPr lang="en-US" sz="4500" b="1" spc="-150" dirty="0">
              <a:solidFill>
                <a:schemeClr val="bg1"/>
              </a:solidFill>
              <a:effectLst/>
              <a:latin typeface="Franklin Gothic No.2" pitchFamily="34" charset="0"/>
              <a:ea typeface="+mj-ea"/>
              <a:cs typeface="+mj-cs"/>
            </a:endParaRPr>
          </a:p>
        </p:txBody>
      </p:sp>
    </p:spTree>
    <p:extLst>
      <p:ext uri="{BB962C8B-B14F-4D97-AF65-F5344CB8AC3E}">
        <p14:creationId xmlns:p14="http://schemas.microsoft.com/office/powerpoint/2010/main" val="1036940609"/>
      </p:ext>
    </p:extLst>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1066800"/>
            <a:ext cx="9144000" cy="8382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p:txBody>
      </p:sp>
      <p:grpSp>
        <p:nvGrpSpPr>
          <p:cNvPr id="5" name="Group 4"/>
          <p:cNvGrpSpPr/>
          <p:nvPr/>
        </p:nvGrpSpPr>
        <p:grpSpPr>
          <a:xfrm>
            <a:off x="2478087" y="2059363"/>
            <a:ext cx="3432175" cy="3425825"/>
            <a:chOff x="5257800" y="3424154"/>
            <a:chExt cx="3432175" cy="3425825"/>
          </a:xfrm>
        </p:grpSpPr>
        <p:pic>
          <p:nvPicPr>
            <p:cNvPr id="3084" name="Picture 12"/>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57800" y="3424154"/>
              <a:ext cx="3432175" cy="3425825"/>
            </a:xfrm>
            <a:prstGeom prst="rect">
              <a:avLst/>
            </a:prstGeom>
            <a:noFill/>
            <a:ln>
              <a:noFill/>
            </a:ln>
            <a:effectLst>
              <a:outerShdw dist="35921" dir="2700000" algn="ctr" rotWithShape="0">
                <a:schemeClr val="bg2"/>
              </a:outerShdw>
              <a:softEdge rad="635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400800" y="4191000"/>
              <a:ext cx="1219200" cy="369332"/>
            </a:xfrm>
            <a:prstGeom prst="rect">
              <a:avLst/>
            </a:prstGeom>
            <a:noFill/>
          </p:spPr>
          <p:txBody>
            <a:bodyPr wrap="square" rtlCol="0">
              <a:spAutoFit/>
            </a:bodyPr>
            <a:lstStyle/>
            <a:p>
              <a:r>
                <a:rPr lang="en-US" dirty="0" smtClean="0"/>
                <a:t>A Source</a:t>
              </a:r>
              <a:endParaRPr lang="en-US" dirty="0"/>
            </a:p>
          </p:txBody>
        </p:sp>
      </p:grpSp>
      <p:grpSp>
        <p:nvGrpSpPr>
          <p:cNvPr id="8" name="Group 7"/>
          <p:cNvGrpSpPr/>
          <p:nvPr/>
        </p:nvGrpSpPr>
        <p:grpSpPr>
          <a:xfrm>
            <a:off x="2362200" y="2059363"/>
            <a:ext cx="3432175" cy="3425825"/>
            <a:chOff x="3955589" y="1719262"/>
            <a:chExt cx="3432175" cy="3425825"/>
          </a:xfrm>
        </p:grpSpPr>
        <p:pic>
          <p:nvPicPr>
            <p:cNvPr id="3083"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589" y="1719262"/>
              <a:ext cx="3432175" cy="3425825"/>
            </a:xfrm>
            <a:prstGeom prst="rect">
              <a:avLst/>
            </a:prstGeom>
            <a:ln>
              <a:noFill/>
            </a:ln>
            <a:effectLst>
              <a:outerShdw dist="35921" dir="2700000" algn="ctr" rotWithShape="0">
                <a:schemeClr val="bg2"/>
              </a:outerShdw>
              <a:softEdge rad="317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486400" y="2362200"/>
              <a:ext cx="1066800" cy="369332"/>
            </a:xfrm>
            <a:prstGeom prst="rect">
              <a:avLst/>
            </a:prstGeom>
            <a:noFill/>
          </p:spPr>
          <p:txBody>
            <a:bodyPr wrap="square" rtlCol="0">
              <a:spAutoFit/>
            </a:bodyPr>
            <a:lstStyle/>
            <a:p>
              <a:r>
                <a:rPr lang="en-US" dirty="0" smtClean="0"/>
                <a:t>Who Saw</a:t>
              </a:r>
            </a:p>
          </p:txBody>
        </p:sp>
      </p:grpSp>
      <p:grpSp>
        <p:nvGrpSpPr>
          <p:cNvPr id="18" name="Group 17"/>
          <p:cNvGrpSpPr/>
          <p:nvPr/>
        </p:nvGrpSpPr>
        <p:grpSpPr>
          <a:xfrm>
            <a:off x="2362200" y="2059363"/>
            <a:ext cx="3432175" cy="3425825"/>
            <a:chOff x="7620000" y="1711239"/>
            <a:chExt cx="3432175" cy="3425825"/>
          </a:xfrm>
        </p:grpSpPr>
        <p:pic>
          <p:nvPicPr>
            <p:cNvPr id="308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711239"/>
              <a:ext cx="3432175" cy="3425825"/>
            </a:xfrm>
            <a:prstGeom prst="rect">
              <a:avLst/>
            </a:prstGeom>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8653462" y="2249906"/>
              <a:ext cx="1597026" cy="646331"/>
            </a:xfrm>
            <a:prstGeom prst="rect">
              <a:avLst/>
            </a:prstGeom>
            <a:noFill/>
          </p:spPr>
          <p:txBody>
            <a:bodyPr wrap="square" rtlCol="0">
              <a:spAutoFit/>
            </a:bodyPr>
            <a:lstStyle/>
            <a:p>
              <a:r>
                <a:rPr lang="en-US" dirty="0" smtClean="0"/>
                <a:t>A Source Who Saw Her Boss</a:t>
              </a:r>
              <a:endParaRPr lang="en-US" dirty="0"/>
            </a:p>
          </p:txBody>
        </p:sp>
      </p:grpSp>
      <p:grpSp>
        <p:nvGrpSpPr>
          <p:cNvPr id="17" name="Group 16"/>
          <p:cNvGrpSpPr/>
          <p:nvPr/>
        </p:nvGrpSpPr>
        <p:grpSpPr>
          <a:xfrm>
            <a:off x="2362200" y="2059363"/>
            <a:ext cx="3309477" cy="3309477"/>
            <a:chOff x="-590736" y="1838594"/>
            <a:chExt cx="3309477" cy="3309477"/>
          </a:xfrm>
        </p:grpSpPr>
        <p:pic>
          <p:nvPicPr>
            <p:cNvPr id="3087" name="Picture 15"/>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3711" r="94336"/>
                      </a14:imgEffect>
                    </a14:imgLayer>
                  </a14:imgProps>
                </a:ext>
                <a:ext uri="{28A0092B-C50C-407E-A947-70E740481C1C}">
                  <a14:useLocalDpi xmlns:a14="http://schemas.microsoft.com/office/drawing/2010/main" val="0"/>
                </a:ext>
              </a:extLst>
            </a:blip>
            <a:srcRect/>
            <a:stretch>
              <a:fillRect/>
            </a:stretch>
          </p:blipFill>
          <p:spPr bwMode="auto">
            <a:xfrm>
              <a:off x="-590736" y="1838594"/>
              <a:ext cx="3309477" cy="3309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323938" y="2293003"/>
              <a:ext cx="1752600" cy="1200329"/>
            </a:xfrm>
            <a:prstGeom prst="rect">
              <a:avLst/>
            </a:prstGeom>
            <a:noFill/>
          </p:spPr>
          <p:txBody>
            <a:bodyPr wrap="square" rtlCol="0">
              <a:spAutoFit/>
            </a:bodyPr>
            <a:lstStyle/>
            <a:p>
              <a:r>
                <a:rPr lang="en-US" dirty="0" smtClean="0"/>
                <a:t>A Source Who Saw Her Boss And Fears Retribution</a:t>
              </a:r>
              <a:endParaRPr lang="en-US" dirty="0"/>
            </a:p>
          </p:txBody>
        </p:sp>
        <p:pic>
          <p:nvPicPr>
            <p:cNvPr id="21" name="Picture 15"/>
            <p:cNvPicPr>
              <a:picLocks noChangeAspect="1" noChangeArrowheads="1"/>
            </p:cNvPicPr>
            <p:nvPr/>
          </p:nvPicPr>
          <p:blipFill>
            <a:blip r:embed="rId4">
              <a:extLst>
                <a:ext uri="{BEBA8EAE-BF5A-486C-A8C5-ECC9F3942E4B}">
                  <a14:imgProps xmlns:a14="http://schemas.microsoft.com/office/drawing/2010/main">
                    <a14:imgLayer r:embed="rId5">
                      <a14:imgEffect>
                        <a14:backgroundRemoval t="0" b="100000" l="3711" r="94336"/>
                      </a14:imgEffect>
                    </a14:imgLayer>
                  </a14:imgProps>
                </a:ext>
                <a:ext uri="{28A0092B-C50C-407E-A947-70E740481C1C}">
                  <a14:useLocalDpi xmlns:a14="http://schemas.microsoft.com/office/drawing/2010/main" val="0"/>
                </a:ext>
              </a:extLst>
            </a:blip>
            <a:srcRect/>
            <a:stretch>
              <a:fillRect/>
            </a:stretch>
          </p:blipFill>
          <p:spPr bwMode="auto">
            <a:xfrm>
              <a:off x="-590736" y="1838594"/>
              <a:ext cx="3309477" cy="33094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287152" y="2100261"/>
              <a:ext cx="1752600" cy="1200329"/>
            </a:xfrm>
            <a:prstGeom prst="rect">
              <a:avLst/>
            </a:prstGeom>
            <a:noFill/>
          </p:spPr>
          <p:txBody>
            <a:bodyPr wrap="square" rtlCol="0">
              <a:spAutoFit/>
            </a:bodyPr>
            <a:lstStyle/>
            <a:p>
              <a:r>
                <a:rPr lang="en-US" dirty="0" smtClean="0"/>
                <a:t>A Source Who Saw Her Boss And Fears Retribution</a:t>
              </a:r>
              <a:endParaRPr lang="en-US" dirty="0"/>
            </a:p>
          </p:txBody>
        </p:sp>
      </p:grpSp>
      <p:sp>
        <p:nvSpPr>
          <p:cNvPr id="19" name="TextBox 18"/>
          <p:cNvSpPr txBox="1"/>
          <p:nvPr/>
        </p:nvSpPr>
        <p:spPr>
          <a:xfrm>
            <a:off x="533400" y="420469"/>
            <a:ext cx="7448736" cy="646331"/>
          </a:xfrm>
          <a:prstGeom prst="rect">
            <a:avLst/>
          </a:prstGeom>
          <a:solidFill>
            <a:schemeClr val="tx1"/>
          </a:solidFill>
        </p:spPr>
        <p:txBody>
          <a:bodyPr wrap="square" rtlCol="0">
            <a:spAutoFit/>
          </a:bodyPr>
          <a:lstStyle/>
          <a:p>
            <a:pPr algn="ctr"/>
            <a:r>
              <a:rPr lang="en-US" sz="3600" b="1" dirty="0" smtClean="0">
                <a:solidFill>
                  <a:srgbClr val="FF0000"/>
                </a:solidFill>
                <a:latin typeface="Franklin Gothic Medium" pitchFamily="34" charset="0"/>
              </a:rPr>
              <a:t>TRANSPARENCY</a:t>
            </a:r>
            <a:endParaRPr lang="en-US" sz="3600" b="1" dirty="0">
              <a:solidFill>
                <a:srgbClr val="FF0000"/>
              </a:solidFill>
              <a:latin typeface="Franklin Gothic Medium" pitchFamily="34" charset="0"/>
            </a:endParaRPr>
          </a:p>
        </p:txBody>
      </p:sp>
    </p:spTree>
    <p:extLst>
      <p:ext uri="{BB962C8B-B14F-4D97-AF65-F5344CB8AC3E}">
        <p14:creationId xmlns:p14="http://schemas.microsoft.com/office/powerpoint/2010/main" val="99529970"/>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8752" y="1485900"/>
            <a:ext cx="6257925" cy="4291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b="69356"/>
          <a:stretch/>
        </p:blipFill>
        <p:spPr bwMode="auto">
          <a:xfrm>
            <a:off x="675328" y="932793"/>
            <a:ext cx="7724775" cy="1774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28953"/>
          <a:stretch/>
        </p:blipFill>
        <p:spPr bwMode="auto">
          <a:xfrm>
            <a:off x="685838" y="927538"/>
            <a:ext cx="7724775" cy="41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1"/>
          <p:cNvSpPr txBox="1">
            <a:spLocks/>
          </p:cNvSpPr>
          <p:nvPr/>
        </p:nvSpPr>
        <p:spPr>
          <a:xfrm>
            <a:off x="0" y="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1066800"/>
            <a:ext cx="9144000" cy="8382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a:p>
            <a:pPr lvl="0" algn="ctr">
              <a:spcBef>
                <a:spcPct val="0"/>
              </a:spcBef>
            </a:pPr>
            <a:endParaRPr lang="en-US" sz="5200" spc="-150" dirty="0" smtClean="0">
              <a:solidFill>
                <a:schemeClr val="bg1"/>
              </a:solidFill>
              <a:effectLst/>
              <a:latin typeface="Franklin Gothic Medium" pitchFamily="34" charset="0"/>
              <a:ea typeface="+mj-ea"/>
              <a:cs typeface="+mj-cs"/>
            </a:endParaRPr>
          </a:p>
        </p:txBody>
      </p:sp>
      <p:sp>
        <p:nvSpPr>
          <p:cNvPr id="19" name="TextBox 18"/>
          <p:cNvSpPr txBox="1"/>
          <p:nvPr/>
        </p:nvSpPr>
        <p:spPr>
          <a:xfrm>
            <a:off x="2628" y="23648"/>
            <a:ext cx="9141372" cy="646331"/>
          </a:xfrm>
          <a:prstGeom prst="rect">
            <a:avLst/>
          </a:prstGeom>
          <a:solidFill>
            <a:schemeClr val="tx1"/>
          </a:solidFill>
        </p:spPr>
        <p:txBody>
          <a:bodyPr wrap="square" rtlCol="0">
            <a:spAutoFit/>
          </a:bodyPr>
          <a:lstStyle/>
          <a:p>
            <a:pPr algn="ctr"/>
            <a:r>
              <a:rPr lang="en-US" sz="3600" b="1" dirty="0" smtClean="0">
                <a:solidFill>
                  <a:srgbClr val="FF0000"/>
                </a:solidFill>
                <a:latin typeface="Franklin Gothic Medium" pitchFamily="34" charset="0"/>
              </a:rPr>
              <a:t>TRANSPARENCY</a:t>
            </a:r>
            <a:endParaRPr lang="en-US" sz="3600" b="1" dirty="0">
              <a:solidFill>
                <a:srgbClr val="FF0000"/>
              </a:solidFill>
              <a:latin typeface="Franklin Gothic Medium" pitchFamily="34" charset="0"/>
            </a:endParaRPr>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2114" y="953814"/>
            <a:ext cx="7722399" cy="579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75328" y="927538"/>
            <a:ext cx="7759185" cy="1968062"/>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12114" y="953814"/>
            <a:ext cx="7698499" cy="2062103"/>
          </a:xfrm>
          <a:prstGeom prst="rect">
            <a:avLst/>
          </a:prstGeom>
          <a:noFill/>
        </p:spPr>
        <p:txBody>
          <a:bodyPr wrap="square" rtlCol="0">
            <a:spAutoFit/>
          </a:bodyPr>
          <a:lstStyle/>
          <a:p>
            <a:r>
              <a:rPr lang="en-US" sz="3200" i="1" dirty="0" smtClean="0">
                <a:solidFill>
                  <a:schemeClr val="bg1"/>
                </a:solidFill>
              </a:rPr>
              <a:t>“…lax </a:t>
            </a:r>
            <a:r>
              <a:rPr lang="en-US" sz="3200" i="1" dirty="0">
                <a:solidFill>
                  <a:schemeClr val="bg1"/>
                </a:solidFill>
              </a:rPr>
              <a:t>oversight of the district’s credit card, </a:t>
            </a:r>
            <a:r>
              <a:rPr lang="en-US" sz="3200" i="1" dirty="0" smtClean="0">
                <a:solidFill>
                  <a:schemeClr val="bg1"/>
                </a:solidFill>
              </a:rPr>
              <a:t>(was) </a:t>
            </a:r>
            <a:r>
              <a:rPr lang="en-US" sz="3200" i="1" dirty="0">
                <a:solidFill>
                  <a:schemeClr val="bg1"/>
                </a:solidFill>
              </a:rPr>
              <a:t>among a series of financial irregularities </a:t>
            </a:r>
            <a:r>
              <a:rPr lang="en-US" sz="3200" b="1" i="1" u="sng" dirty="0">
                <a:solidFill>
                  <a:schemeClr val="bg1"/>
                </a:solidFill>
              </a:rPr>
              <a:t>outlined in a critical audit </a:t>
            </a:r>
            <a:r>
              <a:rPr lang="en-US" sz="3200" i="1" dirty="0">
                <a:solidFill>
                  <a:schemeClr val="bg1"/>
                </a:solidFill>
              </a:rPr>
              <a:t>of the Wilton-</a:t>
            </a:r>
            <a:r>
              <a:rPr lang="en-US" sz="3200" i="1" dirty="0" err="1">
                <a:solidFill>
                  <a:schemeClr val="bg1"/>
                </a:solidFill>
              </a:rPr>
              <a:t>Lyndeborough</a:t>
            </a:r>
            <a:r>
              <a:rPr lang="en-US" sz="3200" i="1" dirty="0">
                <a:solidFill>
                  <a:schemeClr val="bg1"/>
                </a:solidFill>
              </a:rPr>
              <a:t> School District</a:t>
            </a:r>
            <a:r>
              <a:rPr lang="en-US" sz="3200" i="1" dirty="0" smtClean="0">
                <a:solidFill>
                  <a:schemeClr val="bg1"/>
                </a:solidFill>
              </a:rPr>
              <a:t>.”</a:t>
            </a:r>
            <a:endParaRPr lang="en-US" sz="3200" i="1" dirty="0">
              <a:solidFill>
                <a:schemeClr val="bg1"/>
              </a:solidFill>
            </a:endParaRPr>
          </a:p>
        </p:txBody>
      </p:sp>
    </p:spTree>
    <p:extLst>
      <p:ext uri="{BB962C8B-B14F-4D97-AF65-F5344CB8AC3E}">
        <p14:creationId xmlns:p14="http://schemas.microsoft.com/office/powerpoint/2010/main" val="142466633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4" fill="hold" nodeType="clickEffect">
                                  <p:stCondLst>
                                    <p:cond delay="0"/>
                                  </p:stCondLst>
                                  <p:childTnLst>
                                    <p:animEffect transition="out" filter="wipe(down)">
                                      <p:cBhvr>
                                        <p:cTn id="6" dur="2000"/>
                                        <p:tgtEl>
                                          <p:spTgt spid="1027"/>
                                        </p:tgtEl>
                                      </p:cBhvr>
                                    </p:animEffect>
                                    <p:set>
                                      <p:cBhvr>
                                        <p:cTn id="7" dur="1" fill="hold">
                                          <p:stCondLst>
                                            <p:cond delay="1999"/>
                                          </p:stCondLst>
                                        </p:cTn>
                                        <p:tgtEl>
                                          <p:spTgt spid="1027"/>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2" presetClass="exit" presetSubtype="4" fill="hold" nodeType="clickEffect">
                                  <p:stCondLst>
                                    <p:cond delay="1000"/>
                                  </p:stCondLst>
                                  <p:childTnLst>
                                    <p:animEffect transition="out" filter="wipe(down)">
                                      <p:cBhvr>
                                        <p:cTn id="11" dur="500"/>
                                        <p:tgtEl>
                                          <p:spTgt spid="2053"/>
                                        </p:tgtEl>
                                      </p:cBhvr>
                                    </p:animEffect>
                                    <p:set>
                                      <p:cBhvr>
                                        <p:cTn id="12" dur="1" fill="hold">
                                          <p:stCondLst>
                                            <p:cond delay="499"/>
                                          </p:stCondLst>
                                        </p:cTn>
                                        <p:tgtEl>
                                          <p:spTgt spid="20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304800"/>
            <a:ext cx="9144000" cy="1600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3657600" y="1981200"/>
            <a:ext cx="5486400" cy="4876800"/>
          </a:xfrm>
          <a:prstGeom prst="rect">
            <a:avLst/>
          </a:prstGeom>
          <a:effectLst>
            <a:glow rad="139700">
              <a:schemeClr val="accent1">
                <a:satMod val="175000"/>
                <a:alpha val="40000"/>
              </a:schemeClr>
            </a:glow>
          </a:effectLst>
        </p:spPr>
        <p:txBody>
          <a:bodyPr>
            <a:normAutofit/>
          </a:bodyPr>
          <a:lstStyle/>
          <a:p>
            <a:pPr marL="742950" lvl="0" indent="-742950">
              <a:spcBef>
                <a:spcPct val="0"/>
              </a:spcBef>
            </a:pPr>
            <a:r>
              <a:rPr lang="en-US" sz="2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a:t>
            </a:r>
            <a:r>
              <a:rPr lang="en-US" sz="2800" i="1" spc="-150" dirty="0" smtClean="0">
                <a:solidFill>
                  <a:schemeClr val="bg1"/>
                </a:solidFill>
                <a:effectLst/>
                <a:latin typeface="Franklin Gothic Medium" pitchFamily="34" charset="0"/>
                <a:ea typeface="+mj-ea"/>
                <a:cs typeface="+mj-cs"/>
              </a:rPr>
              <a:t>“Could not be reached”</a:t>
            </a:r>
          </a:p>
          <a:p>
            <a:pPr marL="742950" lvl="0" indent="-742950">
              <a:spcBef>
                <a:spcPct val="0"/>
              </a:spcBef>
            </a:pPr>
            <a:endParaRPr lang="en-US" sz="2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marL="742950" lvl="0" indent="-742950">
              <a:spcBef>
                <a:spcPct val="0"/>
              </a:spcBef>
            </a:pPr>
            <a:r>
              <a:rPr lang="en-US" sz="2800" i="1" spc="-150" dirty="0" smtClean="0">
                <a:solidFill>
                  <a:schemeClr val="bg1"/>
                </a:solidFill>
                <a:effectLst/>
                <a:latin typeface="Franklin Gothic Medium" pitchFamily="34" charset="0"/>
              </a:rPr>
              <a:t>· “Requested anonymity because she feared losing her job”</a:t>
            </a:r>
          </a:p>
          <a:p>
            <a:pPr marL="742950" lvl="0" indent="-742950">
              <a:spcBef>
                <a:spcPct val="0"/>
              </a:spcBef>
            </a:pPr>
            <a:endParaRPr lang="en-US" sz="2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a:p>
            <a:pPr marL="742950" lvl="0" indent="-742950">
              <a:spcBef>
                <a:spcPct val="0"/>
              </a:spcBef>
            </a:pPr>
            <a:r>
              <a:rPr lang="en-US" sz="2800" i="1" spc="-150" dirty="0" smtClean="0">
                <a:solidFill>
                  <a:schemeClr val="bg1"/>
                </a:solidFill>
                <a:effectLst/>
                <a:latin typeface="Franklin Gothic Medium" pitchFamily="34" charset="0"/>
              </a:rPr>
              <a:t>·  “A reporter attempted to contact the family at home, but no one came to the door.” </a:t>
            </a:r>
          </a:p>
          <a:p>
            <a:pPr marL="742950" lvl="0" indent="-742950">
              <a:spcBef>
                <a:spcPct val="0"/>
              </a:spcBef>
            </a:pPr>
            <a:endParaRPr lang="en-US" sz="2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a:p>
            <a:pPr marL="742950" lvl="0" indent="-742950">
              <a:spcBef>
                <a:spcPct val="0"/>
              </a:spcBef>
            </a:pPr>
            <a:r>
              <a:rPr lang="en-US" sz="2800" i="1" spc="-150" dirty="0" smtClean="0">
                <a:solidFill>
                  <a:schemeClr val="bg1"/>
                </a:solidFill>
                <a:effectLst/>
                <a:latin typeface="Franklin Gothic Medium" pitchFamily="34" charset="0"/>
              </a:rPr>
              <a:t>·  “The information could not be independently verified.” </a:t>
            </a:r>
            <a:endParaRPr lang="en-US" sz="2800" i="1"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1143000"/>
            <a:ext cx="9144000" cy="9144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400" spc="-150" dirty="0" smtClean="0">
                <a:solidFill>
                  <a:schemeClr val="bg1"/>
                </a:solidFill>
                <a:effectLst/>
                <a:latin typeface="Franklin Gothic Medium" pitchFamily="34" charset="0"/>
                <a:ea typeface="+mj-ea"/>
                <a:cs typeface="+mj-cs"/>
              </a:rPr>
              <a:t>Transparency is Openness about Methods</a:t>
            </a:r>
          </a:p>
        </p:txBody>
      </p:sp>
      <p:pic>
        <p:nvPicPr>
          <p:cNvPr id="9" name="Picture 3"/>
          <p:cNvPicPr>
            <a:picLocks noChangeAspect="1" noChangeArrowheads="1"/>
          </p:cNvPicPr>
          <p:nvPr/>
        </p:nvPicPr>
        <p:blipFill>
          <a:blip r:embed="rId3" cstate="print"/>
          <a:srcRect/>
          <a:stretch>
            <a:fillRect/>
          </a:stretch>
        </p:blipFill>
        <p:spPr bwMode="auto">
          <a:xfrm>
            <a:off x="173865" y="1905000"/>
            <a:ext cx="3245476" cy="4267200"/>
          </a:xfrm>
          <a:prstGeom prst="rect">
            <a:avLst/>
          </a:prstGeom>
          <a:noFill/>
          <a:ln w="9525">
            <a:noFill/>
            <a:miter lim="800000"/>
            <a:headEnd/>
            <a:tailEnd/>
          </a:ln>
        </p:spPr>
      </p:pic>
      <p:pic>
        <p:nvPicPr>
          <p:cNvPr id="3" name="Picture 2"/>
          <p:cNvPicPr>
            <a:picLocks noChangeAspect="1"/>
          </p:cNvPicPr>
          <p:nvPr/>
        </p:nvPicPr>
        <p:blipFill>
          <a:blip r:embed="rId4"/>
          <a:stretch>
            <a:fillRect/>
          </a:stretch>
        </p:blipFill>
        <p:spPr>
          <a:xfrm>
            <a:off x="2228716" y="1905000"/>
            <a:ext cx="1190625" cy="498961"/>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2628" y="549166"/>
            <a:ext cx="9144000" cy="10287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Deconstruction</a:t>
            </a:r>
          </a:p>
        </p:txBody>
      </p:sp>
      <p:sp>
        <p:nvSpPr>
          <p:cNvPr id="12" name="Title 1"/>
          <p:cNvSpPr txBox="1">
            <a:spLocks/>
          </p:cNvSpPr>
          <p:nvPr/>
        </p:nvSpPr>
        <p:spPr>
          <a:xfrm>
            <a:off x="0" y="57150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latin typeface="Franklin Gothic Medium" pitchFamily="34" charset="0"/>
                <a:ea typeface="+mj-ea"/>
                <a:cs typeface="+mj-cs"/>
              </a:rPr>
              <a:t>1)  Summarize the main points of the story</a:t>
            </a: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  </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9" name="Picture 8" descr="explodedcarparts_700.jpg"/>
          <p:cNvPicPr>
            <a:picLocks noChangeAspect="1"/>
          </p:cNvPicPr>
          <p:nvPr/>
        </p:nvPicPr>
        <p:blipFill>
          <a:blip r:embed="rId3" cstate="print"/>
          <a:stretch>
            <a:fillRect/>
          </a:stretch>
        </p:blipFill>
        <p:spPr>
          <a:xfrm>
            <a:off x="1981200" y="1524000"/>
            <a:ext cx="5638800" cy="4229100"/>
          </a:xfrm>
          <a:prstGeom prst="rect">
            <a:avLst/>
          </a:prstGeom>
        </p:spPr>
      </p:pic>
      <p:pic>
        <p:nvPicPr>
          <p:cNvPr id="8" name="Picture 2"/>
          <p:cNvPicPr>
            <a:picLocks noChangeAspect="1" noChangeArrowheads="1"/>
          </p:cNvPicPr>
          <p:nvPr/>
        </p:nvPicPr>
        <p:blipFill>
          <a:blip r:embed="rId4" cstate="print"/>
          <a:srcRect/>
          <a:stretch>
            <a:fillRect/>
          </a:stretch>
        </p:blipFill>
        <p:spPr bwMode="auto">
          <a:xfrm rot="365066">
            <a:off x="84169" y="949717"/>
            <a:ext cx="1263869" cy="1605766"/>
          </a:xfrm>
          <a:prstGeom prst="rect">
            <a:avLst/>
          </a:prstGeom>
          <a:noFill/>
          <a:ln w="9525">
            <a:noFill/>
            <a:miter lim="800000"/>
            <a:headEnd/>
            <a:tailEnd/>
          </a:ln>
        </p:spPr>
      </p:pic>
      <p:sp>
        <p:nvSpPr>
          <p:cNvPr id="10" name="Title 1"/>
          <p:cNvSpPr txBox="1">
            <a:spLocks/>
          </p:cNvSpPr>
          <p:nvPr/>
        </p:nvSpPr>
        <p:spPr>
          <a:xfrm>
            <a:off x="-7883" y="22072"/>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2000"/>
                                        <p:tgtEl>
                                          <p:spTgt spid="12"/>
                                        </p:tgtEl>
                                      </p:cBhvr>
                                    </p:animEffect>
                                  </p:childTnLst>
                                </p:cTn>
                              </p:par>
                              <p:par>
                                <p:cTn id="15" presetID="19" presetClass="entr" presetSubtype="1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2000" fill="hold"/>
                                        <p:tgtEl>
                                          <p:spTgt spid="8"/>
                                        </p:tgtEl>
                                        <p:attrNameLst>
                                          <p:attrName>ppt_w</p:attrName>
                                        </p:attrNameLst>
                                      </p:cBhvr>
                                      <p:tavLst>
                                        <p:tav tm="0" fmla="#ppt_w*sin(2.5*pi*$)">
                                          <p:val>
                                            <p:fltVal val="0"/>
                                          </p:val>
                                        </p:tav>
                                        <p:tav tm="100000">
                                          <p:val>
                                            <p:fltVal val="1"/>
                                          </p:val>
                                        </p:tav>
                                      </p:tavLst>
                                    </p:anim>
                                    <p:anim calcmode="lin" valueType="num">
                                      <p:cBhvr>
                                        <p:cTn id="18" dur="2000" fill="hold"/>
                                        <p:tgtEl>
                                          <p:spTgt spid="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6096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0" y="5867400"/>
            <a:ext cx="9144000" cy="762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Is the Headline Supported By the Story?</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7" name="Title 1"/>
          <p:cNvSpPr txBox="1">
            <a:spLocks/>
          </p:cNvSpPr>
          <p:nvPr/>
        </p:nvSpPr>
        <p:spPr>
          <a:xfrm>
            <a:off x="0" y="1447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How Reliable is the Headline?</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42828"/>
          <a:stretch/>
        </p:blipFill>
        <p:spPr bwMode="auto">
          <a:xfrm>
            <a:off x="1066800" y="2218267"/>
            <a:ext cx="3291180" cy="3293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5010" t="57664"/>
          <a:stretch/>
        </p:blipFill>
        <p:spPr bwMode="auto">
          <a:xfrm>
            <a:off x="5181600" y="2243667"/>
            <a:ext cx="2923344" cy="332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itle 1"/>
          <p:cNvSpPr txBox="1">
            <a:spLocks/>
          </p:cNvSpPr>
          <p:nvPr/>
        </p:nvSpPr>
        <p:spPr>
          <a:xfrm>
            <a:off x="2364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102886221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2" name="Title 1"/>
          <p:cNvSpPr txBox="1">
            <a:spLocks/>
          </p:cNvSpPr>
          <p:nvPr/>
        </p:nvSpPr>
        <p:spPr>
          <a:xfrm>
            <a:off x="0" y="6019800"/>
            <a:ext cx="9144000" cy="762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Is the Headline Supported By the Story?</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3" cstate="print"/>
          <a:stretch>
            <a:fillRect/>
          </a:stretch>
        </p:blipFill>
        <p:spPr>
          <a:xfrm>
            <a:off x="1257878" y="1066800"/>
            <a:ext cx="6675540" cy="4533900"/>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rot="21294661">
            <a:off x="76200" y="1600200"/>
            <a:ext cx="8915400" cy="1143000"/>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2364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533400" y="462455"/>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000"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178676" y="990600"/>
            <a:ext cx="8915400" cy="4191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Assess the evidence supporting the main points of the story.  </a:t>
            </a: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3" cstate="print"/>
          <a:stretch>
            <a:fillRect/>
          </a:stretch>
        </p:blipFill>
        <p:spPr>
          <a:xfrm>
            <a:off x="371835" y="2759463"/>
            <a:ext cx="2642006" cy="3167874"/>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1313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000"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0" y="5943600"/>
            <a:ext cx="9144000" cy="762000"/>
          </a:xfrm>
          <a:prstGeom prst="rect">
            <a:avLst/>
          </a:prstGeom>
          <a:effectLst>
            <a:glow rad="139700">
              <a:schemeClr val="accent1">
                <a:satMod val="175000"/>
                <a:alpha val="40000"/>
              </a:schemeClr>
            </a:glow>
          </a:effectLst>
        </p:spPr>
        <p:txBody>
          <a:bodyPr>
            <a:normAutofit fontScale="85000" lnSpcReduction="10000"/>
          </a:bodyPr>
          <a:lstStyle/>
          <a:p>
            <a:pPr lvl="0" algn="ctr">
              <a:spcBef>
                <a:spcPct val="0"/>
              </a:spcBef>
            </a:pPr>
            <a:r>
              <a:rPr lang="en-US" sz="4400" spc="-150" dirty="0" smtClean="0">
                <a:solidFill>
                  <a:schemeClr val="bg1"/>
                </a:solidFill>
                <a:effectLst/>
                <a:latin typeface="Franklin Gothic Medium" pitchFamily="34" charset="0"/>
                <a:ea typeface="+mj-ea"/>
                <a:cs typeface="+mj-cs"/>
              </a:rPr>
              <a:t>Evidence: Did the reporter open the freezer?</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3" cstate="print"/>
          <a:stretch>
            <a:fillRect/>
          </a:stretch>
        </p:blipFill>
        <p:spPr>
          <a:xfrm>
            <a:off x="2586295" y="2161181"/>
            <a:ext cx="3971410" cy="3706219"/>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1355364" y="2438400"/>
            <a:ext cx="6345257" cy="1676400"/>
          </a:xfrm>
          <a:prstGeom prst="rect">
            <a:avLst/>
          </a:prstGeom>
          <a:ln>
            <a:noFill/>
          </a:ln>
          <a:effectLst>
            <a:outerShdw blurRad="50800" dist="38100" dir="5400000" algn="t" rotWithShape="0">
              <a:prstClr val="black">
                <a:alpha val="40000"/>
              </a:prstClr>
            </a:outerShdw>
          </a:effectLst>
        </p:spPr>
      </p:pic>
      <p:pic>
        <p:nvPicPr>
          <p:cNvPr id="10" name="Picture 9" descr="Katrina_Satellite.bmp"/>
          <p:cNvPicPr>
            <a:picLocks noChangeAspect="1"/>
          </p:cNvPicPr>
          <p:nvPr/>
        </p:nvPicPr>
        <p:blipFill>
          <a:blip r:embed="rId5" cstate="print"/>
          <a:stretch>
            <a:fillRect/>
          </a:stretch>
        </p:blipFill>
        <p:spPr>
          <a:xfrm>
            <a:off x="609600" y="4271441"/>
            <a:ext cx="7888967" cy="1595959"/>
          </a:xfrm>
          <a:prstGeom prst="rect">
            <a:avLst/>
          </a:prstGeom>
          <a:ln>
            <a:noFill/>
          </a:ln>
          <a:effectLst>
            <a:outerShdw blurRad="50800" dist="38100" dir="5400000" algn="t" rotWithShape="0">
              <a:prstClr val="black">
                <a:alpha val="40000"/>
              </a:prstClr>
            </a:outerShdw>
          </a:effectLst>
        </p:spPr>
      </p:pic>
      <p:sp>
        <p:nvSpPr>
          <p:cNvPr id="14" name="Title 1"/>
          <p:cNvSpPr txBox="1">
            <a:spLocks/>
          </p:cNvSpPr>
          <p:nvPr/>
        </p:nvSpPr>
        <p:spPr>
          <a:xfrm>
            <a:off x="0" y="23648"/>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2" name="Title 1"/>
          <p:cNvSpPr txBox="1">
            <a:spLocks/>
          </p:cNvSpPr>
          <p:nvPr/>
        </p:nvSpPr>
        <p:spPr>
          <a:xfrm>
            <a:off x="3657600" y="2438400"/>
            <a:ext cx="5486400" cy="3962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spc="-150" dirty="0" smtClean="0">
                <a:solidFill>
                  <a:schemeClr val="bg1"/>
                </a:solidFill>
                <a:effectLst/>
                <a:latin typeface="Franklin Gothic Medium" pitchFamily="34" charset="0"/>
                <a:ea typeface="+mj-ea"/>
                <a:cs typeface="+mj-cs"/>
              </a:rPr>
              <a:t>How close did the reporter come to opening the freezer? If not, did a reliable source open it?</a:t>
            </a: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Question mark hook.wmv">
            <a:hlinkClick r:id="" action="ppaction://media"/>
          </p:cNvPr>
          <p:cNvPicPr>
            <a:picLocks noRot="1" noChangeAspect="1"/>
          </p:cNvPicPr>
          <p:nvPr>
            <a:videoFile r:link="rId1"/>
          </p:nvPr>
        </p:nvPicPr>
        <p:blipFill>
          <a:blip r:embed="rId4" cstate="print"/>
          <a:stretch>
            <a:fillRect/>
          </a:stretch>
        </p:blipFill>
        <p:spPr>
          <a:xfrm>
            <a:off x="609600" y="2133600"/>
            <a:ext cx="2590800" cy="4267200"/>
          </a:xfrm>
          <a:prstGeom prst="rect">
            <a:avLst/>
          </a:prstGeom>
        </p:spPr>
      </p:pic>
      <p:sp>
        <p:nvSpPr>
          <p:cNvPr id="10" name="Title 1"/>
          <p:cNvSpPr txBox="1">
            <a:spLocks/>
          </p:cNvSpPr>
          <p:nvPr/>
        </p:nvSpPr>
        <p:spPr>
          <a:xfrm>
            <a:off x="10510" y="21021"/>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1000"/>
                                        <p:tgtEl>
                                          <p:spTgt spid="12"/>
                                        </p:tgtEl>
                                      </p:cBhvr>
                                    </p:animEffect>
                                  </p:childTnLst>
                                </p:cTn>
                              </p:par>
                              <p:par>
                                <p:cTn id="11" presetID="1" presetClass="mediacall" presetSubtype="0" fill="hold" nodeType="withEffect">
                                  <p:stCondLst>
                                    <p:cond delay="0"/>
                                  </p:stCondLst>
                                  <p:childTnLst>
                                    <p:cmd type="call" cmd="playFrom(0.0)">
                                      <p:cBhvr>
                                        <p:cTn id="12" dur="4227" fill="hold"/>
                                        <p:tgtEl>
                                          <p:spTgt spid="8"/>
                                        </p:tgtEl>
                                      </p:cBhvr>
                                    </p:cmd>
                                  </p:childTnLst>
                                </p:cTn>
                              </p:par>
                            </p:childTnLst>
                          </p:cTn>
                        </p:par>
                      </p:childTnLst>
                    </p:cTn>
                  </p:par>
                  <p:par>
                    <p:cTn id="13" fill="hold">
                      <p:stCondLst>
                        <p:cond delay="indefinite"/>
                      </p:stCondLst>
                      <p:childTnLst>
                        <p:par>
                          <p:cTn id="14" fill="hold">
                            <p:stCondLst>
                              <p:cond delay="0"/>
                            </p:stCondLst>
                            <p:childTnLst>
                              <p:par>
                                <p:cTn id="15" presetID="2" presetClass="mediacall" presetSubtype="0" fill="hold" nodeType="clickEffect">
                                  <p:stCondLst>
                                    <p:cond delay="0"/>
                                  </p:stCondLst>
                                  <p:childTnLst>
                                    <p:cmd type="call" cmd="togglePause">
                                      <p:cBhvr>
                                        <p:cTn id="1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7" fill="hold" display="0">
                  <p:stCondLst>
                    <p:cond delay="indefinite"/>
                  </p:stCondLst>
                  <p:endCondLst>
                    <p:cond evt="onNext" delay="0">
                      <p:tgtEl>
                        <p:sldTgt/>
                      </p:tgtEl>
                    </p:cond>
                    <p:cond evt="onPrev" delay="0">
                      <p:tgtEl>
                        <p:sldTgt/>
                      </p:tgtEl>
                    </p:cond>
                  </p:endCondLst>
                </p:cTn>
                <p:tgtEl>
                  <p:spTgt spid="8"/>
                </p:tgtEl>
              </p:cMediaNode>
            </p:video>
          </p:childTnLst>
        </p:cTn>
      </p:par>
    </p:tnLst>
    <p:bldLst>
      <p:bldP spid="12" grpId="0"/>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453217" y="3244334"/>
            <a:ext cx="242374" cy="369332"/>
          </a:xfrm>
          <a:prstGeom prst="rect">
            <a:avLst/>
          </a:prstGeom>
        </p:spPr>
        <p:txBody>
          <a:bodyPr wrap="none">
            <a:spAutoFit/>
          </a:bodyPr>
          <a:lstStyle/>
          <a:p>
            <a:r>
              <a:rPr lang="en-US" b="0" i="0" dirty="0" smtClean="0">
                <a:solidFill>
                  <a:srgbClr val="000000"/>
                </a:solidFill>
                <a:latin typeface="Times New Roman"/>
              </a:rPr>
              <a:t> </a:t>
            </a:r>
            <a:endParaRPr lang="en-US" dirty="0"/>
          </a:p>
        </p:txBody>
      </p:sp>
      <p:sp>
        <p:nvSpPr>
          <p:cNvPr id="10" name="Rectangle 9"/>
          <p:cNvSpPr/>
          <p:nvPr/>
        </p:nvSpPr>
        <p:spPr>
          <a:xfrm>
            <a:off x="4453217" y="3244334"/>
            <a:ext cx="237566" cy="369332"/>
          </a:xfrm>
          <a:prstGeom prst="rect">
            <a:avLst/>
          </a:prstGeom>
        </p:spPr>
        <p:txBody>
          <a:bodyPr wrap="none">
            <a:spAutoFit/>
          </a:bodyPr>
          <a:lstStyle/>
          <a:p>
            <a:r>
              <a:rPr lang="en-US" dirty="0"/>
              <a:t> </a:t>
            </a:r>
          </a:p>
        </p:txBody>
      </p:sp>
      <p:sp>
        <p:nvSpPr>
          <p:cNvPr id="12" name="Rectangle 11"/>
          <p:cNvSpPr/>
          <p:nvPr/>
        </p:nvSpPr>
        <p:spPr>
          <a:xfrm>
            <a:off x="4453217" y="3244334"/>
            <a:ext cx="237566" cy="369332"/>
          </a:xfrm>
          <a:prstGeom prst="rect">
            <a:avLst/>
          </a:prstGeom>
        </p:spPr>
        <p:txBody>
          <a:bodyPr wrap="none">
            <a:spAutoFit/>
          </a:bodyPr>
          <a:lstStyle/>
          <a:p>
            <a:r>
              <a:rPr lang="en-US" dirty="0"/>
              <a:t> </a:t>
            </a:r>
          </a:p>
        </p:txBody>
      </p:sp>
      <p:sp>
        <p:nvSpPr>
          <p:cNvPr id="13" name="Rectangle 12"/>
          <p:cNvSpPr/>
          <p:nvPr/>
        </p:nvSpPr>
        <p:spPr>
          <a:xfrm>
            <a:off x="4453217" y="3244334"/>
            <a:ext cx="242374" cy="369332"/>
          </a:xfrm>
          <a:prstGeom prst="rect">
            <a:avLst/>
          </a:prstGeom>
        </p:spPr>
        <p:txBody>
          <a:bodyPr wrap="none">
            <a:spAutoFit/>
          </a:bodyPr>
          <a:lstStyle/>
          <a:p>
            <a:r>
              <a:rPr lang="en-US" b="0" i="0" dirty="0" smtClean="0">
                <a:solidFill>
                  <a:srgbClr val="000000"/>
                </a:solidFill>
                <a:latin typeface="Times New Roman"/>
              </a:rPr>
              <a:t> </a:t>
            </a:r>
            <a:endParaRPr lang="en-US" dirty="0"/>
          </a:p>
        </p:txBody>
      </p: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b="81377"/>
          <a:stretch/>
        </p:blipFill>
        <p:spPr bwMode="auto">
          <a:xfrm>
            <a:off x="533400" y="1143000"/>
            <a:ext cx="4803775" cy="1130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23868"/>
          <a:stretch/>
        </p:blipFill>
        <p:spPr bwMode="auto">
          <a:xfrm>
            <a:off x="3050410" y="1295400"/>
            <a:ext cx="5337176" cy="5136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itle 1"/>
          <p:cNvSpPr txBox="1">
            <a:spLocks/>
          </p:cNvSpPr>
          <p:nvPr/>
        </p:nvSpPr>
        <p:spPr>
          <a:xfrm>
            <a:off x="2404"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19050" y="1066800"/>
            <a:ext cx="9144000" cy="838200"/>
          </a:xfrm>
          <a:prstGeom prst="rect">
            <a:avLst/>
          </a:prstGeom>
          <a:effectLst>
            <a:glow rad="139700">
              <a:schemeClr val="accent1">
                <a:satMod val="175000"/>
                <a:alpha val="40000"/>
              </a:schemeClr>
            </a:glow>
          </a:effectLst>
        </p:spPr>
        <p:txBody>
          <a:bodyPr>
            <a:noAutofit/>
          </a:bodyPr>
          <a:lstStyle/>
          <a:p>
            <a:pPr lvl="0" algn="ctr">
              <a:spcBef>
                <a:spcPct val="0"/>
              </a:spcBef>
            </a:pPr>
            <a:endParaRPr lang="en-US" sz="5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8" name="Title 1"/>
          <p:cNvSpPr txBox="1">
            <a:spLocks/>
          </p:cNvSpPr>
          <p:nvPr/>
        </p:nvSpPr>
        <p:spPr>
          <a:xfrm>
            <a:off x="0" y="5867400"/>
            <a:ext cx="9144000" cy="762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9" name="Rectangle 8"/>
          <p:cNvSpPr/>
          <p:nvPr/>
        </p:nvSpPr>
        <p:spPr>
          <a:xfrm>
            <a:off x="0" y="0"/>
            <a:ext cx="9144000" cy="3847207"/>
          </a:xfrm>
          <a:prstGeom prst="rect">
            <a:avLst/>
          </a:prstGeom>
        </p:spPr>
        <p:txBody>
          <a:bodyPr wrap="square">
            <a:spAutoFit/>
          </a:bodyPr>
          <a:lstStyle/>
          <a:p>
            <a:pPr algn="ctr"/>
            <a:r>
              <a:rPr lang="en-US" sz="4800" b="1" dirty="0" smtClean="0">
                <a:solidFill>
                  <a:schemeClr val="bg1"/>
                </a:solidFill>
                <a:effectLst/>
                <a:latin typeface="Franklin Gothic No.2" charset="0"/>
              </a:rPr>
              <a:t>Lecturer Alerts</a:t>
            </a:r>
          </a:p>
          <a:p>
            <a:pPr algn="ctr"/>
            <a:r>
              <a:rPr lang="en-US" sz="2800" b="1" dirty="0" smtClean="0">
                <a:solidFill>
                  <a:schemeClr val="bg1"/>
                </a:solidFill>
                <a:effectLst/>
                <a:latin typeface="Franklin Gothic No.2" charset="0"/>
              </a:rPr>
              <a:t>This lecture is intended to be continued in a subsequent class section. The atmosphere envisioned is a seminar, with students (</a:t>
            </a:r>
            <a:r>
              <a:rPr lang="en-US" sz="2800" b="1" u="sng" dirty="0" smtClean="0">
                <a:solidFill>
                  <a:schemeClr val="bg1"/>
                </a:solidFill>
                <a:effectLst/>
                <a:latin typeface="Franklin Gothic No.2" charset="0"/>
              </a:rPr>
              <a:t>having read the examples ahead of time</a:t>
            </a:r>
            <a:r>
              <a:rPr lang="en-US" sz="2800" b="1" dirty="0" smtClean="0">
                <a:solidFill>
                  <a:schemeClr val="bg1"/>
                </a:solidFill>
                <a:effectLst/>
                <a:latin typeface="Franklin Gothic No.2" charset="0"/>
              </a:rPr>
              <a:t>) working their way through Workbook examples with their teacher. The point is to begin developing their ability to deconstruct in real time.</a:t>
            </a:r>
            <a:endParaRPr lang="en-US" sz="4800" b="1" dirty="0" smtClean="0">
              <a:solidFill>
                <a:schemeClr val="bg1"/>
              </a:solidFill>
              <a:effectLst/>
              <a:latin typeface="Franklin Gothic No.2" charset="0"/>
            </a:endParaRPr>
          </a:p>
        </p:txBody>
      </p:sp>
    </p:spTree>
    <p:extLst>
      <p:ext uri="{BB962C8B-B14F-4D97-AF65-F5344CB8AC3E}">
        <p14:creationId xmlns:p14="http://schemas.microsoft.com/office/powerpoint/2010/main" val="3182467264"/>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6800"/>
            <a:ext cx="9144000" cy="1447800"/>
          </a:xfrm>
        </p:spPr>
        <p:txBody>
          <a:bodyPr>
            <a:normAutofit/>
          </a:bodyPr>
          <a:lstStyle/>
          <a:p>
            <a:pPr algn="ctr"/>
            <a:r>
              <a:rPr lang="en-US" dirty="0" smtClean="0">
                <a:solidFill>
                  <a:srgbClr val="FFFFFF"/>
                </a:solidFill>
                <a:latin typeface="Franklin Gothic Medium" pitchFamily="34" charset="0"/>
              </a:rPr>
              <a:t>What’s the Evidence That Sen. </a:t>
            </a:r>
            <a:r>
              <a:rPr lang="en-US" dirty="0" err="1" smtClean="0">
                <a:solidFill>
                  <a:srgbClr val="FFFFFF"/>
                </a:solidFill>
                <a:latin typeface="Franklin Gothic Medium" pitchFamily="34" charset="0"/>
              </a:rPr>
              <a:t>Gillibrand</a:t>
            </a:r>
            <a:r>
              <a:rPr lang="en-US" dirty="0" smtClean="0">
                <a:solidFill>
                  <a:srgbClr val="FFFFFF"/>
                </a:solidFill>
                <a:latin typeface="Franklin Gothic Medium" pitchFamily="34" charset="0"/>
              </a:rPr>
              <a:t> Will Run for President?</a:t>
            </a:r>
            <a:endParaRPr lang="en-US" dirty="0">
              <a:solidFill>
                <a:srgbClr val="FFFFFF"/>
              </a:solidFill>
              <a:latin typeface="Franklin Gothic Medium" pitchFamily="34" charset="0"/>
            </a:endParaRPr>
          </a:p>
        </p:txBody>
      </p:sp>
      <p:pic>
        <p:nvPicPr>
          <p:cNvPr id="3" name="Picture 2"/>
          <p:cNvPicPr>
            <a:picLocks noChangeAspect="1"/>
          </p:cNvPicPr>
          <p:nvPr/>
        </p:nvPicPr>
        <p:blipFill>
          <a:blip r:embed="rId3" cstate="print"/>
          <a:stretch>
            <a:fillRect/>
          </a:stretch>
        </p:blipFill>
        <p:spPr>
          <a:xfrm>
            <a:off x="104585" y="2588797"/>
            <a:ext cx="1784649" cy="268841"/>
          </a:xfrm>
          <a:prstGeom prst="rect">
            <a:avLst/>
          </a:prstGeom>
        </p:spPr>
      </p:pic>
      <p:pic>
        <p:nvPicPr>
          <p:cNvPr id="4" name="Picture 3"/>
          <p:cNvPicPr>
            <a:picLocks noChangeAspect="1"/>
          </p:cNvPicPr>
          <p:nvPr/>
        </p:nvPicPr>
        <p:blipFill>
          <a:blip r:embed="rId4" cstate="print"/>
          <a:stretch>
            <a:fillRect/>
          </a:stretch>
        </p:blipFill>
        <p:spPr>
          <a:xfrm>
            <a:off x="120351" y="2857638"/>
            <a:ext cx="7292340" cy="2068830"/>
          </a:xfrm>
          <a:prstGeom prst="rect">
            <a:avLst/>
          </a:prstGeom>
        </p:spPr>
      </p:pic>
      <p:pic>
        <p:nvPicPr>
          <p:cNvPr id="5" name="Picture 4"/>
          <p:cNvPicPr>
            <a:picLocks noChangeAspect="1"/>
          </p:cNvPicPr>
          <p:nvPr/>
        </p:nvPicPr>
        <p:blipFill>
          <a:blip r:embed="rId5" cstate="print"/>
          <a:stretch>
            <a:fillRect/>
          </a:stretch>
        </p:blipFill>
        <p:spPr>
          <a:xfrm>
            <a:off x="4329545" y="3586936"/>
            <a:ext cx="4640580" cy="3223260"/>
          </a:xfrm>
          <a:prstGeom prst="rect">
            <a:avLst/>
          </a:prstGeom>
        </p:spPr>
      </p:pic>
      <p:sp>
        <p:nvSpPr>
          <p:cNvPr id="6" name="Title 1"/>
          <p:cNvSpPr txBox="1">
            <a:spLocks/>
          </p:cNvSpPr>
          <p:nvPr/>
        </p:nvSpPr>
        <p:spPr>
          <a:xfrm>
            <a:off x="0" y="5317480"/>
            <a:ext cx="4191000" cy="1447800"/>
          </a:xfrm>
          <a:prstGeom prst="rect">
            <a:avLst/>
          </a:prstGeom>
        </p:spPr>
        <p:txBody>
          <a:bodyPr vert="horz" lIns="91440" tIns="45720" rIns="91440" bIns="45720" rtlCol="0" anchor="ctr">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solidFill>
                  <a:srgbClr val="FFFFFF"/>
                </a:solidFill>
                <a:latin typeface="Franklin Gothic Medium" pitchFamily="34" charset="0"/>
              </a:rPr>
              <a:t>Direct Evidence?</a:t>
            </a:r>
          </a:p>
          <a:p>
            <a:r>
              <a:rPr lang="en-US" dirty="0" smtClean="0">
                <a:solidFill>
                  <a:srgbClr val="FFFFFF"/>
                </a:solidFill>
                <a:latin typeface="Franklin Gothic Medium" pitchFamily="34" charset="0"/>
              </a:rPr>
              <a:t>Indirect Evidence?</a:t>
            </a:r>
          </a:p>
          <a:p>
            <a:r>
              <a:rPr lang="en-US" dirty="0" smtClean="0">
                <a:solidFill>
                  <a:srgbClr val="FFFFFF"/>
                </a:solidFill>
                <a:latin typeface="Franklin Gothic Medium" pitchFamily="34" charset="0"/>
              </a:rPr>
              <a:t>Inference?</a:t>
            </a:r>
            <a:endParaRPr lang="en-US" dirty="0">
              <a:solidFill>
                <a:srgbClr val="FFFFFF"/>
              </a:solidFill>
              <a:latin typeface="Franklin Gothic Medium" pitchFamily="34" charset="0"/>
            </a:endParaRPr>
          </a:p>
        </p:txBody>
      </p:sp>
      <p:sp>
        <p:nvSpPr>
          <p:cNvPr id="7" name="Title 1"/>
          <p:cNvSpPr txBox="1">
            <a:spLocks/>
          </p:cNvSpPr>
          <p:nvPr/>
        </p:nvSpPr>
        <p:spPr>
          <a:xfrm>
            <a:off x="-1313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5334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latin typeface="Franklin Gothic Medium" pitchFamily="34" charset="0"/>
              </a:rPr>
              <a:t>Test Inferences for Soundness</a:t>
            </a:r>
          </a:p>
        </p:txBody>
      </p:sp>
      <p:sp>
        <p:nvSpPr>
          <p:cNvPr id="6" name="Title 1"/>
          <p:cNvSpPr txBox="1">
            <a:spLocks/>
          </p:cNvSpPr>
          <p:nvPr/>
        </p:nvSpPr>
        <p:spPr>
          <a:xfrm>
            <a:off x="0" y="3886200"/>
            <a:ext cx="9144000" cy="29718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000" spc="-150" dirty="0" smtClean="0">
                <a:solidFill>
                  <a:schemeClr val="bg1"/>
                </a:solidFill>
                <a:effectLst/>
                <a:latin typeface="Franklin Gothic Medium" pitchFamily="34" charset="0"/>
                <a:ea typeface="+mj-ea"/>
                <a:cs typeface="+mj-cs"/>
              </a:rPr>
              <a:t>Evidence: Information that proves or disproves something</a:t>
            </a:r>
          </a:p>
          <a:p>
            <a:pPr lvl="0" algn="ctr">
              <a:spcBef>
                <a:spcPct val="0"/>
              </a:spcBef>
            </a:pPr>
            <a:r>
              <a:rPr lang="en-US" sz="4000" spc="-150" dirty="0" smtClean="0">
                <a:solidFill>
                  <a:schemeClr val="bg1"/>
                </a:solidFill>
                <a:effectLst/>
                <a:latin typeface="Franklin Gothic Medium" pitchFamily="34" charset="0"/>
                <a:ea typeface="+mj-ea"/>
                <a:cs typeface="+mj-cs"/>
              </a:rPr>
              <a:t>Inference: Taking information that is accepted as true and then drawing a conclusion </a:t>
            </a:r>
          </a:p>
          <a:p>
            <a:pPr lvl="0" algn="ctr">
              <a:spcBef>
                <a:spcPct val="0"/>
              </a:spcBef>
            </a:pPr>
            <a:r>
              <a:rPr lang="en-US" sz="4000" spc="-150" dirty="0" smtClean="0">
                <a:solidFill>
                  <a:schemeClr val="bg1"/>
                </a:solidFill>
                <a:effectLst/>
                <a:latin typeface="Franklin Gothic Medium" pitchFamily="34" charset="0"/>
                <a:ea typeface="+mj-ea"/>
                <a:cs typeface="+mj-cs"/>
              </a:rPr>
              <a:t>that may or may not be valid</a:t>
            </a:r>
          </a:p>
        </p:txBody>
      </p:sp>
      <p:pic>
        <p:nvPicPr>
          <p:cNvPr id="12" name="Picture 11" descr="Katrina_Satellite.bmp"/>
          <p:cNvPicPr>
            <a:picLocks noChangeAspect="1"/>
          </p:cNvPicPr>
          <p:nvPr/>
        </p:nvPicPr>
        <p:blipFill>
          <a:blip r:embed="rId3" cstate="print"/>
          <a:stretch>
            <a:fillRect/>
          </a:stretch>
        </p:blipFill>
        <p:spPr>
          <a:xfrm>
            <a:off x="533399" y="1600200"/>
            <a:ext cx="6009224" cy="1280160"/>
          </a:xfrm>
          <a:prstGeom prst="rect">
            <a:avLst/>
          </a:prstGeom>
          <a:ln w="12700">
            <a:solidFill>
              <a:schemeClr val="tx1"/>
            </a:solidFill>
          </a:ln>
          <a:effectLst>
            <a:outerShdw blurRad="292100" dist="139700" dir="2700000" algn="tl" rotWithShape="0">
              <a:srgbClr val="333333">
                <a:alpha val="65000"/>
              </a:srgbClr>
            </a:outerShdw>
          </a:effectLst>
        </p:spPr>
      </p:pic>
      <p:pic>
        <p:nvPicPr>
          <p:cNvPr id="7" name="Picture 6" descr="Katrina_Satellite.bmp"/>
          <p:cNvPicPr>
            <a:picLocks noChangeAspect="1"/>
          </p:cNvPicPr>
          <p:nvPr/>
        </p:nvPicPr>
        <p:blipFill>
          <a:blip r:embed="rId4" cstate="print"/>
          <a:stretch>
            <a:fillRect/>
          </a:stretch>
        </p:blipFill>
        <p:spPr>
          <a:xfrm>
            <a:off x="3352800" y="2286001"/>
            <a:ext cx="5358810" cy="1371600"/>
          </a:xfrm>
          <a:prstGeom prst="rect">
            <a:avLst/>
          </a:prstGeom>
          <a:ln w="12700">
            <a:solidFill>
              <a:schemeClr val="tx1"/>
            </a:solidFill>
          </a:ln>
          <a:effectLst>
            <a:outerShdw blurRad="50800" dist="38100" dir="10800000" algn="r" rotWithShape="0">
              <a:prstClr val="black">
                <a:alpha val="40000"/>
              </a:prst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704193"/>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latin typeface="Franklin Gothic Medium" pitchFamily="34" charset="0"/>
              </a:rPr>
              <a:t>Checking Inferences</a:t>
            </a:r>
          </a:p>
        </p:txBody>
      </p:sp>
      <p:sp>
        <p:nvSpPr>
          <p:cNvPr id="9"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grpSp>
        <p:nvGrpSpPr>
          <p:cNvPr id="2" name="Group 7"/>
          <p:cNvGrpSpPr/>
          <p:nvPr/>
        </p:nvGrpSpPr>
        <p:grpSpPr>
          <a:xfrm>
            <a:off x="481965" y="1576359"/>
            <a:ext cx="7265670" cy="1234440"/>
            <a:chOff x="304800" y="1143000"/>
            <a:chExt cx="7646670" cy="1539240"/>
          </a:xfrm>
        </p:grpSpPr>
        <p:pic>
          <p:nvPicPr>
            <p:cNvPr id="2050" name="Picture 2"/>
            <p:cNvPicPr>
              <a:picLocks noChangeAspect="1" noChangeArrowheads="1"/>
            </p:cNvPicPr>
            <p:nvPr/>
          </p:nvPicPr>
          <p:blipFill>
            <a:blip r:embed="rId3" cstate="print"/>
            <a:srcRect/>
            <a:stretch>
              <a:fillRect/>
            </a:stretch>
          </p:blipFill>
          <p:spPr bwMode="auto">
            <a:xfrm>
              <a:off x="304800" y="1143000"/>
              <a:ext cx="2743200" cy="54864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533400" y="1676400"/>
              <a:ext cx="7418070" cy="1005840"/>
            </a:xfrm>
            <a:prstGeom prst="rect">
              <a:avLst/>
            </a:prstGeom>
            <a:noFill/>
            <a:ln w="9525">
              <a:noFill/>
              <a:miter lim="800000"/>
              <a:headEnd/>
              <a:tailEnd/>
            </a:ln>
          </p:spPr>
        </p:pic>
      </p:grpSp>
      <p:pic>
        <p:nvPicPr>
          <p:cNvPr id="2052" name="Picture 4"/>
          <p:cNvPicPr>
            <a:picLocks noChangeAspect="1" noChangeArrowheads="1"/>
          </p:cNvPicPr>
          <p:nvPr/>
        </p:nvPicPr>
        <p:blipFill>
          <a:blip r:embed="rId5" cstate="print"/>
          <a:srcRect l="20923" r="22462"/>
          <a:stretch>
            <a:fillRect/>
          </a:stretch>
        </p:blipFill>
        <p:spPr bwMode="auto">
          <a:xfrm>
            <a:off x="4114800" y="2590800"/>
            <a:ext cx="2862447" cy="3368040"/>
          </a:xfrm>
          <a:prstGeom prst="rect">
            <a:avLst/>
          </a:prstGeom>
          <a:noFill/>
          <a:ln w="9525">
            <a:noFill/>
            <a:miter lim="800000"/>
            <a:headEnd/>
            <a:tailEnd/>
          </a:ln>
        </p:spPr>
      </p:pic>
      <p:sp>
        <p:nvSpPr>
          <p:cNvPr id="8" name="Title 1"/>
          <p:cNvSpPr txBox="1">
            <a:spLocks/>
          </p:cNvSpPr>
          <p:nvPr/>
        </p:nvSpPr>
        <p:spPr>
          <a:xfrm>
            <a:off x="0" y="-23648"/>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052"/>
                                        </p:tgtEl>
                                        <p:attrNameLst>
                                          <p:attrName>style.visibility</p:attrName>
                                        </p:attrNameLst>
                                      </p:cBhvr>
                                      <p:to>
                                        <p:strVal val="visible"/>
                                      </p:to>
                                    </p:set>
                                    <p:animEffect transition="in" filter="fade">
                                      <p:cBhvr>
                                        <p:cTn id="14"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Title 1"/>
          <p:cNvSpPr txBox="1">
            <a:spLocks/>
          </p:cNvSpPr>
          <p:nvPr/>
        </p:nvSpPr>
        <p:spPr>
          <a:xfrm>
            <a:off x="0" y="9906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4098" name="Picture 2"/>
          <p:cNvPicPr>
            <a:picLocks noChangeAspect="1" noChangeArrowheads="1"/>
          </p:cNvPicPr>
          <p:nvPr/>
        </p:nvPicPr>
        <p:blipFill>
          <a:blip r:embed="rId3" cstate="print"/>
          <a:srcRect/>
          <a:stretch>
            <a:fillRect/>
          </a:stretch>
        </p:blipFill>
        <p:spPr bwMode="auto">
          <a:xfrm>
            <a:off x="1905000" y="2362200"/>
            <a:ext cx="5217296" cy="3474720"/>
          </a:xfrm>
          <a:prstGeom prst="rect">
            <a:avLst/>
          </a:prstGeom>
          <a:noFill/>
          <a:ln w="9525">
            <a:noFill/>
            <a:miter lim="800000"/>
            <a:headEnd/>
            <a:tailEnd/>
          </a:ln>
        </p:spPr>
      </p:pic>
      <p:grpSp>
        <p:nvGrpSpPr>
          <p:cNvPr id="14" name="Group 13"/>
          <p:cNvGrpSpPr/>
          <p:nvPr/>
        </p:nvGrpSpPr>
        <p:grpSpPr>
          <a:xfrm>
            <a:off x="137160" y="1219200"/>
            <a:ext cx="8778240" cy="1097280"/>
            <a:chOff x="137160" y="1219200"/>
            <a:chExt cx="8778240" cy="1097280"/>
          </a:xfrm>
        </p:grpSpPr>
        <p:pic>
          <p:nvPicPr>
            <p:cNvPr id="4099" name="Picture 3"/>
            <p:cNvPicPr>
              <a:picLocks noChangeAspect="1" noChangeArrowheads="1"/>
            </p:cNvPicPr>
            <p:nvPr/>
          </p:nvPicPr>
          <p:blipFill>
            <a:blip r:embed="rId4" cstate="print"/>
            <a:srcRect/>
            <a:stretch>
              <a:fillRect/>
            </a:stretch>
          </p:blipFill>
          <p:spPr bwMode="auto">
            <a:xfrm>
              <a:off x="137160" y="1219200"/>
              <a:ext cx="1844040" cy="1005840"/>
            </a:xfrm>
            <a:prstGeom prst="rect">
              <a:avLst/>
            </a:prstGeom>
            <a:noFill/>
            <a:ln w="9525">
              <a:noFill/>
              <a:miter lim="800000"/>
              <a:headEnd/>
              <a:tailEnd/>
            </a:ln>
          </p:spPr>
        </p:pic>
        <p:pic>
          <p:nvPicPr>
            <p:cNvPr id="13" name="Picture 3"/>
            <p:cNvPicPr>
              <a:picLocks noChangeAspect="1" noChangeArrowheads="1"/>
            </p:cNvPicPr>
            <p:nvPr/>
          </p:nvPicPr>
          <p:blipFill>
            <a:blip r:embed="rId5" cstate="print"/>
            <a:srcRect/>
            <a:stretch>
              <a:fillRect/>
            </a:stretch>
          </p:blipFill>
          <p:spPr bwMode="auto">
            <a:xfrm>
              <a:off x="1981200" y="1219200"/>
              <a:ext cx="6934200" cy="1097280"/>
            </a:xfrm>
            <a:prstGeom prst="rect">
              <a:avLst/>
            </a:prstGeom>
            <a:noFill/>
            <a:ln w="9525">
              <a:noFill/>
              <a:miter lim="800000"/>
              <a:headEnd/>
              <a:tailEnd/>
            </a:ln>
          </p:spPr>
        </p:pic>
      </p:grpSp>
      <p:pic>
        <p:nvPicPr>
          <p:cNvPr id="4100" name="Picture 4"/>
          <p:cNvPicPr>
            <a:picLocks noChangeAspect="1" noChangeArrowheads="1"/>
          </p:cNvPicPr>
          <p:nvPr/>
        </p:nvPicPr>
        <p:blipFill>
          <a:blip r:embed="rId6" cstate="print"/>
          <a:srcRect/>
          <a:stretch>
            <a:fillRect/>
          </a:stretch>
        </p:blipFill>
        <p:spPr bwMode="auto">
          <a:xfrm>
            <a:off x="152400" y="3657600"/>
            <a:ext cx="8778240" cy="731520"/>
          </a:xfrm>
          <a:prstGeom prst="rect">
            <a:avLst/>
          </a:prstGeom>
          <a:noFill/>
          <a:ln w="9525">
            <a:noFill/>
            <a:miter lim="800000"/>
            <a:headEnd/>
            <a:tailEnd/>
          </a:ln>
        </p:spPr>
      </p:pic>
      <p:sp>
        <p:nvSpPr>
          <p:cNvPr id="12" name="TextBox 11"/>
          <p:cNvSpPr txBox="1"/>
          <p:nvPr/>
        </p:nvSpPr>
        <p:spPr>
          <a:xfrm>
            <a:off x="533400" y="6096000"/>
            <a:ext cx="8001000" cy="584775"/>
          </a:xfrm>
          <a:prstGeom prst="rect">
            <a:avLst/>
          </a:prstGeom>
          <a:noFill/>
        </p:spPr>
        <p:txBody>
          <a:bodyPr wrap="square" rtlCol="0">
            <a:spAutoFit/>
          </a:bodyPr>
          <a:lstStyle/>
          <a:p>
            <a:pPr lvl="0" algn="ct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rPr>
              <a:t>Is The Inference Sturdy?</a:t>
            </a:r>
            <a:endParaRPr lang="en-US" sz="3200" dirty="0">
              <a:solidFill>
                <a:schemeClr val="bg1"/>
              </a:solidFill>
            </a:endParaRPr>
          </a:p>
        </p:txBody>
      </p:sp>
      <p:sp>
        <p:nvSpPr>
          <p:cNvPr id="15" name="Title 1"/>
          <p:cNvSpPr txBox="1">
            <a:spLocks/>
          </p:cNvSpPr>
          <p:nvPr/>
        </p:nvSpPr>
        <p:spPr>
          <a:xfrm>
            <a:off x="34159" y="23648"/>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1000"/>
                                        <p:tgtEl>
                                          <p:spTgt spid="14"/>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4098"/>
                                        </p:tgtEl>
                                        <p:attrNameLst>
                                          <p:attrName>style.visibility</p:attrName>
                                        </p:attrNameLst>
                                      </p:cBhvr>
                                      <p:to>
                                        <p:strVal val="visible"/>
                                      </p:to>
                                    </p:set>
                                    <p:animEffect transition="in" filter="fade">
                                      <p:cBhvr>
                                        <p:cTn id="14" dur="1000"/>
                                        <p:tgtEl>
                                          <p:spTgt spid="409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100"/>
                                        </p:tgtEl>
                                        <p:attrNameLst>
                                          <p:attrName>style.visibility</p:attrName>
                                        </p:attrNameLst>
                                      </p:cBhvr>
                                      <p:to>
                                        <p:strVal val="visible"/>
                                      </p:to>
                                    </p:set>
                                    <p:animEffect transition="in" filter="fade">
                                      <p:cBhvr>
                                        <p:cTn id="19" dur="10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3" cstate="print"/>
          <a:stretch>
            <a:fillRect/>
          </a:stretch>
        </p:blipFill>
        <p:spPr>
          <a:xfrm>
            <a:off x="1219200" y="1409699"/>
            <a:ext cx="5791200" cy="3759199"/>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26276" y="15766"/>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8" name="Title 1"/>
          <p:cNvSpPr txBox="1">
            <a:spLocks/>
          </p:cNvSpPr>
          <p:nvPr/>
        </p:nvSpPr>
        <p:spPr>
          <a:xfrm>
            <a:off x="0" y="4800600"/>
            <a:ext cx="9144000" cy="762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spc="-150" dirty="0">
                <a:solidFill>
                  <a:schemeClr val="bg1"/>
                </a:solidFill>
                <a:effectLst/>
                <a:latin typeface="Franklin Gothic Medium" pitchFamily="34" charset="0"/>
                <a:ea typeface="+mj-ea"/>
                <a:cs typeface="+mj-cs"/>
              </a:rPr>
              <a:t>5</a:t>
            </a:r>
            <a:r>
              <a:rPr lang="en-US" sz="2400" spc="-150" dirty="0" smtClean="0">
                <a:solidFill>
                  <a:schemeClr val="bg1"/>
                </a:solidFill>
                <a:effectLst/>
                <a:latin typeface="Franklin Gothic Medium" pitchFamily="34" charset="0"/>
                <a:ea typeface="+mj-ea"/>
                <a:cs typeface="+mj-cs"/>
              </a:rPr>
              <a:t>) </a:t>
            </a:r>
            <a:r>
              <a:rPr lang="en-US" sz="3200" b="1" i="1" spc="-150" dirty="0" smtClean="0">
                <a:solidFill>
                  <a:schemeClr val="accent2">
                    <a:lumMod val="60000"/>
                    <a:lumOff val="40000"/>
                  </a:schemeClr>
                </a:solidFill>
                <a:effectLst/>
                <a:latin typeface="Franklin Gothic Medium" pitchFamily="34" charset="0"/>
                <a:ea typeface="+mj-ea"/>
                <a:cs typeface="+mj-cs"/>
              </a:rPr>
              <a:t>N</a:t>
            </a:r>
            <a:r>
              <a:rPr lang="en-US" sz="2400" spc="-150" dirty="0" smtClean="0">
                <a:solidFill>
                  <a:schemeClr val="bg1"/>
                </a:solidFill>
                <a:effectLst/>
                <a:latin typeface="Franklin Gothic Medium" pitchFamily="34" charset="0"/>
                <a:ea typeface="+mj-ea"/>
                <a:cs typeface="+mj-cs"/>
              </a:rPr>
              <a:t>amed Sources Are </a:t>
            </a:r>
            <a:r>
              <a:rPr lang="en-US" sz="2400" spc="-150" dirty="0" smtClean="0">
                <a:solidFill>
                  <a:srgbClr val="FF0000"/>
                </a:solidFill>
                <a:effectLst/>
                <a:latin typeface="Franklin Gothic Medium" pitchFamily="34" charset="0"/>
                <a:ea typeface="+mj-ea"/>
                <a:cs typeface="+mj-cs"/>
              </a:rPr>
              <a:t>Better</a:t>
            </a:r>
            <a:r>
              <a:rPr lang="en-US" sz="2400" spc="-150" dirty="0" smtClean="0">
                <a:solidFill>
                  <a:schemeClr val="bg1"/>
                </a:solidFill>
                <a:effectLst/>
                <a:latin typeface="Franklin Gothic Medium" pitchFamily="34" charset="0"/>
                <a:ea typeface="+mj-ea"/>
                <a:cs typeface="+mj-cs"/>
              </a:rPr>
              <a:t> Than Unnamed Sources</a:t>
            </a:r>
          </a:p>
        </p:txBody>
      </p:sp>
      <p:sp>
        <p:nvSpPr>
          <p:cNvPr id="9" name="Title 1"/>
          <p:cNvSpPr txBox="1">
            <a:spLocks/>
          </p:cNvSpPr>
          <p:nvPr/>
        </p:nvSpPr>
        <p:spPr>
          <a:xfrm>
            <a:off x="2177" y="3962400"/>
            <a:ext cx="9144000" cy="642257"/>
          </a:xfrm>
          <a:prstGeom prst="rect">
            <a:avLst/>
          </a:prstGeom>
          <a:effectLst>
            <a:glow rad="139700">
              <a:schemeClr val="accent1">
                <a:satMod val="175000"/>
                <a:alpha val="40000"/>
              </a:schemeClr>
            </a:glow>
          </a:effectLst>
        </p:spPr>
        <p:txBody>
          <a:bodyPr>
            <a:noAutofit/>
          </a:bodyPr>
          <a:lstStyle/>
          <a:p>
            <a:pPr lvl="0" algn="ctr">
              <a:spcBef>
                <a:spcPct val="0"/>
              </a:spcBef>
            </a:pPr>
            <a:r>
              <a:rPr lang="en-US" sz="2400" spc="-150" dirty="0">
                <a:solidFill>
                  <a:schemeClr val="bg1"/>
                </a:solidFill>
                <a:effectLst/>
                <a:latin typeface="Franklin Gothic Medium" pitchFamily="34" charset="0"/>
                <a:ea typeface="+mj-ea"/>
                <a:cs typeface="+mj-cs"/>
              </a:rPr>
              <a:t>4</a:t>
            </a:r>
            <a:r>
              <a:rPr lang="en-US" sz="2400" spc="-150" dirty="0" smtClean="0">
                <a:solidFill>
                  <a:schemeClr val="bg1"/>
                </a:solidFill>
                <a:effectLst/>
                <a:latin typeface="Franklin Gothic Medium" pitchFamily="34" charset="0"/>
                <a:ea typeface="+mj-ea"/>
                <a:cs typeface="+mj-cs"/>
              </a:rPr>
              <a:t>) </a:t>
            </a:r>
            <a:r>
              <a:rPr lang="en-US" sz="3200" b="1" i="1" spc="-150" dirty="0" smtClean="0">
                <a:solidFill>
                  <a:schemeClr val="accent2">
                    <a:lumMod val="60000"/>
                    <a:lumOff val="40000"/>
                  </a:schemeClr>
                </a:solidFill>
                <a:effectLst/>
                <a:latin typeface="Franklin Gothic Medium" pitchFamily="34" charset="0"/>
                <a:ea typeface="+mj-ea"/>
                <a:cs typeface="+mj-cs"/>
              </a:rPr>
              <a:t>A</a:t>
            </a:r>
            <a:r>
              <a:rPr lang="en-US" sz="2400" spc="-150" dirty="0" smtClean="0">
                <a:solidFill>
                  <a:schemeClr val="bg1"/>
                </a:solidFill>
                <a:effectLst/>
                <a:latin typeface="Franklin Gothic Medium" pitchFamily="34" charset="0"/>
                <a:ea typeface="+mj-ea"/>
                <a:cs typeface="+mj-cs"/>
              </a:rPr>
              <a:t>uthoritative/</a:t>
            </a:r>
            <a:r>
              <a:rPr lang="en-US" sz="3200" b="1" i="1" spc="-150" dirty="0" smtClean="0">
                <a:solidFill>
                  <a:schemeClr val="accent2">
                    <a:lumMod val="60000"/>
                    <a:lumOff val="40000"/>
                  </a:schemeClr>
                </a:solidFill>
                <a:effectLst/>
                <a:latin typeface="Franklin Gothic Medium" pitchFamily="34" charset="0"/>
                <a:ea typeface="+mj-ea"/>
                <a:cs typeface="+mj-cs"/>
              </a:rPr>
              <a:t>I</a:t>
            </a:r>
            <a:r>
              <a:rPr lang="en-US" sz="2400" spc="-150" dirty="0" smtClean="0">
                <a:solidFill>
                  <a:schemeClr val="bg1"/>
                </a:solidFill>
                <a:effectLst/>
                <a:latin typeface="Franklin Gothic Medium" pitchFamily="34" charset="0"/>
                <a:ea typeface="+mj-ea"/>
                <a:cs typeface="+mj-cs"/>
              </a:rPr>
              <a:t>nformed Sources  Are </a:t>
            </a:r>
            <a:r>
              <a:rPr lang="en-US" sz="2400" spc="-150" dirty="0" smtClean="0">
                <a:solidFill>
                  <a:srgbClr val="FF0000"/>
                </a:solidFill>
                <a:effectLst/>
                <a:latin typeface="Franklin Gothic Medium" pitchFamily="34" charset="0"/>
                <a:ea typeface="+mj-ea"/>
                <a:cs typeface="+mj-cs"/>
              </a:rPr>
              <a:t>Better</a:t>
            </a:r>
            <a:r>
              <a:rPr lang="en-US" sz="2400" spc="-150" dirty="0" smtClean="0">
                <a:solidFill>
                  <a:schemeClr val="bg1"/>
                </a:solidFill>
                <a:effectLst/>
                <a:latin typeface="Franklin Gothic Medium" pitchFamily="34" charset="0"/>
                <a:ea typeface="+mj-ea"/>
                <a:cs typeface="+mj-cs"/>
              </a:rPr>
              <a:t> Than Uninformed Sources</a:t>
            </a:r>
          </a:p>
        </p:txBody>
      </p:sp>
      <p:sp>
        <p:nvSpPr>
          <p:cNvPr id="7" name="Title 1"/>
          <p:cNvSpPr txBox="1">
            <a:spLocks/>
          </p:cNvSpPr>
          <p:nvPr/>
        </p:nvSpPr>
        <p:spPr>
          <a:xfrm>
            <a:off x="0" y="1524000"/>
            <a:ext cx="9144000" cy="6477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spc="-150" dirty="0">
                <a:solidFill>
                  <a:schemeClr val="bg1"/>
                </a:solidFill>
                <a:effectLst/>
                <a:latin typeface="Franklin Gothic Medium" pitchFamily="34" charset="0"/>
                <a:ea typeface="+mj-ea"/>
                <a:cs typeface="+mj-cs"/>
              </a:rPr>
              <a:t>1</a:t>
            </a:r>
            <a:r>
              <a:rPr lang="en-US" sz="2400" spc="-150" dirty="0" smtClean="0">
                <a:solidFill>
                  <a:schemeClr val="bg1"/>
                </a:solidFill>
                <a:effectLst/>
                <a:latin typeface="Franklin Gothic Medium" pitchFamily="34" charset="0"/>
                <a:ea typeface="+mj-ea"/>
                <a:cs typeface="+mj-cs"/>
              </a:rPr>
              <a:t>) </a:t>
            </a:r>
            <a:r>
              <a:rPr lang="en-US" sz="3200" b="1" i="1" spc="-150" dirty="0" smtClean="0">
                <a:solidFill>
                  <a:schemeClr val="accent2">
                    <a:lumMod val="60000"/>
                    <a:lumOff val="40000"/>
                  </a:schemeClr>
                </a:solidFill>
                <a:effectLst/>
                <a:latin typeface="Franklin Gothic Medium" pitchFamily="34" charset="0"/>
                <a:ea typeface="+mj-ea"/>
                <a:cs typeface="+mj-cs"/>
              </a:rPr>
              <a:t>I</a:t>
            </a:r>
            <a:r>
              <a:rPr lang="en-US" sz="2400" spc="-150" dirty="0" smtClean="0">
                <a:solidFill>
                  <a:schemeClr val="bg1"/>
                </a:solidFill>
                <a:effectLst/>
                <a:latin typeface="Franklin Gothic Medium" pitchFamily="34" charset="0"/>
                <a:ea typeface="+mj-ea"/>
                <a:cs typeface="+mj-cs"/>
              </a:rPr>
              <a:t>ndependent Sources Are </a:t>
            </a:r>
            <a:r>
              <a:rPr lang="en-US" sz="2400" spc="-150" dirty="0" smtClean="0">
                <a:solidFill>
                  <a:srgbClr val="FF0000"/>
                </a:solidFill>
                <a:effectLst/>
                <a:latin typeface="Franklin Gothic Medium" pitchFamily="34" charset="0"/>
                <a:ea typeface="+mj-ea"/>
                <a:cs typeface="+mj-cs"/>
              </a:rPr>
              <a:t>Better</a:t>
            </a:r>
            <a:r>
              <a:rPr lang="en-US" sz="2400" spc="-150" dirty="0" smtClean="0">
                <a:solidFill>
                  <a:schemeClr val="bg1"/>
                </a:solidFill>
                <a:effectLst/>
                <a:latin typeface="Franklin Gothic Medium" pitchFamily="34" charset="0"/>
                <a:ea typeface="+mj-ea"/>
                <a:cs typeface="+mj-cs"/>
              </a:rPr>
              <a:t> Than Self-Interested Sources</a:t>
            </a:r>
          </a:p>
        </p:txBody>
      </p:sp>
      <p:sp>
        <p:nvSpPr>
          <p:cNvPr id="10" name="Title 1"/>
          <p:cNvSpPr txBox="1">
            <a:spLocks/>
          </p:cNvSpPr>
          <p:nvPr/>
        </p:nvSpPr>
        <p:spPr>
          <a:xfrm>
            <a:off x="-71846" y="32004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spc="-150" dirty="0">
                <a:solidFill>
                  <a:schemeClr val="bg1"/>
                </a:solidFill>
                <a:effectLst/>
                <a:latin typeface="Franklin Gothic Medium" pitchFamily="34" charset="0"/>
                <a:ea typeface="+mj-ea"/>
                <a:cs typeface="+mj-cs"/>
              </a:rPr>
              <a:t>3</a:t>
            </a:r>
            <a:r>
              <a:rPr lang="en-US" sz="2400" spc="-150" dirty="0" smtClean="0">
                <a:solidFill>
                  <a:schemeClr val="bg1"/>
                </a:solidFill>
                <a:effectLst/>
                <a:latin typeface="Franklin Gothic Medium" pitchFamily="34" charset="0"/>
                <a:ea typeface="+mj-ea"/>
                <a:cs typeface="+mj-cs"/>
              </a:rPr>
              <a:t>) Sources Who </a:t>
            </a:r>
            <a:r>
              <a:rPr lang="en-US" sz="3200" b="1" i="1" spc="-150" dirty="0" smtClean="0">
                <a:solidFill>
                  <a:schemeClr val="accent2">
                    <a:lumMod val="60000"/>
                    <a:lumOff val="40000"/>
                  </a:schemeClr>
                </a:solidFill>
                <a:effectLst/>
                <a:latin typeface="Franklin Gothic Medium" pitchFamily="34" charset="0"/>
                <a:ea typeface="+mj-ea"/>
                <a:cs typeface="+mj-cs"/>
              </a:rPr>
              <a:t>V</a:t>
            </a:r>
            <a:r>
              <a:rPr lang="en-US" sz="2400" spc="-150" dirty="0" smtClean="0">
                <a:solidFill>
                  <a:schemeClr val="bg1"/>
                </a:solidFill>
                <a:effectLst/>
                <a:latin typeface="Franklin Gothic Medium" pitchFamily="34" charset="0"/>
                <a:ea typeface="+mj-ea"/>
                <a:cs typeface="+mj-cs"/>
              </a:rPr>
              <a:t>erify Are </a:t>
            </a:r>
            <a:r>
              <a:rPr lang="en-US" sz="2400" spc="-150" dirty="0" smtClean="0">
                <a:solidFill>
                  <a:srgbClr val="FF0000"/>
                </a:solidFill>
                <a:effectLst/>
                <a:latin typeface="Franklin Gothic Medium" pitchFamily="34" charset="0"/>
                <a:ea typeface="+mj-ea"/>
                <a:cs typeface="+mj-cs"/>
              </a:rPr>
              <a:t>Better</a:t>
            </a:r>
            <a:r>
              <a:rPr lang="en-US" sz="2400" spc="-150" dirty="0" smtClean="0">
                <a:solidFill>
                  <a:schemeClr val="bg1"/>
                </a:solidFill>
                <a:effectLst/>
                <a:latin typeface="Franklin Gothic Medium" pitchFamily="34" charset="0"/>
                <a:ea typeface="+mj-ea"/>
                <a:cs typeface="+mj-cs"/>
              </a:rPr>
              <a:t> Than Sources Who Assert</a:t>
            </a:r>
          </a:p>
        </p:txBody>
      </p:sp>
      <p:sp>
        <p:nvSpPr>
          <p:cNvPr id="12" name="Title 1"/>
          <p:cNvSpPr txBox="1">
            <a:spLocks/>
          </p:cNvSpPr>
          <p:nvPr/>
        </p:nvSpPr>
        <p:spPr>
          <a:xfrm>
            <a:off x="0" y="2362200"/>
            <a:ext cx="9144000" cy="616131"/>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spc="-150" dirty="0">
                <a:solidFill>
                  <a:schemeClr val="bg1"/>
                </a:solidFill>
                <a:effectLst/>
                <a:latin typeface="Franklin Gothic Medium" pitchFamily="34" charset="0"/>
                <a:ea typeface="+mj-ea"/>
                <a:cs typeface="+mj-cs"/>
              </a:rPr>
              <a:t>2</a:t>
            </a:r>
            <a:r>
              <a:rPr lang="en-US" sz="2400" spc="-150" dirty="0" smtClean="0">
                <a:solidFill>
                  <a:schemeClr val="bg1"/>
                </a:solidFill>
                <a:effectLst/>
                <a:latin typeface="Franklin Gothic Medium" pitchFamily="34" charset="0"/>
                <a:ea typeface="+mj-ea"/>
                <a:cs typeface="+mj-cs"/>
              </a:rPr>
              <a:t>) </a:t>
            </a:r>
            <a:r>
              <a:rPr lang="en-US" sz="3200" b="1" i="1" spc="-150" dirty="0" smtClean="0">
                <a:solidFill>
                  <a:schemeClr val="accent2">
                    <a:lumMod val="60000"/>
                    <a:lumOff val="40000"/>
                  </a:schemeClr>
                </a:solidFill>
                <a:effectLst/>
                <a:latin typeface="Franklin Gothic Medium" pitchFamily="34" charset="0"/>
                <a:ea typeface="+mj-ea"/>
                <a:cs typeface="+mj-cs"/>
              </a:rPr>
              <a:t>M</a:t>
            </a:r>
            <a:r>
              <a:rPr lang="en-US" sz="2400" spc="-150" dirty="0" smtClean="0">
                <a:solidFill>
                  <a:schemeClr val="bg1"/>
                </a:solidFill>
                <a:effectLst/>
                <a:latin typeface="Franklin Gothic Medium" pitchFamily="34" charset="0"/>
                <a:ea typeface="+mj-ea"/>
                <a:cs typeface="+mj-cs"/>
              </a:rPr>
              <a:t>ultiple Sources Are </a:t>
            </a:r>
            <a:r>
              <a:rPr lang="en-US" sz="2400" spc="-150" dirty="0" smtClean="0">
                <a:solidFill>
                  <a:srgbClr val="FF0000"/>
                </a:solidFill>
                <a:effectLst/>
                <a:latin typeface="Franklin Gothic Medium" pitchFamily="34" charset="0"/>
                <a:ea typeface="+mj-ea"/>
                <a:cs typeface="+mj-cs"/>
              </a:rPr>
              <a:t>Better</a:t>
            </a:r>
            <a:r>
              <a:rPr lang="en-US" sz="2400" spc="-150" dirty="0" smtClean="0">
                <a:solidFill>
                  <a:schemeClr val="bg1"/>
                </a:solidFill>
                <a:effectLst/>
                <a:latin typeface="Franklin Gothic Medium" pitchFamily="34" charset="0"/>
                <a:ea typeface="+mj-ea"/>
                <a:cs typeface="+mj-cs"/>
              </a:rPr>
              <a:t> Than Single Sources</a:t>
            </a:r>
          </a:p>
        </p:txBody>
      </p:sp>
      <p:sp>
        <p:nvSpPr>
          <p:cNvPr id="13" name="TextBox 12"/>
          <p:cNvSpPr txBox="1"/>
          <p:nvPr/>
        </p:nvSpPr>
        <p:spPr>
          <a:xfrm>
            <a:off x="2177" y="6019800"/>
            <a:ext cx="9141823" cy="584775"/>
          </a:xfrm>
          <a:prstGeom prst="rect">
            <a:avLst/>
          </a:prstGeom>
          <a:noFill/>
        </p:spPr>
        <p:txBody>
          <a:bodyPr wrap="square" rtlCol="0">
            <a:spAutoFit/>
          </a:bodyPr>
          <a:lstStyle/>
          <a:p>
            <a:pPr algn="ctr"/>
            <a:r>
              <a:rPr lang="en-US"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(Mnemonic Device</a:t>
            </a:r>
            <a:r>
              <a:rPr lang="en-US" sz="2000" b="1"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 </a:t>
            </a:r>
            <a:r>
              <a:rPr lang="en-US" sz="3200" b="1" i="1" dirty="0" smtClean="0">
                <a:solidFill>
                  <a:schemeClr val="accent2">
                    <a:lumMod val="60000"/>
                    <a:lumOff val="40000"/>
                  </a:schemeClr>
                </a:solidFill>
                <a:latin typeface="Franklin Gothic Book" pitchFamily="34" charset="0"/>
              </a:rPr>
              <a:t>I’M VAIN</a:t>
            </a:r>
            <a:r>
              <a:rPr lang="en-US" sz="2000" i="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Franklin Gothic Book" pitchFamily="34" charset="0"/>
              </a:rPr>
              <a:t>)</a:t>
            </a:r>
            <a:endParaRPr lang="en-US" sz="2000" i="1" dirty="0">
              <a:effectLst>
                <a:outerShdw blurRad="63500" dir="3600000" algn="tl" rotWithShape="0">
                  <a:srgbClr val="000000">
                    <a:alpha val="70000"/>
                  </a:srgbClr>
                </a:outerShdw>
                <a:reflection blurRad="6350" stA="60000" endA="900" endPos="58000" dir="5400000" sy="-100000" algn="bl" rotWithShape="0"/>
              </a:effectLst>
              <a:latin typeface="Franklin Gothic Book" pitchFamily="34" charset="0"/>
            </a:endParaRPr>
          </a:p>
        </p:txBody>
      </p:sp>
      <p:sp>
        <p:nvSpPr>
          <p:cNvPr id="15" name="Title 1"/>
          <p:cNvSpPr txBox="1">
            <a:spLocks/>
          </p:cNvSpPr>
          <p:nvPr/>
        </p:nvSpPr>
        <p:spPr>
          <a:xfrm>
            <a:off x="2319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7" grpId="0"/>
      <p:bldP spid="10" grpId="0"/>
      <p:bldP spid="12" grpId="0"/>
      <p:bldP spid="1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rotWithShape="1">
          <a:blip r:embed="rId3"/>
          <a:srcRect l="22284" t="35421"/>
          <a:stretch/>
        </p:blipFill>
        <p:spPr>
          <a:xfrm>
            <a:off x="5289417" y="4618145"/>
            <a:ext cx="3854583" cy="2214334"/>
          </a:xfrm>
          <a:prstGeom prst="rect">
            <a:avLst/>
          </a:prstGeom>
        </p:spPr>
      </p:pic>
      <p:pic>
        <p:nvPicPr>
          <p:cNvPr id="3" name="Picture 2" descr="kimani.tiff"/>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79026" y="1933418"/>
            <a:ext cx="4999318" cy="1349188"/>
          </a:xfrm>
          <a:prstGeom prst="rect">
            <a:avLst/>
          </a:prstGeom>
        </p:spPr>
      </p:pic>
      <p:pic>
        <p:nvPicPr>
          <p:cNvPr id="4" name="Picture 3" descr="voice.tif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15766" y="1211759"/>
            <a:ext cx="2133600" cy="721659"/>
          </a:xfrm>
          <a:prstGeom prst="rect">
            <a:avLst/>
          </a:prstGeom>
        </p:spPr>
      </p:pic>
      <p:pic>
        <p:nvPicPr>
          <p:cNvPr id="8" name="Picture 7" descr="james.tiff"/>
          <p:cNvPicPr>
            <a:picLocks noChangeAspect="1"/>
          </p:cNvPicPr>
          <p:nvPr/>
        </p:nvPicPr>
        <p:blipFill>
          <a:blip r:embed="rId6" cstate="print">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tretch>
            <a:fillRect/>
          </a:stretch>
        </p:blipFill>
        <p:spPr>
          <a:xfrm>
            <a:off x="152400" y="3437045"/>
            <a:ext cx="7200900" cy="1181100"/>
          </a:xfrm>
          <a:prstGeom prst="rect">
            <a:avLst/>
          </a:prstGeom>
        </p:spPr>
      </p:pic>
      <p:pic>
        <p:nvPicPr>
          <p:cNvPr id="9" name="Picture 8" descr="king.tiff"/>
          <p:cNvPicPr>
            <a:picLocks noChangeAspect="1"/>
          </p:cNvPicPr>
          <p:nvPr/>
        </p:nvPicPr>
        <p:blipFill>
          <a:blip r:embed="rId8" cstate="print">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tretch>
            <a:fillRect/>
          </a:stretch>
        </p:blipFill>
        <p:spPr>
          <a:xfrm>
            <a:off x="0" y="5580313"/>
            <a:ext cx="7226300" cy="546100"/>
          </a:xfrm>
          <a:prstGeom prst="rect">
            <a:avLst/>
          </a:prstGeom>
        </p:spPr>
      </p:pic>
      <p:cxnSp>
        <p:nvCxnSpPr>
          <p:cNvPr id="10" name="Straight Connector 9"/>
          <p:cNvCxnSpPr/>
          <p:nvPr/>
        </p:nvCxnSpPr>
        <p:spPr>
          <a:xfrm>
            <a:off x="3913574" y="4267200"/>
            <a:ext cx="3312726"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21" name="Straight Connector 20"/>
          <p:cNvCxnSpPr/>
          <p:nvPr/>
        </p:nvCxnSpPr>
        <p:spPr>
          <a:xfrm>
            <a:off x="0" y="5791200"/>
            <a:ext cx="1066800" cy="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cxnSp>
        <p:nvCxnSpPr>
          <p:cNvPr id="22" name="Straight Connector 21"/>
          <p:cNvCxnSpPr/>
          <p:nvPr/>
        </p:nvCxnSpPr>
        <p:spPr>
          <a:xfrm>
            <a:off x="152400" y="4495800"/>
            <a:ext cx="1447800" cy="25758"/>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pic>
        <p:nvPicPr>
          <p:cNvPr id="25" name="Picture 24"/>
          <p:cNvPicPr>
            <a:picLocks noChangeAspect="1"/>
          </p:cNvPicPr>
          <p:nvPr/>
        </p:nvPicPr>
        <p:blipFill>
          <a:blip r:embed="rId10"/>
          <a:stretch>
            <a:fillRect/>
          </a:stretch>
        </p:blipFill>
        <p:spPr>
          <a:xfrm>
            <a:off x="179231" y="1874945"/>
            <a:ext cx="1228725" cy="1562100"/>
          </a:xfrm>
          <a:prstGeom prst="rect">
            <a:avLst/>
          </a:prstGeom>
        </p:spPr>
      </p:pic>
      <p:sp>
        <p:nvSpPr>
          <p:cNvPr id="27" name="TextBox 1"/>
          <p:cNvSpPr txBox="1">
            <a:spLocks noChangeArrowheads="1"/>
          </p:cNvSpPr>
          <p:nvPr/>
        </p:nvSpPr>
        <p:spPr bwMode="auto">
          <a:xfrm>
            <a:off x="34344" y="1308790"/>
            <a:ext cx="6671256" cy="584775"/>
          </a:xfrm>
          <a:prstGeom prst="rect">
            <a:avLst/>
          </a:prstGeom>
          <a:noFill/>
          <a:ln w="9525">
            <a:noFill/>
            <a:miter lim="800000"/>
            <a:headEnd/>
            <a:tailEnd/>
          </a:ln>
        </p:spPr>
        <p:txBody>
          <a:bodyPr wrap="square">
            <a:spAutoFit/>
          </a:bodyPr>
          <a:lstStyle/>
          <a:p>
            <a:pPr algn="ctr" eaLnBrk="0" fontAlgn="base" hangingPunct="0">
              <a:spcBef>
                <a:spcPct val="0"/>
              </a:spcBef>
              <a:spcAft>
                <a:spcPct val="0"/>
              </a:spcAft>
            </a:pPr>
            <a:r>
              <a:rPr lang="en-US" sz="3200" b="1" dirty="0" smtClean="0">
                <a:solidFill>
                  <a:srgbClr val="FFFFFF"/>
                </a:solidFill>
                <a:latin typeface="Franklin Gothic No.2"/>
                <a:cs typeface="Arial" pitchFamily="34" charset="0"/>
              </a:rPr>
              <a:t>Independence vs. Self-Interest</a:t>
            </a:r>
          </a:p>
        </p:txBody>
      </p:sp>
      <p:sp>
        <p:nvSpPr>
          <p:cNvPr id="13" name="Title 1"/>
          <p:cNvSpPr txBox="1">
            <a:spLocks/>
          </p:cNvSpPr>
          <p:nvPr/>
        </p:nvSpPr>
        <p:spPr>
          <a:xfrm>
            <a:off x="0"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795655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500" fill="hold"/>
                                        <p:tgtEl>
                                          <p:spTgt spid="21"/>
                                        </p:tgtEl>
                                        <p:attrNameLst>
                                          <p:attrName>ppt_x</p:attrName>
                                        </p:attrNameLst>
                                      </p:cBhvr>
                                      <p:tavLst>
                                        <p:tav tm="0">
                                          <p:val>
                                            <p:strVal val="#ppt_x"/>
                                          </p:val>
                                        </p:tav>
                                        <p:tav tm="100000">
                                          <p:val>
                                            <p:strVal val="#ppt_x"/>
                                          </p:val>
                                        </p:tav>
                                      </p:tavLst>
                                    </p:anim>
                                    <p:anim calcmode="lin" valueType="num">
                                      <p:cBhvr additive="base">
                                        <p:cTn id="2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1866" y="990599"/>
            <a:ext cx="8501134" cy="1446550"/>
          </a:xfrm>
          <a:prstGeom prst="rect">
            <a:avLst/>
          </a:prstGeom>
          <a:noFill/>
        </p:spPr>
        <p:txBody>
          <a:bodyPr wrap="square" rtlCol="0">
            <a:spAutoFit/>
          </a:bodyPr>
          <a:lstStyle/>
          <a:p>
            <a:pPr algn="ctr"/>
            <a:r>
              <a:rPr lang="en-US" sz="4400" dirty="0" smtClean="0">
                <a:solidFill>
                  <a:schemeClr val="bg1"/>
                </a:solidFill>
                <a:latin typeface="Franklin Gothic Medium"/>
                <a:cs typeface="Franklin Gothic Medium"/>
              </a:rPr>
              <a:t>Multiple</a:t>
            </a:r>
          </a:p>
          <a:p>
            <a:pPr algn="ctr"/>
            <a:r>
              <a:rPr lang="en-US" sz="4400" dirty="0" smtClean="0">
                <a:solidFill>
                  <a:schemeClr val="bg1"/>
                </a:solidFill>
                <a:latin typeface="Franklin Gothic Medium"/>
                <a:cs typeface="Franklin Gothic Medium"/>
              </a:rPr>
              <a:t>aka Corroboration</a:t>
            </a:r>
            <a:endParaRPr lang="en-US" sz="4400" dirty="0">
              <a:solidFill>
                <a:schemeClr val="bg1"/>
              </a:solidFill>
              <a:latin typeface="Franklin Gothic Medium"/>
              <a:cs typeface="Franklin Gothic Medium"/>
            </a:endParaRPr>
          </a:p>
        </p:txBody>
      </p:sp>
      <p:sp>
        <p:nvSpPr>
          <p:cNvPr id="3" name="TextBox 2"/>
          <p:cNvSpPr txBox="1"/>
          <p:nvPr/>
        </p:nvSpPr>
        <p:spPr>
          <a:xfrm>
            <a:off x="990600" y="1409701"/>
            <a:ext cx="7467600" cy="307777"/>
          </a:xfrm>
          <a:prstGeom prst="rect">
            <a:avLst/>
          </a:prstGeom>
          <a:noFill/>
        </p:spPr>
        <p:txBody>
          <a:bodyPr wrap="square" rtlCol="0">
            <a:spAutoFit/>
          </a:bodyPr>
          <a:lstStyle/>
          <a:p>
            <a:endParaRPr lang="en-US" sz="1400" dirty="0"/>
          </a:p>
        </p:txBody>
      </p:sp>
      <p:pic>
        <p:nvPicPr>
          <p:cNvPr id="4" name="Picture 3"/>
          <p:cNvPicPr>
            <a:picLocks noChangeAspect="1"/>
          </p:cNvPicPr>
          <p:nvPr/>
        </p:nvPicPr>
        <p:blipFill>
          <a:blip r:embed="rId3"/>
          <a:stretch>
            <a:fillRect/>
          </a:stretch>
        </p:blipFill>
        <p:spPr>
          <a:xfrm rot="639476">
            <a:off x="2846297" y="3028832"/>
            <a:ext cx="4207178" cy="31553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6" name="Title 1"/>
          <p:cNvSpPr txBox="1">
            <a:spLocks/>
          </p:cNvSpPr>
          <p:nvPr/>
        </p:nvSpPr>
        <p:spPr>
          <a:xfrm>
            <a:off x="10510"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268803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1409701"/>
            <a:ext cx="7467600" cy="4800600"/>
          </a:xfrm>
          <a:prstGeom prst="rect">
            <a:avLst/>
          </a:prstGeom>
          <a:noFill/>
        </p:spPr>
        <p:txBody>
          <a:bodyPr wrap="square" rtlCol="0">
            <a:spAutoFit/>
          </a:bodyPr>
          <a:lstStyle/>
          <a:p>
            <a:endParaRPr lang="en-US" dirty="0"/>
          </a:p>
        </p:txBody>
      </p:sp>
      <p:pic>
        <p:nvPicPr>
          <p:cNvPr id="10" name="Picture 9"/>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t="44489" b="37007"/>
          <a:stretch/>
        </p:blipFill>
        <p:spPr>
          <a:xfrm>
            <a:off x="3441165" y="4874452"/>
            <a:ext cx="4856450" cy="886285"/>
          </a:xfrm>
          <a:prstGeom prst="rect">
            <a:avLst/>
          </a:prstGeom>
        </p:spPr>
      </p:pic>
      <p:pic>
        <p:nvPicPr>
          <p:cNvPr id="11" name="Picture 10"/>
          <p:cNvPicPr>
            <a:picLocks noChangeAspect="1"/>
          </p:cNvPicPr>
          <p:nvPr/>
        </p:nvPicPr>
        <p:blipFill rotWithShape="1">
          <a:blip r:embed="rId5"/>
          <a:srcRect t="27791" b="54780"/>
          <a:stretch/>
        </p:blipFill>
        <p:spPr>
          <a:xfrm>
            <a:off x="3420773" y="3911671"/>
            <a:ext cx="4856450" cy="834818"/>
          </a:xfrm>
          <a:prstGeom prst="rect">
            <a:avLst/>
          </a:prstGeom>
        </p:spPr>
      </p:pic>
      <p:grpSp>
        <p:nvGrpSpPr>
          <p:cNvPr id="6" name="Group 5"/>
          <p:cNvGrpSpPr/>
          <p:nvPr/>
        </p:nvGrpSpPr>
        <p:grpSpPr>
          <a:xfrm>
            <a:off x="3657600" y="917372"/>
            <a:ext cx="5257800" cy="2590801"/>
            <a:chOff x="1221523" y="769442"/>
            <a:chExt cx="4950677" cy="2803729"/>
          </a:xfrm>
        </p:grpSpPr>
        <p:pic>
          <p:nvPicPr>
            <p:cNvPr id="5" name="Picture 4"/>
            <p:cNvPicPr>
              <a:picLocks noChangeAspect="1"/>
            </p:cNvPicPr>
            <p:nvPr/>
          </p:nvPicPr>
          <p:blipFill>
            <a:blip r:embed="rId6"/>
            <a:stretch>
              <a:fillRect/>
            </a:stretch>
          </p:blipFill>
          <p:spPr>
            <a:xfrm>
              <a:off x="1221523" y="769442"/>
              <a:ext cx="4950677" cy="2139093"/>
            </a:xfrm>
            <a:prstGeom prst="rect">
              <a:avLst/>
            </a:prstGeom>
          </p:spPr>
        </p:pic>
        <p:pic>
          <p:nvPicPr>
            <p:cNvPr id="12" name="Picture 11"/>
            <p:cNvPicPr>
              <a:picLocks noChangeAspect="1"/>
            </p:cNvPicPr>
            <p:nvPr/>
          </p:nvPicPr>
          <p:blipFill rotWithShape="1">
            <a:blip r:embed="rId5"/>
            <a:srcRect l="-270" t="15557" r="270" b="70831"/>
            <a:stretch/>
          </p:blipFill>
          <p:spPr>
            <a:xfrm>
              <a:off x="1221523" y="2908535"/>
              <a:ext cx="4950677" cy="664636"/>
            </a:xfrm>
            <a:prstGeom prst="rect">
              <a:avLst/>
            </a:prstGeom>
          </p:spPr>
        </p:pic>
      </p:grpSp>
      <p:pic>
        <p:nvPicPr>
          <p:cNvPr id="7" name="Picture 6"/>
          <p:cNvPicPr>
            <a:picLocks noChangeAspect="1"/>
          </p:cNvPicPr>
          <p:nvPr/>
        </p:nvPicPr>
        <p:blipFill rotWithShape="1">
          <a:blip r:embed="rId7">
            <a:extLst>
              <a:ext uri="{BEBA8EAE-BF5A-486C-A8C5-ECC9F3942E4B}">
                <a14:imgProps xmlns:a14="http://schemas.microsoft.com/office/drawing/2010/main">
                  <a14:imgLayer r:embed="rId8">
                    <a14:imgEffect>
                      <a14:sharpenSoften amount="50000"/>
                    </a14:imgEffect>
                  </a14:imgLayer>
                </a14:imgProps>
              </a:ext>
            </a:extLst>
          </a:blip>
          <a:srcRect t="75874"/>
          <a:stretch/>
        </p:blipFill>
        <p:spPr>
          <a:xfrm>
            <a:off x="49123" y="5814693"/>
            <a:ext cx="4218077" cy="1004928"/>
          </a:xfrm>
          <a:prstGeom prst="rect">
            <a:avLst/>
          </a:prstGeom>
        </p:spPr>
      </p:pic>
      <p:sp>
        <p:nvSpPr>
          <p:cNvPr id="13" name="Title 1"/>
          <p:cNvSpPr txBox="1">
            <a:spLocks/>
          </p:cNvSpPr>
          <p:nvPr/>
        </p:nvSpPr>
        <p:spPr>
          <a:xfrm>
            <a:off x="10510"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
        <p:nvSpPr>
          <p:cNvPr id="2" name="TextBox 1"/>
          <p:cNvSpPr txBox="1"/>
          <p:nvPr/>
        </p:nvSpPr>
        <p:spPr>
          <a:xfrm>
            <a:off x="381000" y="1219200"/>
            <a:ext cx="2590800" cy="1938992"/>
          </a:xfrm>
          <a:prstGeom prst="rect">
            <a:avLst/>
          </a:prstGeom>
          <a:noFill/>
        </p:spPr>
        <p:txBody>
          <a:bodyPr wrap="square" rtlCol="0">
            <a:spAutoFit/>
          </a:bodyPr>
          <a:lstStyle/>
          <a:p>
            <a:r>
              <a:rPr lang="en-US" sz="4000" dirty="0" smtClean="0">
                <a:solidFill>
                  <a:schemeClr val="bg1"/>
                </a:solidFill>
                <a:latin typeface="Franklin Gothic Medium" panose="020B0603020102020204" pitchFamily="34" charset="0"/>
              </a:rPr>
              <a:t>Verifying or Asserting?</a:t>
            </a:r>
            <a:endParaRPr lang="en-US" sz="4000" dirty="0">
              <a:solidFill>
                <a:schemeClr val="bg1"/>
              </a:solidFill>
              <a:latin typeface="Franklin Gothic Medium" panose="020B0603020102020204" pitchFamily="34" charset="0"/>
            </a:endParaRPr>
          </a:p>
        </p:txBody>
      </p:sp>
    </p:spTree>
    <p:extLst>
      <p:ext uri="{BB962C8B-B14F-4D97-AF65-F5344CB8AC3E}">
        <p14:creationId xmlns:p14="http://schemas.microsoft.com/office/powerpoint/2010/main" val="2733948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0600" y="1409701"/>
            <a:ext cx="7467600" cy="307777"/>
          </a:xfrm>
          <a:prstGeom prst="rect">
            <a:avLst/>
          </a:prstGeom>
          <a:noFill/>
        </p:spPr>
        <p:txBody>
          <a:bodyPr wrap="square" rtlCol="0">
            <a:spAutoFit/>
          </a:bodyPr>
          <a:lstStyle/>
          <a:p>
            <a:endParaRPr lang="en-US" sz="1400" dirty="0"/>
          </a:p>
        </p:txBody>
      </p:sp>
      <p:pic>
        <p:nvPicPr>
          <p:cNvPr id="5" name="Picture 4"/>
          <p:cNvPicPr>
            <a:picLocks noChangeAspect="1"/>
          </p:cNvPicPr>
          <p:nvPr/>
        </p:nvPicPr>
        <p:blipFill>
          <a:blip r:embed="rId3"/>
          <a:stretch>
            <a:fillRect/>
          </a:stretch>
        </p:blipFill>
        <p:spPr>
          <a:xfrm>
            <a:off x="907301" y="1870841"/>
            <a:ext cx="7329395" cy="2395538"/>
          </a:xfrm>
          <a:prstGeom prst="rect">
            <a:avLst/>
          </a:prstGeom>
        </p:spPr>
      </p:pic>
      <p:sp>
        <p:nvSpPr>
          <p:cNvPr id="6" name="TextBox 5"/>
          <p:cNvSpPr txBox="1"/>
          <p:nvPr/>
        </p:nvSpPr>
        <p:spPr>
          <a:xfrm>
            <a:off x="0" y="5181600"/>
            <a:ext cx="9143999" cy="1569660"/>
          </a:xfrm>
          <a:prstGeom prst="rect">
            <a:avLst/>
          </a:prstGeom>
          <a:noFill/>
        </p:spPr>
        <p:txBody>
          <a:bodyPr wrap="square" rtlCol="0">
            <a:spAutoFit/>
          </a:bodyPr>
          <a:lstStyle/>
          <a:p>
            <a:pPr algn="ctr"/>
            <a:r>
              <a:rPr lang="en-US" sz="3200" dirty="0" smtClean="0">
                <a:solidFill>
                  <a:schemeClr val="bg1"/>
                </a:solidFill>
                <a:latin typeface="Franklin Gothic Medium" panose="020B0603020102020204" pitchFamily="34" charset="0"/>
              </a:rPr>
              <a:t>How Reliable Are Mr. Williams’ Friends?</a:t>
            </a:r>
          </a:p>
          <a:p>
            <a:pPr algn="ctr"/>
            <a:r>
              <a:rPr lang="en-US" sz="3200" dirty="0" smtClean="0">
                <a:solidFill>
                  <a:schemeClr val="bg1"/>
                </a:solidFill>
                <a:latin typeface="Franklin Gothic Medium" panose="020B0603020102020204" pitchFamily="34" charset="0"/>
              </a:rPr>
              <a:t>(</a:t>
            </a:r>
            <a:r>
              <a:rPr lang="en-US" sz="3200" dirty="0" err="1" smtClean="0">
                <a:solidFill>
                  <a:schemeClr val="bg1"/>
                </a:solidFill>
                <a:latin typeface="Franklin Gothic Medium" panose="020B0603020102020204" pitchFamily="34" charset="0"/>
              </a:rPr>
              <a:t>Bookard</a:t>
            </a:r>
            <a:r>
              <a:rPr lang="en-US" sz="3200" dirty="0" smtClean="0">
                <a:solidFill>
                  <a:schemeClr val="bg1"/>
                </a:solidFill>
                <a:latin typeface="Franklin Gothic Medium" panose="020B0603020102020204" pitchFamily="34" charset="0"/>
              </a:rPr>
              <a:t> and Jackson)</a:t>
            </a:r>
          </a:p>
          <a:p>
            <a:pPr algn="ctr"/>
            <a:r>
              <a:rPr lang="en-US" sz="3200" dirty="0" smtClean="0">
                <a:solidFill>
                  <a:schemeClr val="bg1"/>
                </a:solidFill>
                <a:latin typeface="Franklin Gothic Medium" panose="020B0603020102020204" pitchFamily="34" charset="0"/>
              </a:rPr>
              <a:t>What Do You Base That On? </a:t>
            </a:r>
            <a:endParaRPr lang="en-US" sz="3200" dirty="0">
              <a:solidFill>
                <a:schemeClr val="bg1"/>
              </a:solidFill>
              <a:latin typeface="Franklin Gothic Medium" panose="020B0603020102020204" pitchFamily="34" charset="0"/>
            </a:endParaRPr>
          </a:p>
        </p:txBody>
      </p:sp>
      <p:sp>
        <p:nvSpPr>
          <p:cNvPr id="7" name="Title 1"/>
          <p:cNvSpPr txBox="1">
            <a:spLocks/>
          </p:cNvSpPr>
          <p:nvPr/>
        </p:nvSpPr>
        <p:spPr>
          <a:xfrm>
            <a:off x="-1"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2771843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latin typeface="Franklin Gothic Medium" pitchFamily="34" charset="0"/>
              </a:rPr>
              <a:t>How to </a:t>
            </a:r>
            <a:r>
              <a:rPr lang="en-US" sz="3600" spc="-150" dirty="0" smtClean="0">
                <a:solidFill>
                  <a:schemeClr val="bg1"/>
                </a:solidFill>
                <a:effectLst/>
                <a:latin typeface="Franklin Gothic Medium" pitchFamily="34" charset="0"/>
              </a:rPr>
              <a:t>assess </a:t>
            </a:r>
            <a:r>
              <a:rPr lang="en-US" sz="3600" spc="-150" dirty="0" smtClean="0">
                <a:solidFill>
                  <a:schemeClr val="bg1"/>
                </a:solidFill>
                <a:effectLst/>
                <a:latin typeface="Franklin Gothic Medium" pitchFamily="34" charset="0"/>
              </a:rPr>
              <a:t>the </a:t>
            </a:r>
            <a:r>
              <a:rPr lang="en-US" sz="3600" spc="-150" dirty="0" smtClean="0">
                <a:solidFill>
                  <a:schemeClr val="bg1"/>
                </a:solidFill>
                <a:effectLst/>
                <a:latin typeface="Franklin Gothic Medium" pitchFamily="34" charset="0"/>
              </a:rPr>
              <a:t>reliability of </a:t>
            </a:r>
            <a:r>
              <a:rPr lang="en-US" sz="3600" spc="-150" dirty="0" smtClean="0">
                <a:solidFill>
                  <a:schemeClr val="bg1"/>
                </a:solidFill>
                <a:effectLst/>
                <a:latin typeface="Franklin Gothic Medium" pitchFamily="34" charset="0"/>
              </a:rPr>
              <a:t>the </a:t>
            </a:r>
            <a:r>
              <a:rPr lang="en-US" sz="3600" spc="-150" dirty="0" smtClean="0">
                <a:solidFill>
                  <a:schemeClr val="bg1"/>
                </a:solidFill>
                <a:effectLst/>
                <a:latin typeface="Franklin Gothic Medium" pitchFamily="34" charset="0"/>
              </a:rPr>
              <a:t>news</a:t>
            </a:r>
            <a:endParaRPr lang="en-US" sz="3600" spc="-150" dirty="0" smtClean="0">
              <a:solidFill>
                <a:schemeClr val="bg1"/>
              </a:solidFill>
              <a:effectLst/>
              <a:latin typeface="Franklin Gothic Medium" pitchFamily="34" charset="0"/>
            </a:endParaRPr>
          </a:p>
        </p:txBody>
      </p:sp>
      <p:sp>
        <p:nvSpPr>
          <p:cNvPr id="11"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rPr>
              <a:t>‘Deconstructing’ the </a:t>
            </a:r>
            <a:r>
              <a:rPr lang="en-US" sz="6000" spc="-150" dirty="0" smtClean="0">
                <a:solidFill>
                  <a:schemeClr val="bg1"/>
                </a:solidFill>
                <a:effectLst/>
                <a:latin typeface="Franklin Gothic Medium" pitchFamily="34" charset="0"/>
              </a:rPr>
              <a:t>news</a:t>
            </a:r>
            <a:endParaRPr lang="en-US" sz="6000" spc="-150" dirty="0" smtClean="0">
              <a:solidFill>
                <a:schemeClr val="bg1"/>
              </a:solidFill>
              <a:effectLst/>
              <a:latin typeface="Franklin Gothic Medium" pitchFamily="34" charset="0"/>
            </a:endParaRPr>
          </a:p>
        </p:txBody>
      </p:sp>
      <p:pic>
        <p:nvPicPr>
          <p:cNvPr id="8" name="Picture 7" descr="Katrina_Satellite.bmp"/>
          <p:cNvPicPr>
            <a:picLocks noChangeAspect="1"/>
          </p:cNvPicPr>
          <p:nvPr/>
        </p:nvPicPr>
        <p:blipFill>
          <a:blip r:embed="rId3" cstate="print"/>
          <a:stretch>
            <a:fillRect/>
          </a:stretch>
        </p:blipFill>
        <p:spPr>
          <a:xfrm>
            <a:off x="2350655" y="1524000"/>
            <a:ext cx="4507345" cy="4317457"/>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0" y="1447800"/>
            <a:ext cx="9144000" cy="685800"/>
          </a:xfrm>
          <a:prstGeom prst="rect">
            <a:avLst/>
          </a:prstGeom>
          <a:solidFill>
            <a:schemeClr val="tx1"/>
          </a:solidFill>
          <a:effectLst>
            <a:glow rad="139700">
              <a:schemeClr val="accent1">
                <a:satMod val="175000"/>
                <a:alpha val="40000"/>
              </a:schemeClr>
            </a:glow>
          </a:effectLst>
        </p:spPr>
        <p:txBody>
          <a:bodyPr>
            <a:noAutofit/>
          </a:bodyPr>
          <a:lstStyle/>
          <a:p>
            <a:pPr lvl="0" algn="ctr">
              <a:spcBef>
                <a:spcPct val="0"/>
              </a:spcBef>
            </a:pPr>
            <a:r>
              <a:rPr lang="en-US" sz="4000" b="1" spc="-150" dirty="0" smtClean="0">
                <a:solidFill>
                  <a:schemeClr val="bg1"/>
                </a:solidFill>
                <a:effectLst/>
                <a:latin typeface="Franklin Gothic Medium" pitchFamily="34" charset="0"/>
              </a:rPr>
              <a:t>Is Too Much Texting A Mental Illness?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3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0" y="0"/>
            <a:ext cx="9144000" cy="16764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latin typeface="Franklin Gothic Medium" pitchFamily="34" charset="0"/>
                <a:ea typeface="+mj-ea"/>
                <a:cs typeface="+mj-cs"/>
              </a:rPr>
              <a:t> Trustworthy Anonymous Sources</a:t>
            </a:r>
          </a:p>
          <a:p>
            <a:pPr lvl="0" algn="ctr">
              <a:spcBef>
                <a:spcPct val="0"/>
              </a:spcBef>
            </a:pPr>
            <a:r>
              <a:rPr lang="en-US" sz="4400" b="1" spc="-150" dirty="0" smtClean="0">
                <a:solidFill>
                  <a:schemeClr val="bg1"/>
                </a:solidFill>
                <a:effectLst/>
                <a:latin typeface="Franklin Gothic Medium" pitchFamily="34" charset="0"/>
                <a:ea typeface="+mj-ea"/>
                <a:cs typeface="+mj-cs"/>
              </a:rPr>
              <a:t>Are Offered to You With:</a:t>
            </a:r>
          </a:p>
          <a:p>
            <a:pPr lvl="0" algn="ctr">
              <a:spcBef>
                <a:spcPct val="0"/>
              </a:spcBef>
            </a:pPr>
            <a:endPar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marL="685800" lvl="0" indent="-685800">
              <a:spcBef>
                <a:spcPct val="0"/>
              </a:spcBef>
              <a:buFont typeface="Wingdings" panose="05000000000000000000" pitchFamily="2" charset="2"/>
              <a:buChar char="ü"/>
            </a:pPr>
            <a:r>
              <a:rPr lang="en-US" sz="4800" b="1" spc="-150" dirty="0" smtClean="0">
                <a:solidFill>
                  <a:schemeClr val="bg1"/>
                </a:solidFill>
                <a:effectLst/>
                <a:latin typeface="Franklin Gothic Medium" pitchFamily="34" charset="0"/>
                <a:ea typeface="+mj-ea"/>
                <a:cs typeface="+mj-cs"/>
              </a:rPr>
              <a:t>Transparency</a:t>
            </a:r>
          </a:p>
          <a:p>
            <a:pPr marL="685800" lvl="0" indent="-685800">
              <a:spcBef>
                <a:spcPct val="0"/>
              </a:spcBef>
              <a:buFont typeface="Wingdings" panose="05000000000000000000" pitchFamily="2" charset="2"/>
              <a:buChar char="ü"/>
            </a:pPr>
            <a:r>
              <a:rPr lang="en-US" sz="4800" b="1" spc="-150" dirty="0" smtClean="0">
                <a:solidFill>
                  <a:schemeClr val="bg1"/>
                </a:solidFill>
                <a:effectLst/>
                <a:latin typeface="Franklin Gothic Medium" pitchFamily="34" charset="0"/>
                <a:ea typeface="+mj-ea"/>
                <a:cs typeface="+mj-cs"/>
              </a:rPr>
              <a:t>Characterization</a:t>
            </a:r>
          </a:p>
          <a:p>
            <a:pPr marL="685800" lvl="0" indent="-685800">
              <a:spcBef>
                <a:spcPct val="0"/>
              </a:spcBef>
              <a:buFont typeface="Wingdings" panose="05000000000000000000" pitchFamily="2" charset="2"/>
              <a:buChar char="ü"/>
            </a:pPr>
            <a:r>
              <a:rPr lang="en-US" sz="4800" b="1" spc="-150" dirty="0" smtClean="0">
                <a:solidFill>
                  <a:schemeClr val="bg1"/>
                </a:solidFill>
                <a:effectLst/>
                <a:latin typeface="Franklin Gothic Medium" pitchFamily="34" charset="0"/>
                <a:ea typeface="+mj-ea"/>
                <a:cs typeface="+mj-cs"/>
              </a:rPr>
              <a:t>Corroboration</a:t>
            </a:r>
            <a:endPar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endParaRPr lang="en-US" sz="7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5" name="Title 1"/>
          <p:cNvSpPr txBox="1">
            <a:spLocks/>
          </p:cNvSpPr>
          <p:nvPr/>
        </p:nvSpPr>
        <p:spPr>
          <a:xfrm>
            <a:off x="0" y="3124200"/>
            <a:ext cx="9144000" cy="3276600"/>
          </a:xfrm>
          <a:prstGeom prst="rect">
            <a:avLst/>
          </a:prstGeom>
          <a:effectLst>
            <a:glow rad="139700">
              <a:schemeClr val="accent1">
                <a:satMod val="175000"/>
                <a:alpha val="40000"/>
              </a:schemeClr>
            </a:glow>
          </a:effectLst>
        </p:spPr>
        <p:txBody>
          <a:bodyPr>
            <a:noAutofit/>
          </a:bodyPr>
          <a:lstStyle/>
          <a:p>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p>
          <a:p>
            <a:r>
              <a:rPr lang="en-US" sz="12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t>
            </a:r>
          </a:p>
          <a:p>
            <a:r>
              <a:rPr lang="en-US" sz="1200" dirty="0" smtClean="0"/>
              <a:t>    </a:t>
            </a:r>
          </a:p>
        </p:txBody>
      </p:sp>
    </p:spTree>
    <p:extLst>
      <p:ext uri="{BB962C8B-B14F-4D97-AF65-F5344CB8AC3E}">
        <p14:creationId xmlns:p14="http://schemas.microsoft.com/office/powerpoint/2010/main" val="685119411"/>
      </p:ext>
    </p:extLst>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p:spPr>
        <p:txBody>
          <a:bodyPr lIns="91425" tIns="91425" rIns="91425" bIns="91425" anchor="b" anchorCtr="0">
            <a:spAutoFit/>
          </a:bodyPr>
          <a:lstStyle/>
          <a:p>
            <a:pPr algn="ctr">
              <a:buNone/>
            </a:pPr>
            <a:r>
              <a:rPr lang="en" dirty="0"/>
              <a:t>Anonymous </a:t>
            </a:r>
            <a:r>
              <a:rPr lang="en" dirty="0" smtClean="0"/>
              <a:t>Sources</a:t>
            </a:r>
            <a:endParaRPr lang="en" dirty="0"/>
          </a:p>
        </p:txBody>
      </p:sp>
      <p:sp>
        <p:nvSpPr>
          <p:cNvPr id="24" name="Shape 24"/>
          <p:cNvSpPr txBox="1">
            <a:spLocks noGrp="1"/>
          </p:cNvSpPr>
          <p:nvPr>
            <p:ph type="body" idx="1"/>
          </p:nvPr>
        </p:nvSpPr>
        <p:spPr>
          <a:xfrm>
            <a:off x="457200" y="1600200"/>
            <a:ext cx="3994500" cy="1932807"/>
          </a:xfrm>
          <a:prstGeom prst="rect">
            <a:avLst/>
          </a:prstGeom>
        </p:spPr>
        <p:txBody>
          <a:bodyPr lIns="91425" tIns="91425" rIns="91425" bIns="91425" anchor="t" anchorCtr="0">
            <a:spAutoFit/>
          </a:bodyPr>
          <a:lstStyle/>
          <a:p>
            <a:pPr lvl="0" algn="ctr" rtl="0">
              <a:buNone/>
            </a:pPr>
            <a:r>
              <a:rPr lang="en" u="sng" dirty="0" smtClean="0">
                <a:solidFill>
                  <a:srgbClr val="FFFFFF"/>
                </a:solidFill>
              </a:rPr>
              <a:t>Transparent enough?</a:t>
            </a:r>
            <a:endParaRPr lang="en" u="sng" dirty="0">
              <a:solidFill>
                <a:srgbClr val="FFFFFF"/>
              </a:solidFill>
            </a:endParaRPr>
          </a:p>
          <a:p>
            <a:pPr>
              <a:buNone/>
            </a:pPr>
            <a:r>
              <a:rPr lang="en-US" sz="2400" b="1" dirty="0" smtClean="0">
                <a:solidFill>
                  <a:schemeClr val="bg1"/>
                </a:solidFill>
              </a:rPr>
              <a:t>     </a:t>
            </a:r>
          </a:p>
          <a:p>
            <a:pPr>
              <a:buNone/>
            </a:pPr>
            <a:r>
              <a:rPr lang="en-US" sz="2400" b="1" dirty="0" smtClean="0">
                <a:solidFill>
                  <a:schemeClr val="bg1"/>
                </a:solidFill>
              </a:rPr>
              <a:t>Benghazi attack may cloud Clinton’s legacy</a:t>
            </a:r>
            <a:endParaRPr lang="en-US" sz="2400" b="1" dirty="0">
              <a:solidFill>
                <a:schemeClr val="bg1"/>
              </a:solidFill>
            </a:endParaRPr>
          </a:p>
        </p:txBody>
      </p:sp>
      <p:sp>
        <p:nvSpPr>
          <p:cNvPr id="25" name="Shape 25"/>
          <p:cNvSpPr txBox="1">
            <a:spLocks noGrp="1"/>
          </p:cNvSpPr>
          <p:nvPr>
            <p:ph type="body" idx="2"/>
          </p:nvPr>
        </p:nvSpPr>
        <p:spPr>
          <a:xfrm>
            <a:off x="4692273" y="1600200"/>
            <a:ext cx="3994500" cy="2142095"/>
          </a:xfrm>
          <a:prstGeom prst="rect">
            <a:avLst/>
          </a:prstGeom>
        </p:spPr>
        <p:txBody>
          <a:bodyPr lIns="91425" tIns="91425" rIns="91425" bIns="91425" anchor="t" anchorCtr="0">
            <a:spAutoFit/>
          </a:bodyPr>
          <a:lstStyle/>
          <a:p>
            <a:pPr lvl="0" algn="ctr" rtl="0">
              <a:buNone/>
            </a:pPr>
            <a:r>
              <a:rPr lang="en" u="sng" dirty="0" smtClean="0">
                <a:solidFill>
                  <a:srgbClr val="FFFFFF"/>
                </a:solidFill>
              </a:rPr>
              <a:t>Characterized enough?</a:t>
            </a:r>
            <a:endParaRPr lang="en" u="sng" dirty="0">
              <a:solidFill>
                <a:srgbClr val="FFFFFF"/>
              </a:solidFill>
            </a:endParaRPr>
          </a:p>
          <a:p>
            <a:pPr>
              <a:buNone/>
            </a:pPr>
            <a:r>
              <a:rPr lang="en-US" sz="2800" dirty="0" smtClean="0">
                <a:solidFill>
                  <a:schemeClr val="bg1"/>
                </a:solidFill>
              </a:rPr>
              <a:t>  </a:t>
            </a:r>
          </a:p>
          <a:p>
            <a:pPr>
              <a:buNone/>
            </a:pPr>
            <a:r>
              <a:rPr lang="en-US" sz="2800" dirty="0" smtClean="0">
                <a:solidFill>
                  <a:schemeClr val="bg1"/>
                </a:solidFill>
                <a:latin typeface="Franklin Gothic Medium" pitchFamily="34" charset="0"/>
              </a:rPr>
              <a:t>Town hall awaits Obama and Romney</a:t>
            </a:r>
            <a:endParaRPr lang="en-US" sz="2800" dirty="0">
              <a:solidFill>
                <a:schemeClr val="bg1"/>
              </a:solidFill>
              <a:latin typeface="Franklin Gothic Medium" pitchFamily="34" charset="0"/>
            </a:endParaRPr>
          </a:p>
        </p:txBody>
      </p:sp>
      <p:sp>
        <p:nvSpPr>
          <p:cNvPr id="26" name="Shape 26"/>
          <p:cNvSpPr/>
          <p:nvPr/>
        </p:nvSpPr>
        <p:spPr>
          <a:xfrm>
            <a:off x="838200" y="3505200"/>
            <a:ext cx="3048000" cy="3276600"/>
          </a:xfrm>
          <a:prstGeom prst="rect">
            <a:avLst/>
          </a:prstGeom>
          <a:blipFill>
            <a:blip r:embed="rId3" cstate="print"/>
            <a:stretch>
              <a:fillRect/>
            </a:stretch>
          </a:blipFill>
        </p:spPr>
      </p:sp>
      <p:sp>
        <p:nvSpPr>
          <p:cNvPr id="27" name="Shape 27"/>
          <p:cNvSpPr/>
          <p:nvPr/>
        </p:nvSpPr>
        <p:spPr>
          <a:xfrm>
            <a:off x="4876800" y="3610403"/>
            <a:ext cx="3657600" cy="3018997"/>
          </a:xfrm>
          <a:prstGeom prst="rect">
            <a:avLst/>
          </a:prstGeom>
          <a:blipFill>
            <a:blip r:embed="rId4" cstate="print"/>
            <a:stretch>
              <a:fillRect/>
            </a:stretch>
          </a:blipFill>
        </p:spPr>
      </p:sp>
      <p:pic>
        <p:nvPicPr>
          <p:cNvPr id="152577" name="Picture 1"/>
          <p:cNvPicPr>
            <a:picLocks noChangeAspect="1" noChangeArrowheads="1"/>
          </p:cNvPicPr>
          <p:nvPr/>
        </p:nvPicPr>
        <p:blipFill>
          <a:blip r:embed="rId5" cstate="print"/>
          <a:srcRect/>
          <a:stretch>
            <a:fillRect/>
          </a:stretch>
        </p:blipFill>
        <p:spPr bwMode="auto">
          <a:xfrm>
            <a:off x="0" y="2286000"/>
            <a:ext cx="1676400" cy="304800"/>
          </a:xfrm>
          <a:prstGeom prst="rect">
            <a:avLst/>
          </a:prstGeom>
          <a:noFill/>
          <a:ln w="9525">
            <a:noFill/>
            <a:miter lim="800000"/>
            <a:headEnd/>
            <a:tailEnd/>
          </a:ln>
        </p:spPr>
      </p:pic>
      <p:pic>
        <p:nvPicPr>
          <p:cNvPr id="152579" name="Picture 3" descr="latimes.com"/>
          <p:cNvPicPr>
            <a:picLocks noChangeAspect="1" noChangeArrowheads="1"/>
          </p:cNvPicPr>
          <p:nvPr/>
        </p:nvPicPr>
        <p:blipFill>
          <a:blip r:embed="rId6" cstate="print"/>
          <a:srcRect/>
          <a:stretch>
            <a:fillRect/>
          </a:stretch>
        </p:blipFill>
        <p:spPr bwMode="auto">
          <a:xfrm>
            <a:off x="4724400" y="2438400"/>
            <a:ext cx="2209800" cy="341611"/>
          </a:xfrm>
          <a:prstGeom prst="rect">
            <a:avLst/>
          </a:prstGeom>
          <a:noFill/>
        </p:spPr>
      </p:pic>
      <p:sp>
        <p:nvSpPr>
          <p:cNvPr id="9" name="Title 1"/>
          <p:cNvSpPr txBox="1">
            <a:spLocks/>
          </p:cNvSpPr>
          <p:nvPr/>
        </p:nvSpPr>
        <p:spPr>
          <a:xfrm>
            <a:off x="0" y="9784"/>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2" name="Picture 1"/>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b="48491"/>
          <a:stretch/>
        </p:blipFill>
        <p:spPr>
          <a:xfrm>
            <a:off x="304800" y="2209800"/>
            <a:ext cx="5292380" cy="3546158"/>
          </a:xfrm>
          <a:prstGeom prst="rect">
            <a:avLst/>
          </a:prstGeom>
          <a:ln>
            <a:noFill/>
          </a:ln>
          <a:effectLst>
            <a:outerShdw blurRad="292100" dist="139700" dir="2700000" algn="tl" rotWithShape="0">
              <a:srgbClr val="333333">
                <a:alpha val="65000"/>
              </a:srgbClr>
            </a:outerShdw>
          </a:effectLst>
        </p:spPr>
      </p:pic>
      <p:pic>
        <p:nvPicPr>
          <p:cNvPr id="3" name="Picture 2"/>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rot="1028918">
            <a:off x="4120805" y="1295400"/>
            <a:ext cx="2952750" cy="1552575"/>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Layer>
                </a14:imgProps>
              </a:ext>
            </a:extLst>
          </a:blip>
          <a:stretch>
            <a:fillRect/>
          </a:stretch>
        </p:blipFill>
        <p:spPr>
          <a:xfrm>
            <a:off x="6116110" y="2329636"/>
            <a:ext cx="2933735" cy="3801817"/>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9">
            <a:extLst>
              <a:ext uri="{BEBA8EAE-BF5A-486C-A8C5-ECC9F3942E4B}">
                <a14:imgProps xmlns:a14="http://schemas.microsoft.com/office/drawing/2010/main">
                  <a14:imgLayer r:embed="rId10">
                    <a14:imgEffect>
                      <a14:sharpenSoften amount="50000"/>
                    </a14:imgEffect>
                  </a14:imgLayer>
                </a14:imgProps>
              </a:ext>
            </a:extLst>
          </a:blip>
          <a:stretch>
            <a:fillRect/>
          </a:stretch>
        </p:blipFill>
        <p:spPr>
          <a:xfrm rot="20854972">
            <a:off x="2118305" y="2927029"/>
            <a:ext cx="3750706" cy="3582078"/>
          </a:xfrm>
          <a:prstGeom prst="rect">
            <a:avLst/>
          </a:prstGeom>
          <a:ln>
            <a:noFill/>
          </a:ln>
          <a:effectLst>
            <a:outerShdw blurRad="292100" dist="139700" dir="2700000" algn="tl" rotWithShape="0">
              <a:srgbClr val="333333">
                <a:alpha val="65000"/>
              </a:srgbClr>
            </a:outerShdw>
          </a:effectLst>
        </p:spPr>
      </p:pic>
      <p:sp>
        <p:nvSpPr>
          <p:cNvPr id="13" name="Title 1"/>
          <p:cNvSpPr txBox="1">
            <a:spLocks/>
          </p:cNvSpPr>
          <p:nvPr/>
        </p:nvSpPr>
        <p:spPr>
          <a:xfrm>
            <a:off x="0" y="7901"/>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spc="-150" dirty="0" smtClean="0">
                <a:solidFill>
                  <a:schemeClr val="bg1"/>
                </a:solidFill>
                <a:effectLst/>
                <a:latin typeface="Franklin Gothic Medium" pitchFamily="34" charset="0"/>
              </a:rPr>
              <a:t>Key Definitions</a:t>
            </a:r>
          </a:p>
        </p:txBody>
      </p:sp>
      <p:sp>
        <p:nvSpPr>
          <p:cNvPr id="6" name="Title 1"/>
          <p:cNvSpPr txBox="1">
            <a:spLocks/>
          </p:cNvSpPr>
          <p:nvPr/>
        </p:nvSpPr>
        <p:spPr>
          <a:xfrm>
            <a:off x="0" y="3962400"/>
            <a:ext cx="9144000" cy="28194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000" spc="-150" dirty="0" smtClean="0">
                <a:solidFill>
                  <a:schemeClr val="bg1"/>
                </a:solidFill>
                <a:effectLst/>
                <a:latin typeface="Franklin Gothic Medium" pitchFamily="34" charset="0"/>
                <a:ea typeface="+mj-ea"/>
                <a:cs typeface="+mj-cs"/>
              </a:rPr>
              <a:t>Transparency:  The reporter specifies in the story what he or she </a:t>
            </a:r>
            <a:r>
              <a:rPr lang="en-US" sz="4000" i="1" spc="-150" dirty="0" smtClean="0">
                <a:solidFill>
                  <a:schemeClr val="bg1"/>
                </a:solidFill>
                <a:effectLst/>
                <a:latin typeface="Franklin Gothic Medium" pitchFamily="34" charset="0"/>
                <a:ea typeface="+mj-ea"/>
                <a:cs typeface="+mj-cs"/>
              </a:rPr>
              <a:t>does not </a:t>
            </a:r>
            <a:r>
              <a:rPr lang="en-US" sz="4000" spc="-150" dirty="0" smtClean="0">
                <a:solidFill>
                  <a:schemeClr val="bg1"/>
                </a:solidFill>
                <a:effectLst/>
                <a:latin typeface="Franklin Gothic Medium" pitchFamily="34" charset="0"/>
                <a:ea typeface="+mj-ea"/>
                <a:cs typeface="+mj-cs"/>
              </a:rPr>
              <a:t>know, and why it could not be learned; how they know what they do know; when the reporter pulls the curtain aside</a:t>
            </a:r>
            <a:r>
              <a:rPr lang="en-US" sz="4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t>
            </a:r>
            <a:endParaRPr lang="en-US" sz="40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12" name="Picture 11" descr="Katrina_Satellite.bmp"/>
          <p:cNvPicPr>
            <a:picLocks noChangeAspect="1"/>
          </p:cNvPicPr>
          <p:nvPr/>
        </p:nvPicPr>
        <p:blipFill>
          <a:blip r:embed="rId3" cstate="print"/>
          <a:stretch>
            <a:fillRect/>
          </a:stretch>
        </p:blipFill>
        <p:spPr>
          <a:xfrm>
            <a:off x="1496899" y="1676400"/>
            <a:ext cx="6350000"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11430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000"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0" y="5791200"/>
            <a:ext cx="9144000" cy="9906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400" spc="-150" dirty="0" smtClean="0">
                <a:solidFill>
                  <a:schemeClr val="bg1"/>
                </a:solidFill>
                <a:effectLst/>
                <a:latin typeface="Franklin Gothic Medium" pitchFamily="34" charset="0"/>
                <a:ea typeface="+mj-ea"/>
                <a:cs typeface="+mj-cs"/>
              </a:rPr>
              <a:t>National Public Radio Reports from Basra</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What is the example of transparency?</a:t>
            </a:r>
          </a:p>
        </p:txBody>
      </p:sp>
      <p:pic>
        <p:nvPicPr>
          <p:cNvPr id="8" name="Picture 7" descr="Katrina_Satellite.bmp"/>
          <p:cNvPicPr>
            <a:picLocks noChangeAspect="1"/>
          </p:cNvPicPr>
          <p:nvPr/>
        </p:nvPicPr>
        <p:blipFill>
          <a:blip r:embed="rId3" cstate="print"/>
          <a:stretch>
            <a:fillRect/>
          </a:stretch>
        </p:blipFill>
        <p:spPr>
          <a:xfrm>
            <a:off x="762000" y="2590800"/>
            <a:ext cx="2704847" cy="2991535"/>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3733800" y="2590800"/>
            <a:ext cx="4413999" cy="3053753"/>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10510" y="5255"/>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373888961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5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Rectangle 6"/>
          <p:cNvSpPr/>
          <p:nvPr/>
        </p:nvSpPr>
        <p:spPr>
          <a:xfrm>
            <a:off x="2286000" y="2967335"/>
            <a:ext cx="4572000" cy="707886"/>
          </a:xfrm>
          <a:prstGeom prst="rect">
            <a:avLst/>
          </a:prstGeom>
        </p:spPr>
        <p:txBody>
          <a:bodyPr>
            <a:spAutoFit/>
          </a:bodyPr>
          <a:lstStyle/>
          <a:p>
            <a:pPr>
              <a:defRPr/>
            </a:pPr>
            <a:r>
              <a:rPr lang="en-US" sz="4000" dirty="0" smtClean="0">
                <a:solidFill>
                  <a:schemeClr val="bg1"/>
                </a:solidFill>
              </a:rPr>
              <a:t>Npr_basra.wmv</a:t>
            </a:r>
          </a:p>
        </p:txBody>
      </p:sp>
      <p:sp>
        <p:nvSpPr>
          <p:cNvPr id="4" name="Title 1"/>
          <p:cNvSpPr txBox="1">
            <a:spLocks/>
          </p:cNvSpPr>
          <p:nvPr/>
        </p:nvSpPr>
        <p:spPr>
          <a:xfrm>
            <a:off x="0"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503151908"/>
      </p:ext>
    </p:extLst>
  </p:cSld>
  <p:clrMapOvr>
    <a:masterClrMapping/>
  </p:clrMapOvr>
  <p:transition>
    <p:fade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3"/>
          <p:cNvPicPr>
            <a:picLocks noChangeAspect="1" noChangeArrowheads="1"/>
          </p:cNvPicPr>
          <p:nvPr/>
        </p:nvPicPr>
        <p:blipFill>
          <a:blip r:embed="rId3" cstate="print"/>
          <a:srcRect/>
          <a:stretch>
            <a:fillRect/>
          </a:stretch>
        </p:blipFill>
        <p:spPr bwMode="auto">
          <a:xfrm>
            <a:off x="228600" y="2035969"/>
            <a:ext cx="2491383" cy="589359"/>
          </a:xfrm>
          <a:prstGeom prst="rect">
            <a:avLst/>
          </a:prstGeom>
          <a:noFill/>
          <a:ln w="12700" cap="flat">
            <a:noFill/>
            <a:miter lim="800000"/>
            <a:headEnd/>
            <a:tailEnd/>
          </a:ln>
        </p:spPr>
      </p:pic>
      <p:pic>
        <p:nvPicPr>
          <p:cNvPr id="15364" name="Picture 4"/>
          <p:cNvPicPr>
            <a:picLocks noChangeAspect="1" noChangeArrowheads="1"/>
          </p:cNvPicPr>
          <p:nvPr/>
        </p:nvPicPr>
        <p:blipFill>
          <a:blip r:embed="rId4" cstate="print"/>
          <a:srcRect/>
          <a:stretch>
            <a:fillRect/>
          </a:stretch>
        </p:blipFill>
        <p:spPr bwMode="auto">
          <a:xfrm>
            <a:off x="2125265" y="848320"/>
            <a:ext cx="4893469" cy="1026914"/>
          </a:xfrm>
          <a:prstGeom prst="rect">
            <a:avLst/>
          </a:prstGeom>
          <a:noFill/>
          <a:ln w="12700" cap="flat">
            <a:noFill/>
            <a:miter lim="800000"/>
            <a:headEnd/>
            <a:tailEnd/>
          </a:ln>
        </p:spPr>
      </p:pic>
      <p:pic>
        <p:nvPicPr>
          <p:cNvPr id="15367" name="Picture 7"/>
          <p:cNvPicPr>
            <a:picLocks noChangeAspect="1" noChangeArrowheads="1"/>
          </p:cNvPicPr>
          <p:nvPr/>
        </p:nvPicPr>
        <p:blipFill>
          <a:blip r:embed="rId5" cstate="print"/>
          <a:srcRect/>
          <a:stretch>
            <a:fillRect/>
          </a:stretch>
        </p:blipFill>
        <p:spPr bwMode="auto">
          <a:xfrm>
            <a:off x="228600" y="3812977"/>
            <a:ext cx="8359973" cy="2030893"/>
          </a:xfrm>
          <a:prstGeom prst="rect">
            <a:avLst/>
          </a:prstGeom>
          <a:noFill/>
          <a:ln w="12700" cap="flat">
            <a:noFill/>
            <a:miter lim="800000"/>
            <a:headEnd/>
            <a:tailEnd/>
          </a:ln>
        </p:spPr>
      </p:pic>
      <p:pic>
        <p:nvPicPr>
          <p:cNvPr id="15368" name="Picture 8"/>
          <p:cNvPicPr>
            <a:picLocks noChangeAspect="1" noChangeArrowheads="1"/>
          </p:cNvPicPr>
          <p:nvPr/>
        </p:nvPicPr>
        <p:blipFill>
          <a:blip r:embed="rId6" cstate="print"/>
          <a:srcRect/>
          <a:stretch>
            <a:fillRect/>
          </a:stretch>
        </p:blipFill>
        <p:spPr bwMode="auto">
          <a:xfrm>
            <a:off x="3335237" y="1935955"/>
            <a:ext cx="2473523" cy="1777008"/>
          </a:xfrm>
          <a:prstGeom prst="rect">
            <a:avLst/>
          </a:prstGeom>
          <a:noFill/>
          <a:ln w="12700" cap="flat">
            <a:noFill/>
            <a:miter lim="800000"/>
            <a:headEnd/>
            <a:tailEnd/>
          </a:ln>
        </p:spPr>
      </p:pic>
      <p:sp>
        <p:nvSpPr>
          <p:cNvPr id="2" name="Rectangle 1"/>
          <p:cNvSpPr/>
          <p:nvPr/>
        </p:nvSpPr>
        <p:spPr>
          <a:xfrm>
            <a:off x="304800" y="4900612"/>
            <a:ext cx="8153400" cy="8143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p:cNvSpPr txBox="1">
            <a:spLocks/>
          </p:cNvSpPr>
          <p:nvPr/>
        </p:nvSpPr>
        <p:spPr>
          <a:xfrm>
            <a:off x="-2" y="5255"/>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Title 1"/>
          <p:cNvSpPr txBox="1">
            <a:spLocks/>
          </p:cNvSpPr>
          <p:nvPr/>
        </p:nvSpPr>
        <p:spPr>
          <a:xfrm>
            <a:off x="-15766" y="838199"/>
            <a:ext cx="9144000" cy="9144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400" spc="-150" dirty="0" smtClean="0">
                <a:solidFill>
                  <a:schemeClr val="bg1"/>
                </a:solidFill>
                <a:effectLst/>
                <a:latin typeface="Franklin Gothic Medium" pitchFamily="34" charset="0"/>
                <a:ea typeface="+mj-ea"/>
                <a:cs typeface="+mj-cs"/>
              </a:rPr>
              <a:t>Corrections are Institutional Transparency</a:t>
            </a:r>
          </a:p>
        </p:txBody>
      </p:sp>
      <p:pic>
        <p:nvPicPr>
          <p:cNvPr id="9" name="Picture 8" descr="Katrina_Satellite.bmp"/>
          <p:cNvPicPr>
            <a:picLocks noChangeAspect="1"/>
          </p:cNvPicPr>
          <p:nvPr/>
        </p:nvPicPr>
        <p:blipFill>
          <a:blip r:embed="rId3" cstate="print"/>
          <a:stretch>
            <a:fillRect/>
          </a:stretch>
        </p:blipFill>
        <p:spPr>
          <a:xfrm>
            <a:off x="457199" y="1752599"/>
            <a:ext cx="3181576" cy="640080"/>
          </a:xfrm>
          <a:prstGeom prst="rect">
            <a:avLst/>
          </a:prstGeom>
          <a:ln>
            <a:noFill/>
          </a:ln>
          <a:effectLst>
            <a:outerShdw blurRad="292100" dist="139700" dir="2700000" algn="tl" rotWithShape="0">
              <a:srgbClr val="333333">
                <a:alpha val="65000"/>
              </a:srgbClr>
            </a:outerShdw>
          </a:effectLst>
        </p:spPr>
      </p:pic>
      <p:pic>
        <p:nvPicPr>
          <p:cNvPr id="8" name="Picture 7" descr="Katrina_Satellite.bmp"/>
          <p:cNvPicPr>
            <a:picLocks noChangeAspect="1"/>
          </p:cNvPicPr>
          <p:nvPr/>
        </p:nvPicPr>
        <p:blipFill>
          <a:blip r:embed="rId4" cstate="print"/>
          <a:stretch>
            <a:fillRect/>
          </a:stretch>
        </p:blipFill>
        <p:spPr>
          <a:xfrm>
            <a:off x="914400" y="2514600"/>
            <a:ext cx="2880362" cy="640080"/>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15766"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pic>
        <p:nvPicPr>
          <p:cNvPr id="3075" name="Picture 3"/>
          <p:cNvPicPr>
            <a:picLocks noChangeAspect="1" noChangeArrowheads="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572000" y="1632059"/>
            <a:ext cx="3381375" cy="521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par>
                                <p:cTn id="12" presetID="10" presetClass="entr" presetSubtype="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3" name="Picture 2"/>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40000" contrast="40000"/>
                    </a14:imgEffect>
                  </a14:imgLayer>
                </a14:imgProps>
              </a:ext>
            </a:extLst>
          </a:blip>
          <a:srcRect l="2317" t="5944" r="14241"/>
          <a:stretch/>
        </p:blipFill>
        <p:spPr>
          <a:xfrm>
            <a:off x="195389" y="1202628"/>
            <a:ext cx="8753221" cy="2319144"/>
          </a:xfrm>
          <a:prstGeom prst="rect">
            <a:avLst/>
          </a:prstGeom>
        </p:spPr>
      </p:pic>
      <p:sp>
        <p:nvSpPr>
          <p:cNvPr id="9" name="Title 1"/>
          <p:cNvSpPr txBox="1">
            <a:spLocks/>
          </p:cNvSpPr>
          <p:nvPr/>
        </p:nvSpPr>
        <p:spPr>
          <a:xfrm>
            <a:off x="0"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28977" y="5334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000" spc="-150" dirty="0" smtClean="0">
              <a:solidFill>
                <a:schemeClr val="bg1"/>
              </a:solidFill>
              <a:effectLst>
                <a:outerShdw blurRad="50800" dist="38100" dir="2700000" algn="tl" rotWithShape="0">
                  <a:prstClr val="black">
                    <a:alpha val="40000"/>
                  </a:prstClr>
                </a:outerShdw>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8" name="Title 1"/>
          <p:cNvSpPr txBox="1">
            <a:spLocks/>
          </p:cNvSpPr>
          <p:nvPr/>
        </p:nvSpPr>
        <p:spPr>
          <a:xfrm>
            <a:off x="-10734" y="-46283"/>
            <a:ext cx="1946856"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pic>
        <p:nvPicPr>
          <p:cNvPr id="9" name="Content Placeholder 3"/>
          <p:cNvPicPr>
            <a:picLocks noChangeAspect="1"/>
          </p:cNvPicPr>
          <p:nvPr/>
        </p:nvPicPr>
        <p:blipFill>
          <a:blip r:embed="rId3"/>
          <a:stretch>
            <a:fillRect/>
          </a:stretch>
        </p:blipFill>
        <p:spPr>
          <a:xfrm>
            <a:off x="1981200" y="1066800"/>
            <a:ext cx="5334000" cy="5653880"/>
          </a:xfrm>
          <a:prstGeom prst="rect">
            <a:avLst/>
          </a:prstGeom>
        </p:spPr>
      </p:pic>
      <p:sp>
        <p:nvSpPr>
          <p:cNvPr id="10" name="Title 1"/>
          <p:cNvSpPr txBox="1">
            <a:spLocks/>
          </p:cNvSpPr>
          <p:nvPr/>
        </p:nvSpPr>
        <p:spPr>
          <a:xfrm>
            <a:off x="28977" y="2628"/>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2937207116"/>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4876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6" name="Rectangle 5"/>
          <p:cNvSpPr/>
          <p:nvPr/>
        </p:nvSpPr>
        <p:spPr>
          <a:xfrm>
            <a:off x="2362200" y="2438400"/>
            <a:ext cx="4843121" cy="1477328"/>
          </a:xfrm>
          <a:prstGeom prst="rect">
            <a:avLst/>
          </a:prstGeom>
        </p:spPr>
        <p:txBody>
          <a:bodyPr wrap="none">
            <a:spAutoFit/>
          </a:bodyPr>
          <a:lstStyle/>
          <a:p>
            <a:r>
              <a:rPr lang="en-US" sz="7200" dirty="0" smtClean="0">
                <a:solidFill>
                  <a:schemeClr val="bg1"/>
                </a:solidFill>
              </a:rPr>
              <a:t>Texting.wmv</a:t>
            </a:r>
          </a:p>
          <a:p>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2" name="Title 1"/>
          <p:cNvSpPr txBox="1">
            <a:spLocks/>
          </p:cNvSpPr>
          <p:nvPr/>
        </p:nvSpPr>
        <p:spPr>
          <a:xfrm>
            <a:off x="5638800" y="3352800"/>
            <a:ext cx="2895600" cy="3352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200" spc="-150" dirty="0" smtClean="0">
                <a:solidFill>
                  <a:schemeClr val="bg1"/>
                </a:solidFill>
                <a:effectLst/>
                <a:latin typeface="Franklin Gothic Medium" pitchFamily="34" charset="0"/>
                <a:ea typeface="+mj-ea"/>
                <a:cs typeface="+mj-cs"/>
              </a:rPr>
              <a:t>Nassau and Suffolk  are two of New York’s 62 counties, but account for 10% of car thefts.</a:t>
            </a:r>
          </a:p>
        </p:txBody>
      </p:sp>
      <p:pic>
        <p:nvPicPr>
          <p:cNvPr id="8" name="Picture 7" descr="Katrina_Satellite.bmp"/>
          <p:cNvPicPr>
            <a:picLocks noChangeAspect="1"/>
          </p:cNvPicPr>
          <p:nvPr/>
        </p:nvPicPr>
        <p:blipFill>
          <a:blip r:embed="rId3" cstate="print"/>
          <a:stretch>
            <a:fillRect/>
          </a:stretch>
        </p:blipFill>
        <p:spPr>
          <a:xfrm>
            <a:off x="533400" y="2209800"/>
            <a:ext cx="4454413" cy="4439466"/>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4495800" y="2057400"/>
            <a:ext cx="4083869" cy="639806"/>
          </a:xfrm>
          <a:prstGeom prst="rect">
            <a:avLst/>
          </a:prstGeom>
          <a:ln>
            <a:noFill/>
          </a:ln>
          <a:effectLst>
            <a:outerShdw blurRad="292100" dist="139700" dir="2700000" algn="tl" rotWithShape="0">
              <a:srgbClr val="333333">
                <a:alpha val="65000"/>
              </a:srgbClr>
            </a:outerShdw>
          </a:effectLst>
        </p:spPr>
      </p:pic>
      <p:sp>
        <p:nvSpPr>
          <p:cNvPr id="10" name="Title 1"/>
          <p:cNvSpPr txBox="1">
            <a:spLocks/>
          </p:cNvSpPr>
          <p:nvPr/>
        </p:nvSpPr>
        <p:spPr>
          <a:xfrm>
            <a:off x="-23648"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2" name="Title 1"/>
          <p:cNvSpPr txBox="1">
            <a:spLocks/>
          </p:cNvSpPr>
          <p:nvPr/>
        </p:nvSpPr>
        <p:spPr>
          <a:xfrm>
            <a:off x="0" y="2133600"/>
            <a:ext cx="9144000" cy="1447800"/>
          </a:xfrm>
          <a:prstGeom prst="rect">
            <a:avLst/>
          </a:prstGeom>
          <a:effectLst>
            <a:glow rad="139700">
              <a:schemeClr val="accent1">
                <a:satMod val="175000"/>
                <a:alpha val="40000"/>
              </a:schemeClr>
            </a:glow>
          </a:effectLst>
        </p:spPr>
        <p:txBody>
          <a:bodyPr>
            <a:normAutofit/>
          </a:bodyPr>
          <a:lstStyle/>
          <a:p>
            <a:pPr marL="742950" lvl="0" indent="-74295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1026" name="Picture 2"/>
          <p:cNvPicPr>
            <a:picLocks noChangeAspect="1" noChangeArrowheads="1"/>
          </p:cNvPicPr>
          <p:nvPr/>
        </p:nvPicPr>
        <p:blipFill>
          <a:blip r:embed="rId3" cstate="print"/>
          <a:srcRect/>
          <a:stretch>
            <a:fillRect/>
          </a:stretch>
        </p:blipFill>
        <p:spPr bwMode="auto">
          <a:xfrm>
            <a:off x="1676400" y="1010620"/>
            <a:ext cx="5181600" cy="5751159"/>
          </a:xfrm>
          <a:prstGeom prst="rect">
            <a:avLst/>
          </a:prstGeom>
          <a:noFill/>
          <a:ln w="9525">
            <a:noFill/>
            <a:miter lim="800000"/>
            <a:headEnd/>
            <a:tailEnd/>
          </a:ln>
        </p:spPr>
      </p:pic>
      <p:grpSp>
        <p:nvGrpSpPr>
          <p:cNvPr id="29" name="Group 28"/>
          <p:cNvGrpSpPr/>
          <p:nvPr/>
        </p:nvGrpSpPr>
        <p:grpSpPr>
          <a:xfrm>
            <a:off x="742950" y="1248838"/>
            <a:ext cx="914400" cy="762000"/>
            <a:chOff x="342900" y="1999593"/>
            <a:chExt cx="914400" cy="762000"/>
          </a:xfrm>
        </p:grpSpPr>
        <p:sp>
          <p:nvSpPr>
            <p:cNvPr id="8" name="Oval Callout 7"/>
            <p:cNvSpPr/>
            <p:nvPr/>
          </p:nvSpPr>
          <p:spPr>
            <a:xfrm>
              <a:off x="342900" y="1999593"/>
              <a:ext cx="914400" cy="762000"/>
            </a:xfrm>
            <a:prstGeom prst="wedgeEllipseCallout">
              <a:avLst>
                <a:gd name="adj1" fmla="val 273102"/>
                <a:gd name="adj2" fmla="val 59979"/>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438150" y="2195927"/>
              <a:ext cx="762000" cy="369332"/>
            </a:xfrm>
            <a:prstGeom prst="rect">
              <a:avLst/>
            </a:prstGeom>
            <a:noFill/>
          </p:spPr>
          <p:txBody>
            <a:bodyPr wrap="square" rtlCol="0">
              <a:spAutoFit/>
            </a:bodyPr>
            <a:lstStyle/>
            <a:p>
              <a:r>
                <a:rPr lang="en-US" b="1" dirty="0" smtClean="0"/>
                <a:t>Who</a:t>
              </a:r>
              <a:endParaRPr lang="en-US" b="1" dirty="0"/>
            </a:p>
          </p:txBody>
        </p:sp>
      </p:grpSp>
      <p:grpSp>
        <p:nvGrpSpPr>
          <p:cNvPr id="27" name="Group 26"/>
          <p:cNvGrpSpPr/>
          <p:nvPr/>
        </p:nvGrpSpPr>
        <p:grpSpPr>
          <a:xfrm>
            <a:off x="7162800" y="2469931"/>
            <a:ext cx="914400" cy="762000"/>
            <a:chOff x="8763000" y="3231931"/>
            <a:chExt cx="914400" cy="762000"/>
          </a:xfrm>
        </p:grpSpPr>
        <p:sp>
          <p:nvSpPr>
            <p:cNvPr id="15" name="Oval Callout 14"/>
            <p:cNvSpPr/>
            <p:nvPr/>
          </p:nvSpPr>
          <p:spPr>
            <a:xfrm>
              <a:off x="8763000" y="3231931"/>
              <a:ext cx="914400" cy="762000"/>
            </a:xfrm>
            <a:prstGeom prst="wedgeEllipseCallout">
              <a:avLst>
                <a:gd name="adj1" fmla="val -255896"/>
                <a:gd name="adj2" fmla="val 6614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8839200" y="3428265"/>
              <a:ext cx="762000" cy="369332"/>
            </a:xfrm>
            <a:prstGeom prst="rect">
              <a:avLst/>
            </a:prstGeom>
            <a:noFill/>
          </p:spPr>
          <p:txBody>
            <a:bodyPr wrap="square" rtlCol="0">
              <a:spAutoFit/>
            </a:bodyPr>
            <a:lstStyle/>
            <a:p>
              <a:r>
                <a:rPr lang="en-US" b="1" dirty="0" smtClean="0"/>
                <a:t>When</a:t>
              </a:r>
              <a:endParaRPr lang="en-US" b="1" dirty="0"/>
            </a:p>
          </p:txBody>
        </p:sp>
      </p:grpSp>
      <p:grpSp>
        <p:nvGrpSpPr>
          <p:cNvPr id="31" name="Group 30"/>
          <p:cNvGrpSpPr/>
          <p:nvPr/>
        </p:nvGrpSpPr>
        <p:grpSpPr>
          <a:xfrm>
            <a:off x="7005145" y="1614808"/>
            <a:ext cx="914400" cy="762000"/>
            <a:chOff x="6248400" y="2590800"/>
            <a:chExt cx="914400" cy="762000"/>
          </a:xfrm>
        </p:grpSpPr>
        <p:sp>
          <p:nvSpPr>
            <p:cNvPr id="14" name="Oval Callout 13"/>
            <p:cNvSpPr/>
            <p:nvPr/>
          </p:nvSpPr>
          <p:spPr>
            <a:xfrm>
              <a:off x="6248400" y="2590800"/>
              <a:ext cx="914400" cy="762000"/>
            </a:xfrm>
            <a:prstGeom prst="wedgeEllipseCallout">
              <a:avLst>
                <a:gd name="adj1" fmla="val -415330"/>
                <a:gd name="adj2" fmla="val -5949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324600" y="2743200"/>
              <a:ext cx="762000" cy="369332"/>
            </a:xfrm>
            <a:prstGeom prst="rect">
              <a:avLst/>
            </a:prstGeom>
            <a:noFill/>
          </p:spPr>
          <p:txBody>
            <a:bodyPr wrap="square" rtlCol="0">
              <a:spAutoFit/>
            </a:bodyPr>
            <a:lstStyle/>
            <a:p>
              <a:r>
                <a:rPr lang="en-US" b="1" dirty="0" smtClean="0"/>
                <a:t>What</a:t>
              </a:r>
              <a:endParaRPr lang="en-US" b="1" dirty="0"/>
            </a:p>
          </p:txBody>
        </p:sp>
      </p:grpSp>
      <p:grpSp>
        <p:nvGrpSpPr>
          <p:cNvPr id="33" name="Group 32"/>
          <p:cNvGrpSpPr/>
          <p:nvPr/>
        </p:nvGrpSpPr>
        <p:grpSpPr>
          <a:xfrm>
            <a:off x="7007773" y="5139218"/>
            <a:ext cx="914400" cy="762000"/>
            <a:chOff x="6781800" y="4953000"/>
            <a:chExt cx="914400" cy="762000"/>
          </a:xfrm>
        </p:grpSpPr>
        <p:sp>
          <p:nvSpPr>
            <p:cNvPr id="19" name="Oval Callout 18"/>
            <p:cNvSpPr/>
            <p:nvPr/>
          </p:nvSpPr>
          <p:spPr>
            <a:xfrm>
              <a:off x="6781800" y="4953000"/>
              <a:ext cx="914400" cy="762000"/>
            </a:xfrm>
            <a:prstGeom prst="wedgeEllipseCallout">
              <a:avLst>
                <a:gd name="adj1" fmla="val 94889"/>
                <a:gd name="adj2" fmla="val -7277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6858000" y="5181600"/>
              <a:ext cx="762000" cy="369332"/>
            </a:xfrm>
            <a:prstGeom prst="rect">
              <a:avLst/>
            </a:prstGeom>
            <a:noFill/>
          </p:spPr>
          <p:txBody>
            <a:bodyPr wrap="square" rtlCol="0">
              <a:spAutoFit/>
            </a:bodyPr>
            <a:lstStyle/>
            <a:p>
              <a:r>
                <a:rPr lang="en-US" b="1" dirty="0" err="1" smtClean="0"/>
                <a:t>hoW</a:t>
              </a:r>
              <a:endParaRPr lang="en-US" b="1" dirty="0"/>
            </a:p>
          </p:txBody>
        </p:sp>
      </p:grpSp>
      <p:grpSp>
        <p:nvGrpSpPr>
          <p:cNvPr id="32" name="Group 31"/>
          <p:cNvGrpSpPr/>
          <p:nvPr/>
        </p:nvGrpSpPr>
        <p:grpSpPr>
          <a:xfrm>
            <a:off x="6870700" y="3689317"/>
            <a:ext cx="762000" cy="914401"/>
            <a:chOff x="6400800" y="4038600"/>
            <a:chExt cx="914400" cy="762000"/>
          </a:xfrm>
        </p:grpSpPr>
        <p:sp>
          <p:nvSpPr>
            <p:cNvPr id="18" name="Oval Callout 17"/>
            <p:cNvSpPr/>
            <p:nvPr/>
          </p:nvSpPr>
          <p:spPr>
            <a:xfrm>
              <a:off x="6400800" y="4038600"/>
              <a:ext cx="914400" cy="762000"/>
            </a:xfrm>
            <a:prstGeom prst="wedgeEllipseCallout">
              <a:avLst>
                <a:gd name="adj1" fmla="val 155265"/>
                <a:gd name="adj2" fmla="val 5461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477000" y="4267200"/>
              <a:ext cx="762000" cy="369332"/>
            </a:xfrm>
            <a:prstGeom prst="rect">
              <a:avLst/>
            </a:prstGeom>
            <a:noFill/>
          </p:spPr>
          <p:txBody>
            <a:bodyPr wrap="square" rtlCol="0">
              <a:spAutoFit/>
            </a:bodyPr>
            <a:lstStyle/>
            <a:p>
              <a:r>
                <a:rPr lang="en-US" b="1" dirty="0" smtClean="0"/>
                <a:t>Why</a:t>
              </a:r>
              <a:endParaRPr lang="en-US" b="1" dirty="0"/>
            </a:p>
          </p:txBody>
        </p:sp>
      </p:grpSp>
      <p:grpSp>
        <p:nvGrpSpPr>
          <p:cNvPr id="30" name="Group 29"/>
          <p:cNvGrpSpPr/>
          <p:nvPr/>
        </p:nvGrpSpPr>
        <p:grpSpPr>
          <a:xfrm>
            <a:off x="742950" y="2908314"/>
            <a:ext cx="1257300" cy="762000"/>
            <a:chOff x="1219200" y="3962400"/>
            <a:chExt cx="838200" cy="762000"/>
          </a:xfrm>
        </p:grpSpPr>
        <p:sp>
          <p:nvSpPr>
            <p:cNvPr id="16" name="Oval Callout 15"/>
            <p:cNvSpPr/>
            <p:nvPr/>
          </p:nvSpPr>
          <p:spPr>
            <a:xfrm>
              <a:off x="1219200" y="3962400"/>
              <a:ext cx="609600" cy="762000"/>
            </a:xfrm>
            <a:prstGeom prst="wedgeEllipseCallout">
              <a:avLst>
                <a:gd name="adj1" fmla="val 156499"/>
                <a:gd name="adj2" fmla="val 39214"/>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p:cNvSpPr txBox="1"/>
            <p:nvPr/>
          </p:nvSpPr>
          <p:spPr>
            <a:xfrm>
              <a:off x="1219200" y="4114800"/>
              <a:ext cx="838200" cy="369332"/>
            </a:xfrm>
            <a:prstGeom prst="rect">
              <a:avLst/>
            </a:prstGeom>
            <a:noFill/>
          </p:spPr>
          <p:txBody>
            <a:bodyPr wrap="square" rtlCol="0">
              <a:spAutoFit/>
            </a:bodyPr>
            <a:lstStyle/>
            <a:p>
              <a:r>
                <a:rPr lang="en-US" b="1" dirty="0" smtClean="0"/>
                <a:t>Where</a:t>
              </a:r>
              <a:endParaRPr lang="en-US" b="1" dirty="0"/>
            </a:p>
          </p:txBody>
        </p:sp>
      </p:grpSp>
      <p:sp>
        <p:nvSpPr>
          <p:cNvPr id="28" name="TextBox 27"/>
          <p:cNvSpPr txBox="1"/>
          <p:nvPr/>
        </p:nvSpPr>
        <p:spPr>
          <a:xfrm>
            <a:off x="8313683" y="4146517"/>
            <a:ext cx="762000" cy="1446550"/>
          </a:xfrm>
          <a:prstGeom prst="rect">
            <a:avLst/>
          </a:prstGeom>
          <a:noFill/>
        </p:spPr>
        <p:txBody>
          <a:bodyPr wrap="square" rtlCol="0">
            <a:spAutoFit/>
          </a:bodyPr>
          <a:lstStyle/>
          <a:p>
            <a:r>
              <a:rPr lang="en-US" sz="8800" b="1" dirty="0" smtClean="0"/>
              <a:t>?</a:t>
            </a:r>
            <a:endParaRPr lang="en-US" sz="8800" b="1" dirty="0"/>
          </a:p>
        </p:txBody>
      </p:sp>
      <p:sp>
        <p:nvSpPr>
          <p:cNvPr id="34" name="Title 1"/>
          <p:cNvSpPr txBox="1">
            <a:spLocks/>
          </p:cNvSpPr>
          <p:nvPr/>
        </p:nvSpPr>
        <p:spPr>
          <a:xfrm>
            <a:off x="14452" y="-21021"/>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000" fill="hold"/>
                                        <p:tgtEl>
                                          <p:spTgt spid="29"/>
                                        </p:tgtEl>
                                        <p:attrNameLst>
                                          <p:attrName>ppt_x</p:attrName>
                                        </p:attrNameLst>
                                      </p:cBhvr>
                                      <p:tavLst>
                                        <p:tav tm="0">
                                          <p:val>
                                            <p:strVal val="#ppt_x"/>
                                          </p:val>
                                        </p:tav>
                                        <p:tav tm="100000">
                                          <p:val>
                                            <p:strVal val="#ppt_x"/>
                                          </p:val>
                                        </p:tav>
                                      </p:tavLst>
                                    </p:anim>
                                    <p:anim calcmode="lin" valueType="num">
                                      <p:cBhvr additive="base">
                                        <p:cTn id="8" dur="10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1000" fill="hold"/>
                                        <p:tgtEl>
                                          <p:spTgt spid="31"/>
                                        </p:tgtEl>
                                        <p:attrNameLst>
                                          <p:attrName>ppt_x</p:attrName>
                                        </p:attrNameLst>
                                      </p:cBhvr>
                                      <p:tavLst>
                                        <p:tav tm="0">
                                          <p:val>
                                            <p:strVal val="#ppt_x"/>
                                          </p:val>
                                        </p:tav>
                                        <p:tav tm="100000">
                                          <p:val>
                                            <p:strVal val="#ppt_x"/>
                                          </p:val>
                                        </p:tav>
                                      </p:tavLst>
                                    </p:anim>
                                    <p:anim calcmode="lin" valueType="num">
                                      <p:cBhvr additive="base">
                                        <p:cTn id="14" dur="10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1000" fill="hold"/>
                                        <p:tgtEl>
                                          <p:spTgt spid="30"/>
                                        </p:tgtEl>
                                        <p:attrNameLst>
                                          <p:attrName>ppt_w</p:attrName>
                                        </p:attrNameLst>
                                      </p:cBhvr>
                                      <p:tavLst>
                                        <p:tav tm="0">
                                          <p:val>
                                            <p:strVal val="#ppt_w*0.70"/>
                                          </p:val>
                                        </p:tav>
                                        <p:tav tm="100000">
                                          <p:val>
                                            <p:strVal val="#ppt_w"/>
                                          </p:val>
                                        </p:tav>
                                      </p:tavLst>
                                    </p:anim>
                                    <p:anim calcmode="lin" valueType="num">
                                      <p:cBhvr>
                                        <p:cTn id="28" dur="1000" fill="hold"/>
                                        <p:tgtEl>
                                          <p:spTgt spid="30"/>
                                        </p:tgtEl>
                                        <p:attrNameLst>
                                          <p:attrName>ppt_h</p:attrName>
                                        </p:attrNameLst>
                                      </p:cBhvr>
                                      <p:tavLst>
                                        <p:tav tm="0">
                                          <p:val>
                                            <p:strVal val="#ppt_h"/>
                                          </p:val>
                                        </p:tav>
                                        <p:tav tm="100000">
                                          <p:val>
                                            <p:strVal val="#ppt_h"/>
                                          </p:val>
                                        </p:tav>
                                      </p:tavLst>
                                    </p:anim>
                                    <p:animEffect transition="in" filter="fade">
                                      <p:cBhvr>
                                        <p:cTn id="29" dur="10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3" presetClass="entr" presetSubtype="16" fill="hold" nodeType="click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plus(in)">
                                      <p:cBhvr>
                                        <p:cTn id="34" dur="2000"/>
                                        <p:tgtEl>
                                          <p:spTgt spid="32"/>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down)">
                                      <p:cBhvr>
                                        <p:cTn id="39" dur="500"/>
                                        <p:tgtEl>
                                          <p:spTgt spid="3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2050" name="Picture 2"/>
          <p:cNvPicPr>
            <a:picLocks noChangeAspect="1" noChangeArrowheads="1"/>
          </p:cNvPicPr>
          <p:nvPr/>
        </p:nvPicPr>
        <p:blipFill>
          <a:blip r:embed="rId3" cstate="print"/>
          <a:srcRect/>
          <a:stretch>
            <a:fillRect/>
          </a:stretch>
        </p:blipFill>
        <p:spPr bwMode="auto">
          <a:xfrm>
            <a:off x="1682610" y="2865120"/>
            <a:ext cx="5778779" cy="3840480"/>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381000" y="2042160"/>
            <a:ext cx="6720840" cy="640080"/>
          </a:xfrm>
          <a:prstGeom prst="rect">
            <a:avLst/>
          </a:prstGeom>
          <a:noFill/>
          <a:ln w="9525">
            <a:noFill/>
            <a:miter lim="800000"/>
            <a:headEnd/>
            <a:tailEnd/>
          </a:ln>
        </p:spPr>
      </p:pic>
      <p:pic>
        <p:nvPicPr>
          <p:cNvPr id="2052" name="Picture 4"/>
          <p:cNvPicPr>
            <a:picLocks noChangeAspect="1" noChangeArrowheads="1"/>
          </p:cNvPicPr>
          <p:nvPr/>
        </p:nvPicPr>
        <p:blipFill>
          <a:blip r:embed="rId5" cstate="print"/>
          <a:srcRect/>
          <a:stretch>
            <a:fillRect/>
          </a:stretch>
        </p:blipFill>
        <p:spPr bwMode="auto">
          <a:xfrm>
            <a:off x="206318" y="3322320"/>
            <a:ext cx="8924544" cy="2926080"/>
          </a:xfrm>
          <a:prstGeom prst="rect">
            <a:avLst/>
          </a:prstGeom>
          <a:noFill/>
          <a:ln w="9525">
            <a:noFill/>
            <a:miter lim="800000"/>
            <a:headEnd/>
            <a:tailEnd/>
          </a:ln>
        </p:spPr>
      </p:pic>
      <p:pic>
        <p:nvPicPr>
          <p:cNvPr id="2053" name="Picture 5"/>
          <p:cNvPicPr>
            <a:picLocks noChangeAspect="1" noChangeArrowheads="1"/>
          </p:cNvPicPr>
          <p:nvPr/>
        </p:nvPicPr>
        <p:blipFill>
          <a:blip r:embed="rId6" cstate="print"/>
          <a:srcRect/>
          <a:stretch>
            <a:fillRect/>
          </a:stretch>
        </p:blipFill>
        <p:spPr bwMode="auto">
          <a:xfrm>
            <a:off x="6006106" y="1673860"/>
            <a:ext cx="3041374" cy="457200"/>
          </a:xfrm>
          <a:prstGeom prst="rect">
            <a:avLst/>
          </a:prstGeom>
          <a:noFill/>
          <a:ln w="9525">
            <a:noFill/>
            <a:miter lim="800000"/>
            <a:headEnd/>
            <a:tailEnd/>
          </a:ln>
        </p:spPr>
      </p:pic>
      <p:sp>
        <p:nvSpPr>
          <p:cNvPr id="8" name="Title 1"/>
          <p:cNvSpPr txBox="1">
            <a:spLocks/>
          </p:cNvSpPr>
          <p:nvPr/>
        </p:nvSpPr>
        <p:spPr>
          <a:xfrm>
            <a:off x="0" y="88"/>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53"/>
                                        </p:tgtEl>
                                        <p:attrNameLst>
                                          <p:attrName>style.visibility</p:attrName>
                                        </p:attrNameLst>
                                      </p:cBhvr>
                                      <p:to>
                                        <p:strVal val="visible"/>
                                      </p:to>
                                    </p:set>
                                    <p:animEffect transition="in" filter="fade">
                                      <p:cBhvr>
                                        <p:cTn id="11" dur="1000"/>
                                        <p:tgtEl>
                                          <p:spTgt spid="2053"/>
                                        </p:tgtEl>
                                      </p:cBhvr>
                                    </p:animEffect>
                                  </p:childTnLst>
                                </p:cTn>
                              </p:par>
                              <p:par>
                                <p:cTn id="12" presetID="10" presetClass="entr" presetSubtype="0" fill="hold" nodeType="withEffect">
                                  <p:stCondLst>
                                    <p:cond delay="0"/>
                                  </p:stCondLst>
                                  <p:childTnLst>
                                    <p:set>
                                      <p:cBhvr>
                                        <p:cTn id="13" dur="1" fill="hold">
                                          <p:stCondLst>
                                            <p:cond delay="0"/>
                                          </p:stCondLst>
                                        </p:cTn>
                                        <p:tgtEl>
                                          <p:spTgt spid="2051"/>
                                        </p:tgtEl>
                                        <p:attrNameLst>
                                          <p:attrName>style.visibility</p:attrName>
                                        </p:attrNameLst>
                                      </p:cBhvr>
                                      <p:to>
                                        <p:strVal val="visible"/>
                                      </p:to>
                                    </p:set>
                                    <p:animEffect transition="in" filter="fade">
                                      <p:cBhvr>
                                        <p:cTn id="14" dur="1000"/>
                                        <p:tgtEl>
                                          <p:spTgt spid="205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52"/>
                                        </p:tgtEl>
                                        <p:attrNameLst>
                                          <p:attrName>style.visibility</p:attrName>
                                        </p:attrNameLst>
                                      </p:cBhvr>
                                      <p:to>
                                        <p:strVal val="visible"/>
                                      </p:to>
                                    </p:set>
                                    <p:animEffect transition="in" filter="fade">
                                      <p:cBhvr>
                                        <p:cTn id="19"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4" name="Picture 3"/>
          <p:cNvPicPr>
            <a:picLocks noChangeAspect="1"/>
          </p:cNvPicPr>
          <p:nvPr/>
        </p:nvPicPr>
        <p:blipFill>
          <a:blip r:embed="rId3"/>
          <a:stretch>
            <a:fillRect/>
          </a:stretch>
        </p:blipFill>
        <p:spPr>
          <a:xfrm>
            <a:off x="762000" y="2211812"/>
            <a:ext cx="7714178" cy="4341387"/>
          </a:xfrm>
          <a:prstGeom prst="rect">
            <a:avLst/>
          </a:prstGeom>
        </p:spPr>
      </p:pic>
      <p:sp>
        <p:nvSpPr>
          <p:cNvPr id="8" name="Title 1"/>
          <p:cNvSpPr txBox="1">
            <a:spLocks/>
          </p:cNvSpPr>
          <p:nvPr/>
        </p:nvSpPr>
        <p:spPr>
          <a:xfrm>
            <a:off x="-34159" y="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7:  Is the story fair or balanced? Which should it be? What about fair play and fair language?</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And The Whole Point Is….</a:t>
            </a: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9" name="Title 1"/>
          <p:cNvSpPr txBox="1">
            <a:spLocks/>
          </p:cNvSpPr>
          <p:nvPr/>
        </p:nvSpPr>
        <p:spPr>
          <a:xfrm>
            <a:off x="0" y="2514600"/>
            <a:ext cx="9144000" cy="990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What can a news consumer</a:t>
            </a:r>
          </a:p>
          <a:p>
            <a:pPr lvl="0" algn="ctr">
              <a:spcBef>
                <a:spcPct val="0"/>
              </a:spcBef>
            </a:pPr>
            <a:r>
              <a:rPr lang="en-US" sz="4400" spc="-150" dirty="0" smtClean="0">
                <a:solidFill>
                  <a:schemeClr val="bg1"/>
                </a:solidFill>
                <a:effectLst/>
                <a:latin typeface="Franklin Gothic Medium" pitchFamily="34" charset="0"/>
                <a:ea typeface="+mj-ea"/>
                <a:cs typeface="+mj-cs"/>
              </a:rPr>
              <a:t> </a:t>
            </a:r>
            <a:r>
              <a:rPr lang="en-US" sz="4400" i="1" u="sng" spc="-150" dirty="0" smtClean="0">
                <a:solidFill>
                  <a:schemeClr val="bg1"/>
                </a:solidFill>
                <a:effectLst/>
                <a:latin typeface="Franklin Gothic Medium" pitchFamily="34" charset="0"/>
                <a:ea typeface="+mj-ea"/>
                <a:cs typeface="+mj-cs"/>
              </a:rPr>
              <a:t>Do</a:t>
            </a:r>
            <a:r>
              <a:rPr lang="en-US" sz="4400" spc="-150" dirty="0" smtClean="0">
                <a:solidFill>
                  <a:schemeClr val="bg1"/>
                </a:solidFill>
                <a:effectLst/>
                <a:latin typeface="Franklin Gothic Medium" pitchFamily="34" charset="0"/>
                <a:ea typeface="+mj-ea"/>
                <a:cs typeface="+mj-cs"/>
              </a:rPr>
              <a:t> with this information</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0" name="Title 1"/>
          <p:cNvSpPr txBox="1">
            <a:spLocks/>
          </p:cNvSpPr>
          <p:nvPr/>
        </p:nvSpPr>
        <p:spPr>
          <a:xfrm>
            <a:off x="0" y="3200400"/>
            <a:ext cx="9144000" cy="1371600"/>
          </a:xfrm>
          <a:prstGeom prst="rect">
            <a:avLst/>
          </a:prstGeom>
          <a:effectLst>
            <a:glow rad="139700">
              <a:schemeClr val="accent1">
                <a:satMod val="175000"/>
                <a:alpha val="40000"/>
              </a:schemeClr>
            </a:glow>
          </a:effectLst>
        </p:spPr>
        <p:txBody>
          <a:bodyPr>
            <a:normAutofit/>
          </a:bodyPr>
          <a:lstStyle/>
          <a:p>
            <a:pPr lvl="0">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3" name="Title 1"/>
          <p:cNvSpPr txBox="1">
            <a:spLocks/>
          </p:cNvSpPr>
          <p:nvPr/>
        </p:nvSpPr>
        <p:spPr>
          <a:xfrm>
            <a:off x="0" y="4495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4" name="Rectangle 13"/>
          <p:cNvSpPr/>
          <p:nvPr/>
        </p:nvSpPr>
        <p:spPr>
          <a:xfrm>
            <a:off x="1828800" y="4114800"/>
            <a:ext cx="5791971" cy="1107996"/>
          </a:xfrm>
          <a:prstGeom prst="rect">
            <a:avLst/>
          </a:prstGeom>
        </p:spPr>
        <p:txBody>
          <a:bodyPr wrap="none">
            <a:spAutoFit/>
          </a:bodyPr>
          <a:lstStyle/>
          <a:p>
            <a:pPr lvl="0" algn="ctr">
              <a:spcBef>
                <a:spcPct val="0"/>
              </a:spcBef>
            </a:pPr>
            <a:r>
              <a:rPr lang="en-US" sz="6600" b="1" spc="-150" dirty="0" smtClean="0">
                <a:solidFill>
                  <a:schemeClr val="bg1"/>
                </a:solidFill>
                <a:effectLst/>
                <a:latin typeface="Franklin Gothic Medium" pitchFamily="34" charset="0"/>
              </a:rPr>
              <a:t>Is it </a:t>
            </a:r>
            <a:r>
              <a:rPr lang="en-US" sz="6600" b="1" u="sng" spc="-150" dirty="0" smtClean="0">
                <a:solidFill>
                  <a:schemeClr val="bg1"/>
                </a:solidFill>
                <a:effectLst/>
                <a:latin typeface="Franklin Gothic Medium" pitchFamily="34" charset="0"/>
              </a:rPr>
              <a:t>actionable</a:t>
            </a:r>
            <a:r>
              <a:rPr lang="en-US" sz="6600" b="1" spc="-150" dirty="0" smtClean="0">
                <a:solidFill>
                  <a:schemeClr val="bg1"/>
                </a:solidFill>
                <a:effectLst/>
                <a:latin typeface="Franklin Gothic Medium" pitchFamily="34" charset="0"/>
              </a:rPr>
              <a:t>? </a:t>
            </a:r>
          </a:p>
        </p:txBody>
      </p:sp>
    </p:spTree>
    <p:extLst>
      <p:ext uri="{BB962C8B-B14F-4D97-AF65-F5344CB8AC3E}">
        <p14:creationId xmlns:p14="http://schemas.microsoft.com/office/powerpoint/2010/main" val="107621706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Effect transition="in" filter="fade">
                                      <p:cBhvr>
                                        <p:cTn id="16"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4" grpId="0" build="allAtOnce"/>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fontScale="77500" lnSpcReduction="20000"/>
          </a:bodyPr>
          <a:lstStyle/>
          <a:p>
            <a:pPr lvl="0" algn="ctr">
              <a:spcBef>
                <a:spcPct val="0"/>
              </a:spcBef>
            </a:pPr>
            <a:r>
              <a:rPr lang="en-US" sz="4400" spc="-150" dirty="0" smtClean="0">
                <a:solidFill>
                  <a:schemeClr val="bg1"/>
                </a:solidFill>
                <a:effectLst/>
                <a:latin typeface="Franklin Gothic Medium" pitchFamily="34" charset="0"/>
                <a:ea typeface="+mj-ea"/>
                <a:cs typeface="+mj-cs"/>
              </a:rPr>
              <a:t>Assess reliability by Evaluating Sources &amp; Evidence</a:t>
            </a:r>
          </a:p>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Case Study: The pregnant man story</a:t>
            </a:r>
          </a:p>
        </p:txBody>
      </p:sp>
      <p:pic>
        <p:nvPicPr>
          <p:cNvPr id="10" name="Picture 9" descr="Katrina_Satellite.bmp"/>
          <p:cNvPicPr>
            <a:picLocks noChangeAspect="1"/>
          </p:cNvPicPr>
          <p:nvPr/>
        </p:nvPicPr>
        <p:blipFill>
          <a:blip r:embed="rId3" cstate="print"/>
          <a:stretch>
            <a:fillRect/>
          </a:stretch>
        </p:blipFill>
        <p:spPr>
          <a:xfrm>
            <a:off x="248987" y="2133600"/>
            <a:ext cx="3256213" cy="3392702"/>
          </a:xfrm>
          <a:prstGeom prst="rect">
            <a:avLst/>
          </a:prstGeom>
          <a:ln>
            <a:noFill/>
          </a:ln>
          <a:effectLst>
            <a:outerShdw blurRad="292100" dist="139700" dir="2700000" algn="tl" rotWithShape="0">
              <a:srgbClr val="333333">
                <a:alpha val="65000"/>
              </a:srgbClr>
            </a:outerShdw>
          </a:effectLst>
        </p:spPr>
      </p:pic>
      <p:pic>
        <p:nvPicPr>
          <p:cNvPr id="8" name="Picture 7" descr="Katrina_Satellite.bmp"/>
          <p:cNvPicPr>
            <a:picLocks noChangeAspect="1"/>
          </p:cNvPicPr>
          <p:nvPr/>
        </p:nvPicPr>
        <p:blipFill>
          <a:blip r:embed="rId4" cstate="print"/>
          <a:stretch>
            <a:fillRect/>
          </a:stretch>
        </p:blipFill>
        <p:spPr>
          <a:xfrm>
            <a:off x="3505201" y="2169898"/>
            <a:ext cx="5110310" cy="3392702"/>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5" cstate="print"/>
          <a:stretch>
            <a:fillRect/>
          </a:stretch>
        </p:blipFill>
        <p:spPr>
          <a:xfrm>
            <a:off x="1752600" y="3048000"/>
            <a:ext cx="7086600" cy="8704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000"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Do These Sources Help?</a:t>
            </a:r>
          </a:p>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34159"/>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rPr>
              <a:t>Case Study: The pregnant man story</a:t>
            </a:r>
          </a:p>
        </p:txBody>
      </p:sp>
      <p:pic>
        <p:nvPicPr>
          <p:cNvPr id="8" name="Picture 7" descr="Katrina_Satellite.bmp"/>
          <p:cNvPicPr>
            <a:picLocks noChangeAspect="1"/>
          </p:cNvPicPr>
          <p:nvPr/>
        </p:nvPicPr>
        <p:blipFill>
          <a:blip r:embed="rId3" cstate="print"/>
          <a:stretch>
            <a:fillRect/>
          </a:stretch>
        </p:blipFill>
        <p:spPr>
          <a:xfrm>
            <a:off x="3505200" y="2169898"/>
            <a:ext cx="4656924" cy="3758634"/>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1295400" y="3048000"/>
            <a:ext cx="5673252" cy="870499"/>
          </a:xfrm>
          <a:prstGeom prst="rect">
            <a:avLst/>
          </a:prstGeom>
          <a:ln>
            <a:noFill/>
          </a:ln>
          <a:effectLst>
            <a:outerShdw blurRad="292100" dist="139700" dir="2700000" algn="tl" rotWithShape="0">
              <a:srgbClr val="333333">
                <a:alpha val="65000"/>
              </a:srgbClr>
            </a:outerShdw>
          </a:effectLst>
        </p:spPr>
      </p:pic>
      <p:pic>
        <p:nvPicPr>
          <p:cNvPr id="13" name="Picture 12" descr="Katrina_Satellite.bmp"/>
          <p:cNvPicPr>
            <a:picLocks noChangeAspect="1"/>
          </p:cNvPicPr>
          <p:nvPr/>
        </p:nvPicPr>
        <p:blipFill>
          <a:blip r:embed="rId5" cstate="print"/>
          <a:stretch>
            <a:fillRect/>
          </a:stretch>
        </p:blipFill>
        <p:spPr>
          <a:xfrm>
            <a:off x="381000" y="4267200"/>
            <a:ext cx="5087322" cy="16324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Does This Sonogram Help?</a:t>
            </a:r>
          </a:p>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rPr>
              <a:t>Case Study: The pregnant man story</a:t>
            </a:r>
          </a:p>
        </p:txBody>
      </p:sp>
      <p:pic>
        <p:nvPicPr>
          <p:cNvPr id="8" name="Picture 7" descr="Katrina_Satellite.bmp"/>
          <p:cNvPicPr>
            <a:picLocks noChangeAspect="1"/>
          </p:cNvPicPr>
          <p:nvPr/>
        </p:nvPicPr>
        <p:blipFill>
          <a:blip r:embed="rId3" cstate="print"/>
          <a:stretch>
            <a:fillRect/>
          </a:stretch>
        </p:blipFill>
        <p:spPr>
          <a:xfrm>
            <a:off x="1828800" y="2209800"/>
            <a:ext cx="5235066" cy="370106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0" y="58674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Do Baby Photos Help?</a:t>
            </a:r>
          </a:p>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rPr>
              <a:t>Case Study: The pregnant man story</a:t>
            </a:r>
          </a:p>
        </p:txBody>
      </p:sp>
      <p:pic>
        <p:nvPicPr>
          <p:cNvPr id="8" name="Picture 7" descr="Katrina_Satellite.bmp"/>
          <p:cNvPicPr>
            <a:picLocks noChangeAspect="1"/>
          </p:cNvPicPr>
          <p:nvPr/>
        </p:nvPicPr>
        <p:blipFill>
          <a:blip r:embed="rId3" cstate="print"/>
          <a:stretch>
            <a:fillRect/>
          </a:stretch>
        </p:blipFill>
        <p:spPr>
          <a:xfrm>
            <a:off x="685800" y="2166331"/>
            <a:ext cx="4787252" cy="3701069"/>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3886199" y="2819400"/>
            <a:ext cx="4089723" cy="3048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How reliable?</a:t>
            </a:r>
          </a:p>
        </p:txBody>
      </p:sp>
      <p:pic>
        <p:nvPicPr>
          <p:cNvPr id="9" name="Picture 8" descr="Katrina_Satellite.bmp"/>
          <p:cNvPicPr>
            <a:picLocks noChangeAspect="1"/>
          </p:cNvPicPr>
          <p:nvPr/>
        </p:nvPicPr>
        <p:blipFill>
          <a:blip r:embed="rId3" cstate="print"/>
          <a:stretch>
            <a:fillRect/>
          </a:stretch>
        </p:blipFill>
        <p:spPr>
          <a:xfrm>
            <a:off x="2350655" y="1524000"/>
            <a:ext cx="4507345" cy="4317457"/>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0"/>
            <a:ext cx="9144000" cy="1676400"/>
          </a:xfrm>
          <a:prstGeom prst="rect">
            <a:avLst/>
          </a:prstGeom>
          <a:effectLst>
            <a:glow rad="139700">
              <a:schemeClr val="accent1">
                <a:satMod val="175000"/>
                <a:alpha val="40000"/>
              </a:schemeClr>
            </a:glow>
          </a:effectLst>
        </p:spPr>
        <p:txBody>
          <a:bodyPr>
            <a:normAutofit fontScale="92500" lnSpcReduction="10000"/>
          </a:bodyPr>
          <a:lstStyle/>
          <a:p>
            <a:pPr lvl="0" algn="ctr">
              <a:spcBef>
                <a:spcPct val="0"/>
              </a:spcBef>
            </a:pPr>
            <a:r>
              <a:rPr lang="en-US" sz="6000" spc="-150" dirty="0" smtClean="0">
                <a:solidFill>
                  <a:schemeClr val="bg1"/>
                </a:solidFill>
                <a:effectLst/>
                <a:latin typeface="Franklin Gothic Medium" pitchFamily="34" charset="0"/>
              </a:rPr>
              <a:t>Deconstructing </a:t>
            </a:r>
            <a:r>
              <a:rPr lang="en-US" sz="6000" spc="-150" dirty="0" smtClean="0">
                <a:solidFill>
                  <a:schemeClr val="bg1"/>
                </a:solidFill>
                <a:effectLst/>
                <a:latin typeface="Franklin Gothic Medium" pitchFamily="34" charset="0"/>
              </a:rPr>
              <a:t>methodically</a:t>
            </a:r>
          </a:p>
          <a:p>
            <a:pPr lvl="0" algn="ctr">
              <a:spcBef>
                <a:spcPct val="0"/>
              </a:spcBef>
            </a:pPr>
            <a:r>
              <a:rPr lang="en-US" sz="6000" spc="-150" dirty="0" smtClean="0">
                <a:solidFill>
                  <a:schemeClr val="bg1"/>
                </a:solidFill>
                <a:effectLst/>
                <a:latin typeface="Franklin Gothic Medium" pitchFamily="34" charset="0"/>
              </a:rPr>
              <a:t>The workbook method</a:t>
            </a:r>
            <a:endParaRPr lang="en-US" sz="6000" spc="-150" dirty="0" smtClean="0">
              <a:solidFill>
                <a:schemeClr val="bg1"/>
              </a:solidFill>
              <a:effectLst/>
              <a:latin typeface="Franklin Gothic Medium" pitchFamily="34" charset="0"/>
            </a:endParaRPr>
          </a:p>
        </p:txBody>
      </p:sp>
      <p:sp>
        <p:nvSpPr>
          <p:cNvPr id="10" name="Title 1"/>
          <p:cNvSpPr txBox="1">
            <a:spLocks/>
          </p:cNvSpPr>
          <p:nvPr/>
        </p:nvSpPr>
        <p:spPr>
          <a:xfrm>
            <a:off x="0" y="4876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60198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11"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fontScale="62500" lnSpcReduction="20000"/>
          </a:bodyPr>
          <a:lstStyle/>
          <a:p>
            <a:pPr algn="ctr">
              <a:spcBef>
                <a:spcPct val="0"/>
              </a:spcBef>
            </a:pPr>
            <a:r>
              <a:rPr lang="en-US" sz="5100" spc="-150" dirty="0" smtClean="0">
                <a:solidFill>
                  <a:schemeClr val="bg1"/>
                </a:solidFill>
                <a:effectLst/>
                <a:latin typeface="Franklin Gothic Medium" pitchFamily="34" charset="0"/>
              </a:rPr>
              <a:t>Deconstruction: </a:t>
            </a:r>
            <a:r>
              <a:rPr lang="en-US" sz="5100" i="1" spc="-150" dirty="0" smtClean="0">
                <a:solidFill>
                  <a:schemeClr val="bg1"/>
                </a:solidFill>
                <a:effectLst/>
                <a:latin typeface="Franklin Gothic Medium" pitchFamily="34" charset="0"/>
              </a:rPr>
              <a:t>“Application of News Literacy concepts to the analysis of component parts of a news report in order to dispassionately judge its reliability.”</a:t>
            </a:r>
          </a:p>
          <a:p>
            <a:pPr lvl="0" algn="ctr">
              <a:spcBef>
                <a:spcPct val="0"/>
              </a:spcBef>
            </a:pPr>
            <a:endParaRPr lang="en-US" sz="6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3" name="Picture 3"/>
          <p:cNvPicPr>
            <a:picLocks noChangeAspect="1" noChangeArrowheads="1"/>
          </p:cNvPicPr>
          <p:nvPr/>
        </p:nvPicPr>
        <p:blipFill>
          <a:blip r:embed="rId3" cstate="print"/>
          <a:srcRect/>
          <a:stretch>
            <a:fillRect/>
          </a:stretch>
        </p:blipFill>
        <p:spPr bwMode="auto">
          <a:xfrm>
            <a:off x="4648200" y="3124200"/>
            <a:ext cx="2490561" cy="3238500"/>
          </a:xfrm>
          <a:prstGeom prst="rect">
            <a:avLst/>
          </a:prstGeom>
          <a:noFill/>
          <a:ln w="9525">
            <a:noFill/>
            <a:miter lim="800000"/>
            <a:headEnd/>
            <a:tailEnd/>
          </a:ln>
          <a:scene3d>
            <a:camera prst="isometricLeftDown"/>
            <a:lightRig rig="threePt" dir="t"/>
          </a:scene3d>
        </p:spPr>
      </p:pic>
      <p:pic>
        <p:nvPicPr>
          <p:cNvPr id="1029" name="Picture 5"/>
          <p:cNvPicPr>
            <a:picLocks noChangeAspect="1" noChangeArrowheads="1"/>
          </p:cNvPicPr>
          <p:nvPr/>
        </p:nvPicPr>
        <p:blipFill>
          <a:blip r:embed="rId3" cstate="print"/>
          <a:srcRect/>
          <a:stretch>
            <a:fillRect/>
          </a:stretch>
        </p:blipFill>
        <p:spPr bwMode="auto">
          <a:xfrm>
            <a:off x="3733800" y="2514600"/>
            <a:ext cx="2754267" cy="3581400"/>
          </a:xfrm>
          <a:prstGeom prst="rect">
            <a:avLst/>
          </a:prstGeom>
          <a:noFill/>
          <a:ln w="9525">
            <a:noFill/>
            <a:miter lim="800000"/>
            <a:headEnd/>
            <a:tailEnd/>
          </a:ln>
          <a:scene3d>
            <a:camera prst="isometricLeftDown"/>
            <a:lightRig rig="threePt" dir="t"/>
          </a:scene3d>
        </p:spPr>
      </p:pic>
      <p:pic>
        <p:nvPicPr>
          <p:cNvPr id="1030" name="Picture 6"/>
          <p:cNvPicPr>
            <a:picLocks noChangeAspect="1" noChangeArrowheads="1"/>
          </p:cNvPicPr>
          <p:nvPr/>
        </p:nvPicPr>
        <p:blipFill>
          <a:blip r:embed="rId3" cstate="print"/>
          <a:srcRect/>
          <a:stretch>
            <a:fillRect/>
          </a:stretch>
        </p:blipFill>
        <p:spPr bwMode="auto">
          <a:xfrm>
            <a:off x="3276600" y="2057400"/>
            <a:ext cx="2695666" cy="3505200"/>
          </a:xfrm>
          <a:prstGeom prst="rect">
            <a:avLst/>
          </a:prstGeom>
          <a:noFill/>
          <a:ln w="9525">
            <a:noFill/>
            <a:miter lim="800000"/>
            <a:headEnd/>
            <a:tailEnd/>
          </a:ln>
          <a:scene3d>
            <a:camera prst="isometricLeftDown"/>
            <a:lightRig rig="threePt" dir="t"/>
          </a:scene3d>
        </p:spPr>
      </p:pic>
      <p:pic>
        <p:nvPicPr>
          <p:cNvPr id="2" name="Picture 2"/>
          <p:cNvPicPr>
            <a:picLocks noChangeAspect="1" noChangeArrowheads="1"/>
          </p:cNvPicPr>
          <p:nvPr/>
        </p:nvPicPr>
        <p:blipFill>
          <a:blip r:embed="rId4" cstate="print"/>
          <a:srcRect/>
          <a:stretch>
            <a:fillRect/>
          </a:stretch>
        </p:blipFill>
        <p:spPr bwMode="auto">
          <a:xfrm>
            <a:off x="2743200" y="2286000"/>
            <a:ext cx="2819400" cy="3582095"/>
          </a:xfrm>
          <a:prstGeom prst="rect">
            <a:avLst/>
          </a:prstGeom>
          <a:noFill/>
          <a:ln w="9525">
            <a:noFill/>
            <a:miter lim="800000"/>
            <a:headEnd/>
            <a:tailEnd/>
          </a:ln>
          <a:scene3d>
            <a:camera prst="isometricLeftDown"/>
            <a:lightRig rig="threePt" dir="t"/>
          </a:scene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9"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p:cTn id="10" dur="2000" fill="hold"/>
                                        <p:tgtEl>
                                          <p:spTgt spid="2"/>
                                        </p:tgtEl>
                                        <p:attrNameLst>
                                          <p:attrName>ppt_w</p:attrName>
                                        </p:attrNameLst>
                                      </p:cBhvr>
                                      <p:tavLst>
                                        <p:tav tm="0" fmla="#ppt_w*sin(2.5*pi*$)">
                                          <p:val>
                                            <p:fltVal val="0"/>
                                          </p:val>
                                        </p:tav>
                                        <p:tav tm="100000">
                                          <p:val>
                                            <p:fltVal val="1"/>
                                          </p:val>
                                        </p:tav>
                                      </p:tavLst>
                                    </p:anim>
                                    <p:anim calcmode="lin" valueType="num">
                                      <p:cBhvr>
                                        <p:cTn id="11" dur="2000" fill="hold"/>
                                        <p:tgtEl>
                                          <p:spTgt spid="2"/>
                                        </p:tgtEl>
                                        <p:attrNameLst>
                                          <p:attrName>ppt_h</p:attrName>
                                        </p:attrNameLst>
                                      </p:cBhvr>
                                      <p:tavLst>
                                        <p:tav tm="0">
                                          <p:val>
                                            <p:strVal val="#ppt_h"/>
                                          </p:val>
                                        </p:tav>
                                        <p:tav tm="100000">
                                          <p:val>
                                            <p:strVal val="#ppt_h"/>
                                          </p:val>
                                        </p:tav>
                                      </p:tavLst>
                                    </p:anim>
                                  </p:childTnLst>
                                </p:cTn>
                              </p:par>
                              <p:par>
                                <p:cTn id="12" presetID="19" presetClass="entr" presetSubtype="1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2000" fill="hold"/>
                                        <p:tgtEl>
                                          <p:spTgt spid="3"/>
                                        </p:tgtEl>
                                        <p:attrNameLst>
                                          <p:attrName>ppt_w</p:attrName>
                                        </p:attrNameLst>
                                      </p:cBhvr>
                                      <p:tavLst>
                                        <p:tav tm="0" fmla="#ppt_w*sin(2.5*pi*$)">
                                          <p:val>
                                            <p:fltVal val="0"/>
                                          </p:val>
                                        </p:tav>
                                        <p:tav tm="100000">
                                          <p:val>
                                            <p:fltVal val="1"/>
                                          </p:val>
                                        </p:tav>
                                      </p:tavLst>
                                    </p:anim>
                                    <p:anim calcmode="lin" valueType="num">
                                      <p:cBhvr>
                                        <p:cTn id="15" dur="2000" fill="hold"/>
                                        <p:tgtEl>
                                          <p:spTgt spid="3"/>
                                        </p:tgtEl>
                                        <p:attrNameLst>
                                          <p:attrName>ppt_h</p:attrName>
                                        </p:attrNameLst>
                                      </p:cBhvr>
                                      <p:tavLst>
                                        <p:tav tm="0">
                                          <p:val>
                                            <p:strVal val="#ppt_h"/>
                                          </p:val>
                                        </p:tav>
                                        <p:tav tm="100000">
                                          <p:val>
                                            <p:strVal val="#ppt_h"/>
                                          </p:val>
                                        </p:tav>
                                      </p:tavLst>
                                    </p:anim>
                                  </p:childTnLst>
                                </p:cTn>
                              </p:par>
                              <p:par>
                                <p:cTn id="16" presetID="19" presetClass="entr" presetSubtype="10" fill="hold" nodeType="withEffect">
                                  <p:stCondLst>
                                    <p:cond delay="0"/>
                                  </p:stCondLst>
                                  <p:childTnLst>
                                    <p:set>
                                      <p:cBhvr>
                                        <p:cTn id="17" dur="1" fill="hold">
                                          <p:stCondLst>
                                            <p:cond delay="0"/>
                                          </p:stCondLst>
                                        </p:cTn>
                                        <p:tgtEl>
                                          <p:spTgt spid="1029"/>
                                        </p:tgtEl>
                                        <p:attrNameLst>
                                          <p:attrName>style.visibility</p:attrName>
                                        </p:attrNameLst>
                                      </p:cBhvr>
                                      <p:to>
                                        <p:strVal val="visible"/>
                                      </p:to>
                                    </p:set>
                                    <p:anim calcmode="lin" valueType="num">
                                      <p:cBhvr>
                                        <p:cTn id="18" dur="2000" fill="hold"/>
                                        <p:tgtEl>
                                          <p:spTgt spid="1029"/>
                                        </p:tgtEl>
                                        <p:attrNameLst>
                                          <p:attrName>ppt_w</p:attrName>
                                        </p:attrNameLst>
                                      </p:cBhvr>
                                      <p:tavLst>
                                        <p:tav tm="0" fmla="#ppt_w*sin(2.5*pi*$)">
                                          <p:val>
                                            <p:fltVal val="0"/>
                                          </p:val>
                                        </p:tav>
                                        <p:tav tm="100000">
                                          <p:val>
                                            <p:fltVal val="1"/>
                                          </p:val>
                                        </p:tav>
                                      </p:tavLst>
                                    </p:anim>
                                    <p:anim calcmode="lin" valueType="num">
                                      <p:cBhvr>
                                        <p:cTn id="19" dur="2000" fill="hold"/>
                                        <p:tgtEl>
                                          <p:spTgt spid="1029"/>
                                        </p:tgtEl>
                                        <p:attrNameLst>
                                          <p:attrName>ppt_h</p:attrName>
                                        </p:attrNameLst>
                                      </p:cBhvr>
                                      <p:tavLst>
                                        <p:tav tm="0">
                                          <p:val>
                                            <p:strVal val="#ppt_h"/>
                                          </p:val>
                                        </p:tav>
                                        <p:tav tm="100000">
                                          <p:val>
                                            <p:strVal val="#ppt_h"/>
                                          </p:val>
                                        </p:tav>
                                      </p:tavLst>
                                    </p:anim>
                                  </p:childTnLst>
                                </p:cTn>
                              </p:par>
                              <p:par>
                                <p:cTn id="20" presetID="19" presetClass="entr" presetSubtype="10" fill="hold" nodeType="withEffect">
                                  <p:stCondLst>
                                    <p:cond delay="0"/>
                                  </p:stCondLst>
                                  <p:childTnLst>
                                    <p:set>
                                      <p:cBhvr>
                                        <p:cTn id="21" dur="1" fill="hold">
                                          <p:stCondLst>
                                            <p:cond delay="0"/>
                                          </p:stCondLst>
                                        </p:cTn>
                                        <p:tgtEl>
                                          <p:spTgt spid="1030"/>
                                        </p:tgtEl>
                                        <p:attrNameLst>
                                          <p:attrName>style.visibility</p:attrName>
                                        </p:attrNameLst>
                                      </p:cBhvr>
                                      <p:to>
                                        <p:strVal val="visible"/>
                                      </p:to>
                                    </p:set>
                                    <p:anim calcmode="lin" valueType="num">
                                      <p:cBhvr>
                                        <p:cTn id="22" dur="2000" fill="hold"/>
                                        <p:tgtEl>
                                          <p:spTgt spid="1030"/>
                                        </p:tgtEl>
                                        <p:attrNameLst>
                                          <p:attrName>ppt_w</p:attrName>
                                        </p:attrNameLst>
                                      </p:cBhvr>
                                      <p:tavLst>
                                        <p:tav tm="0" fmla="#ppt_w*sin(2.5*pi*$)">
                                          <p:val>
                                            <p:fltVal val="0"/>
                                          </p:val>
                                        </p:tav>
                                        <p:tav tm="100000">
                                          <p:val>
                                            <p:fltVal val="1"/>
                                          </p:val>
                                        </p:tav>
                                      </p:tavLst>
                                    </p:anim>
                                    <p:anim calcmode="lin" valueType="num">
                                      <p:cBhvr>
                                        <p:cTn id="23" dur="2000" fill="hold"/>
                                        <p:tgtEl>
                                          <p:spTgt spid="103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4876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5" name="Rectangle 4"/>
          <p:cNvSpPr/>
          <p:nvPr/>
        </p:nvSpPr>
        <p:spPr>
          <a:xfrm>
            <a:off x="2286000" y="2967335"/>
            <a:ext cx="4572000" cy="923330"/>
          </a:xfrm>
          <a:prstGeom prst="rect">
            <a:avLst/>
          </a:prstGeom>
        </p:spPr>
        <p:txBody>
          <a:bodyPr>
            <a:spAutoFit/>
          </a:bodyPr>
          <a:lstStyle/>
          <a:p>
            <a:pPr>
              <a:defRPr/>
            </a:pPr>
            <a:r>
              <a:rPr lang="en-US" sz="5400" dirty="0" smtClean="0">
                <a:solidFill>
                  <a:schemeClr val="bg1"/>
                </a:solidFill>
              </a:rPr>
              <a:t>Texting.wmv</a:t>
            </a:r>
          </a:p>
        </p:txBody>
      </p:sp>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Weigh sources and evidence</a:t>
            </a:r>
          </a:p>
        </p:txBody>
      </p:sp>
      <p:pic>
        <p:nvPicPr>
          <p:cNvPr id="9" name="Picture 8" descr="Katrina_Satellite.bmp"/>
          <p:cNvPicPr>
            <a:picLocks noChangeAspect="1"/>
          </p:cNvPicPr>
          <p:nvPr/>
        </p:nvPicPr>
        <p:blipFill>
          <a:blip r:embed="rId3" cstate="print"/>
          <a:stretch>
            <a:fillRect/>
          </a:stretch>
        </p:blipFill>
        <p:spPr>
          <a:xfrm>
            <a:off x="381000" y="1447800"/>
            <a:ext cx="2306990" cy="2209800"/>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381000"/>
            <a:ext cx="9144000" cy="1676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rPr>
              <a:t>Deconstructing the News</a:t>
            </a:r>
          </a:p>
        </p:txBody>
      </p:sp>
      <p:sp>
        <p:nvSpPr>
          <p:cNvPr id="10" name="Title 1"/>
          <p:cNvSpPr txBox="1">
            <a:spLocks/>
          </p:cNvSpPr>
          <p:nvPr/>
        </p:nvSpPr>
        <p:spPr>
          <a:xfrm>
            <a:off x="0" y="4876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4" cstate="print"/>
          <a:stretch>
            <a:fillRect/>
          </a:stretch>
        </p:blipFill>
        <p:spPr>
          <a:xfrm>
            <a:off x="152400" y="3733800"/>
            <a:ext cx="2944069" cy="2209800"/>
          </a:xfrm>
          <a:prstGeom prst="rect">
            <a:avLst/>
          </a:prstGeom>
          <a:ln>
            <a:noFill/>
          </a:ln>
          <a:effectLst>
            <a:outerShdw blurRad="292100" dist="139700" dir="2700000" algn="tl" rotWithShape="0">
              <a:srgbClr val="333333">
                <a:alpha val="65000"/>
              </a:srgbClr>
            </a:outerShdw>
          </a:effectLst>
        </p:spPr>
      </p:pic>
      <p:pic>
        <p:nvPicPr>
          <p:cNvPr id="12" name="Picture 11" descr="Katrina_Satellite.bmp"/>
          <p:cNvPicPr>
            <a:picLocks noChangeAspect="1"/>
          </p:cNvPicPr>
          <p:nvPr/>
        </p:nvPicPr>
        <p:blipFill>
          <a:blip r:embed="rId5" cstate="print"/>
          <a:stretch>
            <a:fillRect/>
          </a:stretch>
        </p:blipFill>
        <p:spPr>
          <a:xfrm>
            <a:off x="2819400" y="1524000"/>
            <a:ext cx="2944068" cy="2209800"/>
          </a:xfrm>
          <a:prstGeom prst="rect">
            <a:avLst/>
          </a:prstGeom>
          <a:ln>
            <a:noFill/>
          </a:ln>
          <a:effectLst>
            <a:outerShdw blurRad="292100" dist="139700" dir="2700000" algn="tl" rotWithShape="0">
              <a:srgbClr val="333333">
                <a:alpha val="65000"/>
              </a:srgbClr>
            </a:outerShdw>
          </a:effectLst>
        </p:spPr>
      </p:pic>
      <p:pic>
        <p:nvPicPr>
          <p:cNvPr id="13" name="Picture 12" descr="Katrina_Satellite.bmp"/>
          <p:cNvPicPr>
            <a:picLocks noChangeAspect="1"/>
          </p:cNvPicPr>
          <p:nvPr/>
        </p:nvPicPr>
        <p:blipFill>
          <a:blip r:embed="rId6" cstate="print"/>
          <a:stretch>
            <a:fillRect/>
          </a:stretch>
        </p:blipFill>
        <p:spPr>
          <a:xfrm>
            <a:off x="3124200" y="3733800"/>
            <a:ext cx="2944068" cy="2209799"/>
          </a:xfrm>
          <a:prstGeom prst="rect">
            <a:avLst/>
          </a:prstGeom>
          <a:ln>
            <a:noFill/>
          </a:ln>
          <a:effectLst>
            <a:outerShdw blurRad="292100" dist="139700" dir="2700000" algn="tl" rotWithShape="0">
              <a:srgbClr val="333333">
                <a:alpha val="65000"/>
              </a:srgbClr>
            </a:outerShdw>
          </a:effectLst>
        </p:spPr>
      </p:pic>
      <p:pic>
        <p:nvPicPr>
          <p:cNvPr id="14" name="Picture 13" descr="Katrina_Satellite.bmp"/>
          <p:cNvPicPr>
            <a:picLocks noChangeAspect="1"/>
          </p:cNvPicPr>
          <p:nvPr/>
        </p:nvPicPr>
        <p:blipFill>
          <a:blip r:embed="rId7" cstate="print"/>
          <a:stretch>
            <a:fillRect/>
          </a:stretch>
        </p:blipFill>
        <p:spPr>
          <a:xfrm>
            <a:off x="5943600" y="1600200"/>
            <a:ext cx="2944068" cy="2209799"/>
          </a:xfrm>
          <a:prstGeom prst="rect">
            <a:avLst/>
          </a:prstGeom>
          <a:ln>
            <a:noFill/>
          </a:ln>
          <a:effectLst>
            <a:outerShdw blurRad="292100" dist="139700" dir="2700000" algn="tl" rotWithShape="0">
              <a:srgbClr val="333333">
                <a:alpha val="65000"/>
              </a:srgbClr>
            </a:outerShdw>
          </a:effectLst>
        </p:spPr>
      </p:pic>
      <p:pic>
        <p:nvPicPr>
          <p:cNvPr id="15" name="Picture 14" descr="Katrina_Satellite.bmp"/>
          <p:cNvPicPr>
            <a:picLocks noChangeAspect="1"/>
          </p:cNvPicPr>
          <p:nvPr/>
        </p:nvPicPr>
        <p:blipFill>
          <a:blip r:embed="rId8" cstate="print"/>
          <a:stretch>
            <a:fillRect/>
          </a:stretch>
        </p:blipFill>
        <p:spPr>
          <a:xfrm>
            <a:off x="6019800" y="3662824"/>
            <a:ext cx="2944068" cy="21993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8393" y="291662"/>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latin typeface="Franklin Gothic Medium" pitchFamily="34" charset="0"/>
                <a:ea typeface="+mj-ea"/>
                <a:cs typeface="+mj-cs"/>
              </a:rPr>
              <a:t>Deconstructing to judge reliability</a:t>
            </a:r>
            <a:endParaRPr lang="en-US" sz="4800" spc="-150" dirty="0" smtClean="0">
              <a:solidFill>
                <a:schemeClr val="bg1"/>
              </a:solidFill>
              <a:effectLst/>
              <a:latin typeface="Franklin Gothic Medium" pitchFamily="34" charset="0"/>
              <a:ea typeface="+mj-ea"/>
              <a:cs typeface="+mj-cs"/>
            </a:endParaRPr>
          </a:p>
        </p:txBody>
      </p:sp>
      <p:sp>
        <p:nvSpPr>
          <p:cNvPr id="10" name="Title 1"/>
          <p:cNvSpPr txBox="1">
            <a:spLocks/>
          </p:cNvSpPr>
          <p:nvPr/>
        </p:nvSpPr>
        <p:spPr>
          <a:xfrm>
            <a:off x="0" y="4343400"/>
            <a:ext cx="9144000" cy="1295400"/>
          </a:xfrm>
          <a:prstGeom prst="rect">
            <a:avLst/>
          </a:prstGeom>
          <a:effectLst>
            <a:glow rad="139700">
              <a:schemeClr val="accent1">
                <a:satMod val="175000"/>
                <a:alpha val="40000"/>
              </a:schemeClr>
            </a:glow>
          </a:effectLst>
        </p:spPr>
        <p:txBody>
          <a:bodyPr>
            <a:noAutofit/>
          </a:bodyPr>
          <a:lstStyle/>
          <a:p>
            <a:pPr marL="514350" lvl="0" indent="-514350">
              <a:spcBef>
                <a:spcPct val="0"/>
              </a:spcBef>
              <a:buAutoNum type="arabicParenR" startAt="2"/>
            </a:pPr>
            <a:endParaRPr lang="en-US" sz="3200" dirty="0" smtClean="0">
              <a:solidFill>
                <a:schemeClr val="bg1"/>
              </a:solidFill>
              <a:latin typeface="Franklin Gothic Medium" pitchFamily="34" charset="0"/>
              <a:ea typeface="+mj-ea"/>
              <a:cs typeface="+mj-cs"/>
            </a:endParaRPr>
          </a:p>
        </p:txBody>
      </p:sp>
      <p:sp>
        <p:nvSpPr>
          <p:cNvPr id="8" name="Title 1"/>
          <p:cNvSpPr txBox="1">
            <a:spLocks/>
          </p:cNvSpPr>
          <p:nvPr/>
        </p:nvSpPr>
        <p:spPr>
          <a:xfrm>
            <a:off x="0" y="1058917"/>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34159" y="1923393"/>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
        <p:nvSpPr>
          <p:cNvPr id="13" name="Title 1"/>
          <p:cNvSpPr txBox="1">
            <a:spLocks/>
          </p:cNvSpPr>
          <p:nvPr/>
        </p:nvSpPr>
        <p:spPr>
          <a:xfrm>
            <a:off x="-34159" y="2787869"/>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
        <p:nvSpPr>
          <p:cNvPr id="14" name="Title 1"/>
          <p:cNvSpPr txBox="1">
            <a:spLocks/>
          </p:cNvSpPr>
          <p:nvPr/>
        </p:nvSpPr>
        <p:spPr>
          <a:xfrm>
            <a:off x="-36787" y="3618186"/>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
        <p:nvSpPr>
          <p:cNvPr id="15" name="Title 1"/>
          <p:cNvSpPr txBox="1">
            <a:spLocks/>
          </p:cNvSpPr>
          <p:nvPr/>
        </p:nvSpPr>
        <p:spPr>
          <a:xfrm>
            <a:off x="-34159" y="4427483"/>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
        <p:nvSpPr>
          <p:cNvPr id="16" name="Title 1"/>
          <p:cNvSpPr txBox="1">
            <a:spLocks/>
          </p:cNvSpPr>
          <p:nvPr/>
        </p:nvSpPr>
        <p:spPr>
          <a:xfrm>
            <a:off x="-13138" y="525780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
        <p:nvSpPr>
          <p:cNvPr id="17" name="Title 1"/>
          <p:cNvSpPr txBox="1">
            <a:spLocks/>
          </p:cNvSpPr>
          <p:nvPr/>
        </p:nvSpPr>
        <p:spPr>
          <a:xfrm>
            <a:off x="-36787" y="609600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7:  Is the story fair or balanced? Which should it be? What about fair play and fair language?</a:t>
            </a:r>
            <a:endParaRPr lang="en-US" spc="-150" dirty="0" smtClean="0">
              <a:solidFill>
                <a:schemeClr val="bg1"/>
              </a:solidFill>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5"/>
                                        </p:tgtEl>
                                      </p:cBhvr>
                                    </p:animEffect>
                                    <p:set>
                                      <p:cBhvr>
                                        <p:cTn id="39" dur="1" fill="hold">
                                          <p:stCondLst>
                                            <p:cond delay="499"/>
                                          </p:stCondLst>
                                        </p:cTn>
                                        <p:tgtEl>
                                          <p:spTgt spid="15"/>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17"/>
                                        </p:tgtEl>
                                      </p:cBhvr>
                                    </p:animEffect>
                                    <p:set>
                                      <p:cBhvr>
                                        <p:cTn id="55"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8393" y="291662"/>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latin typeface="Franklin Gothic Medium" pitchFamily="34" charset="0"/>
                <a:ea typeface="+mj-ea"/>
                <a:cs typeface="+mj-cs"/>
              </a:rPr>
              <a:t>Deconstructing to judge reliability</a:t>
            </a:r>
            <a:endParaRPr lang="en-US" sz="4800" spc="-150" dirty="0" smtClean="0">
              <a:solidFill>
                <a:schemeClr val="bg1"/>
              </a:solidFill>
              <a:effectLst/>
              <a:latin typeface="Franklin Gothic Medium" pitchFamily="34" charset="0"/>
              <a:ea typeface="+mj-ea"/>
              <a:cs typeface="+mj-cs"/>
            </a:endParaRPr>
          </a:p>
        </p:txBody>
      </p:sp>
      <p:sp>
        <p:nvSpPr>
          <p:cNvPr id="10" name="Title 1"/>
          <p:cNvSpPr txBox="1">
            <a:spLocks/>
          </p:cNvSpPr>
          <p:nvPr/>
        </p:nvSpPr>
        <p:spPr>
          <a:xfrm>
            <a:off x="0" y="4343400"/>
            <a:ext cx="9144000" cy="1295400"/>
          </a:xfrm>
          <a:prstGeom prst="rect">
            <a:avLst/>
          </a:prstGeom>
          <a:effectLst>
            <a:glow rad="139700">
              <a:schemeClr val="accent1">
                <a:satMod val="175000"/>
                <a:alpha val="40000"/>
              </a:schemeClr>
            </a:glow>
          </a:effectLst>
        </p:spPr>
        <p:txBody>
          <a:bodyPr>
            <a:noAutofit/>
          </a:bodyPr>
          <a:lstStyle/>
          <a:p>
            <a:pPr marL="514350" lvl="0" indent="-514350">
              <a:spcBef>
                <a:spcPct val="0"/>
              </a:spcBef>
              <a:buAutoNum type="arabicParenR" startAt="2"/>
            </a:pPr>
            <a:endParaRPr lang="en-US" sz="3200" dirty="0" smtClean="0">
              <a:solidFill>
                <a:schemeClr val="bg1"/>
              </a:solidFill>
              <a:latin typeface="Franklin Gothic Medium" pitchFamily="34" charset="0"/>
              <a:ea typeface="+mj-ea"/>
              <a:cs typeface="+mj-cs"/>
            </a:endParaRPr>
          </a:p>
        </p:txBody>
      </p:sp>
      <p:sp>
        <p:nvSpPr>
          <p:cNvPr id="8" name="Title 1"/>
          <p:cNvSpPr txBox="1">
            <a:spLocks/>
          </p:cNvSpPr>
          <p:nvPr/>
        </p:nvSpPr>
        <p:spPr>
          <a:xfrm>
            <a:off x="0" y="1058917"/>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34159" y="1923393"/>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
        <p:nvSpPr>
          <p:cNvPr id="13" name="Title 1"/>
          <p:cNvSpPr txBox="1">
            <a:spLocks/>
          </p:cNvSpPr>
          <p:nvPr/>
        </p:nvSpPr>
        <p:spPr>
          <a:xfrm>
            <a:off x="-34159" y="2787869"/>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
        <p:nvSpPr>
          <p:cNvPr id="14" name="Title 1"/>
          <p:cNvSpPr txBox="1">
            <a:spLocks/>
          </p:cNvSpPr>
          <p:nvPr/>
        </p:nvSpPr>
        <p:spPr>
          <a:xfrm>
            <a:off x="-36787" y="3618186"/>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
        <p:nvSpPr>
          <p:cNvPr id="15" name="Title 1"/>
          <p:cNvSpPr txBox="1">
            <a:spLocks/>
          </p:cNvSpPr>
          <p:nvPr/>
        </p:nvSpPr>
        <p:spPr>
          <a:xfrm>
            <a:off x="-34159" y="4427483"/>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
        <p:nvSpPr>
          <p:cNvPr id="16" name="Title 1"/>
          <p:cNvSpPr txBox="1">
            <a:spLocks/>
          </p:cNvSpPr>
          <p:nvPr/>
        </p:nvSpPr>
        <p:spPr>
          <a:xfrm>
            <a:off x="-13138" y="5257800"/>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
        <p:nvSpPr>
          <p:cNvPr id="17" name="Title 1"/>
          <p:cNvSpPr txBox="1">
            <a:spLocks/>
          </p:cNvSpPr>
          <p:nvPr/>
        </p:nvSpPr>
        <p:spPr>
          <a:xfrm>
            <a:off x="-36787" y="6096000"/>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7:  Is the story fair or balanced? Which should it be? What about fair play and fair language?</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1402127049"/>
      </p:ext>
    </p:extLst>
  </p:cSld>
  <p:clrMapOvr>
    <a:masterClrMapping/>
  </p:clrMapOvr>
  <p:transition>
    <p:fade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And the Whole Point Is…</a:t>
            </a: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latin typeface="Franklin Gothic Medium" pitchFamily="34" charset="0"/>
                <a:ea typeface="+mj-ea"/>
                <a:cs typeface="+mj-cs"/>
              </a:rPr>
              <a:t>Is it actionable?</a:t>
            </a:r>
          </a:p>
        </p:txBody>
      </p:sp>
      <p:sp>
        <p:nvSpPr>
          <p:cNvPr id="8" name="Title 1"/>
          <p:cNvSpPr txBox="1">
            <a:spLocks/>
          </p:cNvSpPr>
          <p:nvPr/>
        </p:nvSpPr>
        <p:spPr>
          <a:xfrm>
            <a:off x="0" y="25146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latin typeface="Franklin Gothic Medium" pitchFamily="34" charset="0"/>
                <a:ea typeface="+mj-ea"/>
                <a:cs typeface="+mj-cs"/>
              </a:rPr>
              <a:t>Can you reach a conclusion? </a:t>
            </a:r>
          </a:p>
        </p:txBody>
      </p:sp>
      <p:sp>
        <p:nvSpPr>
          <p:cNvPr id="9" name="Title 1"/>
          <p:cNvSpPr txBox="1">
            <a:spLocks/>
          </p:cNvSpPr>
          <p:nvPr/>
        </p:nvSpPr>
        <p:spPr>
          <a:xfrm>
            <a:off x="0" y="33528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latin typeface="Franklin Gothic Medium" pitchFamily="34" charset="0"/>
                <a:ea typeface="+mj-ea"/>
                <a:cs typeface="+mj-cs"/>
              </a:rPr>
              <a:t>Can you take an action? </a:t>
            </a:r>
          </a:p>
        </p:txBody>
      </p:sp>
      <p:sp>
        <p:nvSpPr>
          <p:cNvPr id="10" name="Title 1"/>
          <p:cNvSpPr txBox="1">
            <a:spLocks/>
          </p:cNvSpPr>
          <p:nvPr/>
        </p:nvSpPr>
        <p:spPr>
          <a:xfrm>
            <a:off x="0" y="4267200"/>
            <a:ext cx="9144000" cy="6096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pPr>
            <a:r>
              <a:rPr lang="en-US" sz="3600" spc="-150" dirty="0" smtClean="0">
                <a:solidFill>
                  <a:schemeClr val="bg1"/>
                </a:solidFill>
                <a:effectLst/>
                <a:latin typeface="Franklin Gothic Medium" pitchFamily="34" charset="0"/>
                <a:ea typeface="+mj-ea"/>
                <a:cs typeface="+mj-cs"/>
              </a:rPr>
              <a:t>Can you make a judgment? </a:t>
            </a:r>
          </a:p>
        </p:txBody>
      </p:sp>
      <p:sp>
        <p:nvSpPr>
          <p:cNvPr id="13" name="Title 1"/>
          <p:cNvSpPr txBox="1">
            <a:spLocks/>
          </p:cNvSpPr>
          <p:nvPr/>
        </p:nvSpPr>
        <p:spPr>
          <a:xfrm>
            <a:off x="0" y="5181600"/>
            <a:ext cx="9144000" cy="609600"/>
          </a:xfrm>
          <a:prstGeom prst="rect">
            <a:avLst/>
          </a:prstGeom>
          <a:effectLst>
            <a:glow rad="139700">
              <a:schemeClr val="accent1">
                <a:satMod val="175000"/>
                <a:alpha val="40000"/>
              </a:schemeClr>
            </a:glow>
          </a:effectLst>
        </p:spPr>
        <p:txBody>
          <a:bodyPr>
            <a:normAutofit lnSpcReduction="10000"/>
          </a:bodyPr>
          <a:lstStyle/>
          <a:p>
            <a:pPr lvl="0" algn="ctr">
              <a:spcBef>
                <a:spcPct val="0"/>
              </a:spcBef>
            </a:pPr>
            <a:r>
              <a:rPr lang="en-US" sz="3600" spc="-150" dirty="0" smtClean="0">
                <a:solidFill>
                  <a:schemeClr val="bg1"/>
                </a:solidFill>
                <a:effectLst/>
                <a:latin typeface="Franklin Gothic Medium" pitchFamily="34" charset="0"/>
                <a:ea typeface="+mj-ea"/>
                <a:cs typeface="+mj-cs"/>
              </a:rPr>
              <a:t>Should </a:t>
            </a:r>
            <a:r>
              <a:rPr lang="en-US" sz="3600" spc="-150" dirty="0" smtClean="0">
                <a:solidFill>
                  <a:schemeClr val="bg1"/>
                </a:solidFill>
                <a:effectLst/>
                <a:latin typeface="Franklin Gothic Medium" pitchFamily="34" charset="0"/>
                <a:ea typeface="+mj-ea"/>
                <a:cs typeface="+mj-cs"/>
              </a:rPr>
              <a:t>you </a:t>
            </a:r>
            <a:r>
              <a:rPr lang="en-US" sz="3600" spc="-150" dirty="0" smtClean="0">
                <a:solidFill>
                  <a:schemeClr val="bg1"/>
                </a:solidFill>
                <a:latin typeface="Franklin Gothic Medium" pitchFamily="34" charset="0"/>
                <a:ea typeface="+mj-ea"/>
                <a:cs typeface="+mj-cs"/>
              </a:rPr>
              <a:t>re-post</a:t>
            </a:r>
            <a:r>
              <a:rPr lang="en-US" sz="3600" spc="-150" dirty="0" smtClean="0">
                <a:solidFill>
                  <a:schemeClr val="bg1"/>
                </a:solidFill>
                <a:effectLst/>
                <a:latin typeface="Franklin Gothic Medium" pitchFamily="34" charset="0"/>
                <a:ea typeface="+mj-ea"/>
                <a:cs typeface="+mj-cs"/>
              </a:rPr>
              <a:t> </a:t>
            </a:r>
            <a:r>
              <a:rPr lang="en-US" sz="3600" spc="-150" dirty="0" smtClean="0">
                <a:solidFill>
                  <a:schemeClr val="bg1"/>
                </a:solidFill>
                <a:effectLst/>
                <a:latin typeface="Franklin Gothic Medium" pitchFamily="34" charset="0"/>
                <a:ea typeface="+mj-ea"/>
                <a:cs typeface="+mj-cs"/>
              </a:rPr>
              <a:t>this information?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66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3810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Assignments</a:t>
            </a:r>
            <a:r>
              <a:rPr lang="en-US" sz="60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rPr>
              <a:t>:</a:t>
            </a: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9" name="Title 1"/>
          <p:cNvSpPr txBox="1">
            <a:spLocks/>
          </p:cNvSpPr>
          <p:nvPr/>
        </p:nvSpPr>
        <p:spPr>
          <a:xfrm>
            <a:off x="0" y="2514600"/>
            <a:ext cx="9144000" cy="2819400"/>
          </a:xfrm>
          <a:prstGeom prst="rect">
            <a:avLst/>
          </a:prstGeom>
          <a:effectLst>
            <a:glow rad="139700">
              <a:schemeClr val="accent1">
                <a:satMod val="175000"/>
                <a:alpha val="40000"/>
              </a:schemeClr>
            </a:glow>
          </a:effectLst>
        </p:spPr>
        <p:txBody>
          <a:bodyPr>
            <a:normAutofit/>
          </a:bodyPr>
          <a:lstStyle/>
          <a:p>
            <a:pPr lvl="0">
              <a:spcBef>
                <a:spcPct val="0"/>
              </a:spcBef>
            </a:pPr>
            <a:endParaRPr lang="en-US" sz="6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a:p>
            <a:pPr lvl="0" algn="ctr">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0" name="Title 1"/>
          <p:cNvSpPr txBox="1">
            <a:spLocks/>
          </p:cNvSpPr>
          <p:nvPr/>
        </p:nvSpPr>
        <p:spPr>
          <a:xfrm>
            <a:off x="-34636" y="1905000"/>
            <a:ext cx="9144000" cy="1371600"/>
          </a:xfrm>
          <a:prstGeom prst="rect">
            <a:avLst/>
          </a:prstGeom>
          <a:effectLst>
            <a:glow rad="139700">
              <a:schemeClr val="accent1">
                <a:satMod val="175000"/>
                <a:alpha val="40000"/>
              </a:schemeClr>
            </a:glow>
          </a:effectLst>
        </p:spPr>
        <p:txBody>
          <a:bodyPr>
            <a:noAutofit/>
          </a:bodyPr>
          <a:lstStyle/>
          <a:p>
            <a:pPr marL="514350" lvl="0" indent="-514350">
              <a:spcBef>
                <a:spcPct val="0"/>
              </a:spcBef>
              <a:buAutoNum type="arabicPeriod"/>
            </a:pPr>
            <a:r>
              <a:rPr lang="en-US" sz="4000" spc="-150" dirty="0" smtClean="0">
                <a:solidFill>
                  <a:schemeClr val="bg1"/>
                </a:solidFill>
                <a:effectLst/>
                <a:latin typeface="Franklin Gothic Medium" pitchFamily="34" charset="0"/>
                <a:ea typeface="+mj-ea"/>
                <a:cs typeface="+mj-cs"/>
              </a:rPr>
              <a:t>Bring Deconstruction Workbook to Recitation</a:t>
            </a:r>
          </a:p>
          <a:p>
            <a:pPr marL="514350" lvl="0" indent="-514350">
              <a:spcBef>
                <a:spcPct val="0"/>
              </a:spcBef>
              <a:buAutoNum type="arabicPeriod"/>
            </a:pPr>
            <a:endParaRPr lang="en-US" sz="4000" spc="-150" dirty="0" smtClean="0">
              <a:solidFill>
                <a:schemeClr val="bg1"/>
              </a:solidFill>
              <a:effectLst/>
              <a:latin typeface="Franklin Gothic Medium" pitchFamily="34" charset="0"/>
              <a:ea typeface="+mj-ea"/>
              <a:cs typeface="+mj-cs"/>
            </a:endParaRPr>
          </a:p>
          <a:p>
            <a:pPr marL="514350" lvl="0" indent="-514350">
              <a:spcBef>
                <a:spcPct val="0"/>
              </a:spcBef>
              <a:buAutoNum type="arabicPeriod"/>
            </a:pPr>
            <a:r>
              <a:rPr lang="en-US" sz="4000" spc="-150" dirty="0" smtClean="0">
                <a:solidFill>
                  <a:schemeClr val="bg1"/>
                </a:solidFill>
                <a:effectLst/>
                <a:latin typeface="Franklin Gothic Medium" pitchFamily="34" charset="0"/>
                <a:ea typeface="+mj-ea"/>
                <a:cs typeface="+mj-cs"/>
              </a:rPr>
              <a:t>Writing assignment:  “Deconstructing the Washington Post’s report on Walter Reed Hospital”</a:t>
            </a:r>
          </a:p>
        </p:txBody>
      </p:sp>
      <p:sp>
        <p:nvSpPr>
          <p:cNvPr id="13" name="Title 1"/>
          <p:cNvSpPr txBox="1">
            <a:spLocks/>
          </p:cNvSpPr>
          <p:nvPr/>
        </p:nvSpPr>
        <p:spPr>
          <a:xfrm>
            <a:off x="0" y="4495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p:cNvSpPr txBox="1">
            <a:spLocks/>
          </p:cNvSpPr>
          <p:nvPr/>
        </p:nvSpPr>
        <p:spPr>
          <a:xfrm>
            <a:off x="152400" y="304800"/>
            <a:ext cx="8839200" cy="6400800"/>
          </a:xfrm>
          <a:prstGeom prst="rect">
            <a:avLst/>
          </a:prstGeom>
          <a:effectLst>
            <a:glow rad="139700">
              <a:schemeClr val="accent1">
                <a:satMod val="175000"/>
                <a:alpha val="40000"/>
              </a:schemeClr>
            </a:glow>
          </a:effectLst>
        </p:spPr>
        <p:txBody>
          <a:bodyPr>
            <a:normAutofit fontScale="25000" lnSpcReduction="20000"/>
          </a:bodyPr>
          <a:lstStyle/>
          <a:p>
            <a:pPr algn="ctr" fontAlgn="auto">
              <a:spcAft>
                <a:spcPts val="0"/>
              </a:spcAft>
              <a:defRPr/>
            </a:pPr>
            <a:r>
              <a:rPr lang="en-US" sz="16000" spc="-150" dirty="0" smtClean="0">
                <a:solidFill>
                  <a:schemeClr val="bg1"/>
                </a:solidFill>
                <a:latin typeface="Franklin Gothic Heavy" pitchFamily="34" charset="0"/>
                <a:ea typeface="+mj-ea"/>
                <a:cs typeface="+mj-cs"/>
              </a:rPr>
              <a:t>The Quick </a:t>
            </a:r>
            <a:r>
              <a:rPr lang="en-US" sz="16000" spc="-150" dirty="0" smtClean="0">
                <a:solidFill>
                  <a:schemeClr val="bg1"/>
                </a:solidFill>
                <a:latin typeface="Franklin Gothic Heavy" pitchFamily="34" charset="0"/>
                <a:ea typeface="+mj-ea"/>
                <a:cs typeface="+mj-cs"/>
              </a:rPr>
              <a:t>Quiz</a:t>
            </a:r>
            <a:endParaRPr lang="en-US" sz="12800" b="1" spc="-150" dirty="0" smtClean="0">
              <a:solidFill>
                <a:schemeClr val="bg1"/>
              </a:solidFill>
              <a:latin typeface="Franklin Gothic No.2" pitchFamily="34" charset="0"/>
            </a:endParaRPr>
          </a:p>
          <a:p>
            <a:pPr marL="1371600" indent="-1371600" fontAlgn="auto">
              <a:spcAft>
                <a:spcPts val="0"/>
              </a:spcAft>
              <a:buAutoNum type="arabicPeriod"/>
              <a:defRPr/>
            </a:pPr>
            <a:endParaRPr lang="en-US" sz="12800" b="1" i="1" spc="-150" dirty="0" smtClean="0">
              <a:latin typeface="Franklin Gothic No.2" pitchFamily="34" charset="0"/>
            </a:endParaRPr>
          </a:p>
          <a:p>
            <a:pPr marL="1371600" indent="-1371600" fontAlgn="auto">
              <a:spcAft>
                <a:spcPts val="0"/>
              </a:spcAft>
              <a:buAutoNum type="arabicPeriod"/>
              <a:defRPr/>
            </a:pPr>
            <a:r>
              <a:rPr lang="en-US" sz="12800" b="1" spc="-150" dirty="0" smtClean="0">
                <a:solidFill>
                  <a:schemeClr val="bg1"/>
                </a:solidFill>
                <a:latin typeface="Franklin Gothic No.2" pitchFamily="34" charset="0"/>
              </a:rPr>
              <a:t>When the reporter tells you where they got a certain statistic, describes unsuccessful efforts to reach someone for comment, or publishes a correction of an earlier factual error, those are all examples of ____________.</a:t>
            </a:r>
            <a:endParaRPr lang="en-US" sz="12800" b="1" spc="-150" dirty="0" smtClean="0">
              <a:solidFill>
                <a:schemeClr val="bg1"/>
              </a:solidFill>
              <a:latin typeface="Franklin Gothic No.2" pitchFamily="34" charset="0"/>
            </a:endParaRPr>
          </a:p>
          <a:p>
            <a:pPr marL="1371600" indent="-1371600" fontAlgn="auto">
              <a:spcAft>
                <a:spcPts val="0"/>
              </a:spcAft>
              <a:buAutoNum type="arabicPeriod"/>
              <a:defRPr/>
            </a:pPr>
            <a:endParaRPr lang="en-US" sz="12800" b="1" spc="-150" dirty="0">
              <a:solidFill>
                <a:schemeClr val="bg1"/>
              </a:solidFill>
              <a:latin typeface="Franklin Gothic No.2" pitchFamily="34" charset="0"/>
            </a:endParaRPr>
          </a:p>
          <a:p>
            <a:pPr marL="1371600" indent="-1371600" fontAlgn="auto">
              <a:spcAft>
                <a:spcPts val="0"/>
              </a:spcAft>
              <a:buAutoNum type="arabicPeriod"/>
              <a:defRPr/>
            </a:pPr>
            <a:r>
              <a:rPr lang="en-US" sz="12800" b="1" spc="-150" dirty="0" smtClean="0">
                <a:solidFill>
                  <a:schemeClr val="bg1"/>
                </a:solidFill>
                <a:latin typeface="Franklin Gothic No.2" pitchFamily="34" charset="0"/>
              </a:rPr>
              <a:t>If a reporter tells you what your university’s tuition increase is this year and compares it to the national average, that is an example of _________</a:t>
            </a:r>
          </a:p>
          <a:p>
            <a:pPr marL="1371600" indent="-1371600" fontAlgn="auto">
              <a:spcAft>
                <a:spcPts val="0"/>
              </a:spcAft>
              <a:buAutoNum type="arabicPeriod"/>
              <a:defRPr/>
            </a:pPr>
            <a:endParaRPr lang="en-US" sz="12800" b="1" spc="-150" dirty="0" smtClean="0">
              <a:solidFill>
                <a:schemeClr val="bg1"/>
              </a:solidFill>
              <a:latin typeface="Franklin Gothic No.2" pitchFamily="34" charset="0"/>
            </a:endParaRPr>
          </a:p>
          <a:p>
            <a:pPr marL="1371600" indent="-1371600" fontAlgn="auto">
              <a:spcAft>
                <a:spcPts val="0"/>
              </a:spcAft>
              <a:buAutoNum type="arabicPeriod"/>
              <a:defRPr/>
            </a:pPr>
            <a:r>
              <a:rPr lang="en-US" sz="12800" b="1" i="1" spc="-150" dirty="0" smtClean="0">
                <a:solidFill>
                  <a:schemeClr val="bg1"/>
                </a:solidFill>
                <a:latin typeface="Franklin Gothic No.2" pitchFamily="34" charset="0"/>
              </a:rPr>
              <a:t>Confusions? Comments? Suggestions?</a:t>
            </a:r>
            <a:endParaRPr lang="en-US" sz="12800" b="1" i="1" spc="-150" dirty="0" smtClean="0">
              <a:latin typeface="Franklin Gothic No.2" pitchFamily="34" charset="0"/>
            </a:endParaRPr>
          </a:p>
          <a:p>
            <a:pPr fontAlgn="auto">
              <a:spcAft>
                <a:spcPts val="0"/>
              </a:spcAft>
              <a:defRPr/>
            </a:pPr>
            <a:endParaRPr lang="en-US" sz="12800" b="1" spc="-150" dirty="0">
              <a:solidFill>
                <a:schemeClr val="bg1"/>
              </a:solidFill>
              <a:latin typeface="Franklin Gothic No.2" pitchFamily="34" charset="0"/>
            </a:endParaRPr>
          </a:p>
          <a:p>
            <a:pPr marL="1371600" indent="-1371600" fontAlgn="auto">
              <a:spcAft>
                <a:spcPts val="0"/>
              </a:spcAft>
              <a:buAutoNum type="arabicPeriod"/>
              <a:defRPr/>
            </a:pPr>
            <a:endParaRPr lang="en-US" sz="12800" b="1" spc="-150" dirty="0" smtClean="0">
              <a:solidFill>
                <a:schemeClr val="bg1"/>
              </a:solidFill>
              <a:latin typeface="Franklin Gothic No.2" pitchFamily="34" charset="0"/>
            </a:endParaRPr>
          </a:p>
          <a:p>
            <a:pPr algn="ctr" fontAlgn="auto">
              <a:spcAft>
                <a:spcPts val="0"/>
              </a:spcAft>
              <a:defRPr/>
            </a:pPr>
            <a:endParaRPr lang="en-US" sz="4500" b="1" spc="-150" dirty="0">
              <a:solidFill>
                <a:schemeClr val="bg1"/>
              </a:solidFill>
              <a:effectLst/>
              <a:latin typeface="Franklin Gothic No.2" pitchFamily="34" charset="0"/>
              <a:ea typeface="+mj-ea"/>
              <a:cs typeface="+mj-cs"/>
            </a:endParaRPr>
          </a:p>
        </p:txBody>
      </p:sp>
    </p:spTree>
    <p:extLst>
      <p:ext uri="{BB962C8B-B14F-4D97-AF65-F5344CB8AC3E}">
        <p14:creationId xmlns:p14="http://schemas.microsoft.com/office/powerpoint/2010/main" val="1754018646"/>
      </p:ext>
    </p:extLst>
  </p:cSld>
  <p:clrMapOvr>
    <a:masterClrMapping/>
  </p:clrMapOvr>
  <p:transition>
    <p:fade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7" name="Rectangular Callout 6"/>
          <p:cNvSpPr/>
          <p:nvPr/>
        </p:nvSpPr>
        <p:spPr>
          <a:xfrm>
            <a:off x="609600" y="2895600"/>
            <a:ext cx="8001000" cy="3352800"/>
          </a:xfrm>
          <a:prstGeom prst="wedgeRectCallout">
            <a:avLst>
              <a:gd name="adj1" fmla="val 55698"/>
              <a:gd name="adj2" fmla="val -132985"/>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 name="Picture 2" descr="T-blueleaf.jpg"/>
          <p:cNvPicPr>
            <a:picLocks noChangeAspect="1"/>
          </p:cNvPicPr>
          <p:nvPr/>
        </p:nvPicPr>
        <p:blipFill>
          <a:blip r:embed="rId3" cstate="print"/>
          <a:srcRect/>
          <a:stretch>
            <a:fillRect/>
          </a:stretch>
        </p:blipFill>
        <p:spPr>
          <a:xfrm>
            <a:off x="762000" y="3048000"/>
            <a:ext cx="3048000" cy="2971800"/>
          </a:xfrm>
          <a:prstGeom prst="rect">
            <a:avLst/>
          </a:prstGeom>
          <a:effectLst/>
        </p:spPr>
      </p:pic>
      <p:sp>
        <p:nvSpPr>
          <p:cNvPr id="2" name="TextBox 1"/>
          <p:cNvSpPr txBox="1"/>
          <p:nvPr/>
        </p:nvSpPr>
        <p:spPr>
          <a:xfrm>
            <a:off x="3505200" y="5257800"/>
            <a:ext cx="5638800" cy="707886"/>
          </a:xfrm>
          <a:prstGeom prst="rect">
            <a:avLst/>
          </a:prstGeom>
          <a:noFill/>
        </p:spPr>
        <p:txBody>
          <a:bodyPr wrap="square" rtlCol="0">
            <a:spAutoFit/>
          </a:bodyPr>
          <a:lstStyle/>
          <a:p>
            <a:r>
              <a:rPr lang="en-US" sz="4000" dirty="0" err="1" smtClean="0">
                <a:latin typeface="Old English Text MT" pitchFamily="66" charset="0"/>
              </a:rPr>
              <a:t>hus</a:t>
            </a:r>
            <a:r>
              <a:rPr lang="en-US" sz="4000" dirty="0" smtClean="0">
                <a:latin typeface="Old English Text MT" pitchFamily="66" charset="0"/>
              </a:rPr>
              <a:t> </a:t>
            </a:r>
            <a:r>
              <a:rPr lang="en-US" sz="4000" dirty="0" err="1" smtClean="0">
                <a:latin typeface="Old English Text MT" pitchFamily="66" charset="0"/>
              </a:rPr>
              <a:t>endeth</a:t>
            </a:r>
            <a:r>
              <a:rPr lang="en-US" sz="4000" dirty="0" smtClean="0">
                <a:latin typeface="Old English Text MT" pitchFamily="66" charset="0"/>
              </a:rPr>
              <a:t> the Lesson…</a:t>
            </a:r>
            <a:endParaRPr lang="en-US" sz="4000" dirty="0">
              <a:latin typeface="Old English Text MT" pitchFamily="66" charset="0"/>
            </a:endParaRPr>
          </a:p>
        </p:txBody>
      </p:sp>
    </p:spTree>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228600"/>
            <a:ext cx="9144000" cy="15240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Deconstructing the News</a:t>
            </a:r>
          </a:p>
        </p:txBody>
      </p:sp>
      <p:sp>
        <p:nvSpPr>
          <p:cNvPr id="12" name="Title 1"/>
          <p:cNvSpPr txBox="1">
            <a:spLocks/>
          </p:cNvSpPr>
          <p:nvPr/>
        </p:nvSpPr>
        <p:spPr>
          <a:xfrm>
            <a:off x="0" y="6248400"/>
            <a:ext cx="9144000" cy="762000"/>
          </a:xfrm>
          <a:prstGeom prst="rect">
            <a:avLst/>
          </a:prstGeom>
          <a:effectLst>
            <a:glow rad="139700">
              <a:schemeClr val="accent1">
                <a:satMod val="175000"/>
                <a:alpha val="40000"/>
              </a:schemeClr>
            </a:glow>
          </a:effectLst>
        </p:spPr>
        <p:txBody>
          <a:bodyPr>
            <a:normAutofit fontScale="77500" lnSpcReduction="20000"/>
          </a:bodyPr>
          <a:lstStyle/>
          <a:p>
            <a:pPr lvl="0" algn="ctr">
              <a:spcBef>
                <a:spcPct val="0"/>
              </a:spcBef>
            </a:pPr>
            <a:r>
              <a:rPr lang="en-US" sz="4400" spc="-150" dirty="0" smtClean="0">
                <a:solidFill>
                  <a:schemeClr val="bg1"/>
                </a:solidFill>
                <a:effectLst/>
                <a:latin typeface="Franklin Gothic Medium" pitchFamily="34" charset="0"/>
                <a:ea typeface="+mj-ea"/>
                <a:cs typeface="+mj-cs"/>
              </a:rPr>
              <a:t>The Main Points Aren’t Always in the First Paragraph</a:t>
            </a:r>
          </a:p>
          <a:p>
            <a:pPr lvl="0" algn="ctr">
              <a:spcBef>
                <a:spcPct val="0"/>
              </a:spcBef>
            </a:pPr>
            <a:endParaRPr lang="en-US" sz="4400" spc="-150" dirty="0" smtClean="0">
              <a:solidFill>
                <a:schemeClr val="bg1"/>
              </a:solidFill>
              <a:effectLst/>
              <a:latin typeface="Franklin Gothic Medium" pitchFamily="34" charset="0"/>
              <a:ea typeface="+mj-ea"/>
              <a:cs typeface="+mj-cs"/>
            </a:endParaRPr>
          </a:p>
        </p:txBody>
      </p:sp>
      <p:sp>
        <p:nvSpPr>
          <p:cNvPr id="7" name="Title 1"/>
          <p:cNvSpPr txBox="1">
            <a:spLocks/>
          </p:cNvSpPr>
          <p:nvPr/>
        </p:nvSpPr>
        <p:spPr>
          <a:xfrm>
            <a:off x="0" y="1295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pic>
        <p:nvPicPr>
          <p:cNvPr id="8" name="Picture 7" descr="Katrina_Satellite.bmp"/>
          <p:cNvPicPr>
            <a:picLocks noChangeAspect="1"/>
          </p:cNvPicPr>
          <p:nvPr/>
        </p:nvPicPr>
        <p:blipFill>
          <a:blip r:embed="rId3" cstate="print"/>
          <a:stretch>
            <a:fillRect/>
          </a:stretch>
        </p:blipFill>
        <p:spPr>
          <a:xfrm>
            <a:off x="2089475" y="1066800"/>
            <a:ext cx="4997125" cy="4663440"/>
          </a:xfrm>
          <a:prstGeom prst="rect">
            <a:avLst/>
          </a:prstGeom>
          <a:ln>
            <a:noFill/>
          </a:ln>
          <a:effectLst>
            <a:outerShdw blurRad="292100" dist="139700" dir="2700000" algn="tl" rotWithShape="0">
              <a:srgbClr val="333333">
                <a:alpha val="65000"/>
              </a:srgbClr>
            </a:outerShdw>
          </a:effectLst>
        </p:spPr>
      </p:pic>
      <p:pic>
        <p:nvPicPr>
          <p:cNvPr id="9" name="Picture 8" descr="Katrina_Satellite.bmp"/>
          <p:cNvPicPr>
            <a:picLocks noChangeAspect="1"/>
          </p:cNvPicPr>
          <p:nvPr/>
        </p:nvPicPr>
        <p:blipFill>
          <a:blip r:embed="rId4" cstate="print"/>
          <a:stretch>
            <a:fillRect/>
          </a:stretch>
        </p:blipFill>
        <p:spPr>
          <a:xfrm>
            <a:off x="1524000" y="1600200"/>
            <a:ext cx="5949249" cy="374904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8393" y="291662"/>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latin typeface="Franklin Gothic Medium" pitchFamily="34" charset="0"/>
                <a:ea typeface="+mj-ea"/>
                <a:cs typeface="+mj-cs"/>
              </a:rPr>
              <a:t>Deconstructing to judge reliability</a:t>
            </a:r>
            <a:endParaRPr lang="en-US" sz="4800" spc="-150" dirty="0" smtClean="0">
              <a:solidFill>
                <a:schemeClr val="bg1"/>
              </a:solidFill>
              <a:effectLst/>
              <a:latin typeface="Franklin Gothic Medium" pitchFamily="34" charset="0"/>
              <a:ea typeface="+mj-ea"/>
              <a:cs typeface="+mj-cs"/>
            </a:endParaRPr>
          </a:p>
        </p:txBody>
      </p:sp>
      <p:sp>
        <p:nvSpPr>
          <p:cNvPr id="10" name="Title 1"/>
          <p:cNvSpPr txBox="1">
            <a:spLocks/>
          </p:cNvSpPr>
          <p:nvPr/>
        </p:nvSpPr>
        <p:spPr>
          <a:xfrm>
            <a:off x="0" y="4343400"/>
            <a:ext cx="9144000" cy="1295400"/>
          </a:xfrm>
          <a:prstGeom prst="rect">
            <a:avLst/>
          </a:prstGeom>
          <a:effectLst>
            <a:glow rad="139700">
              <a:schemeClr val="accent1">
                <a:satMod val="175000"/>
                <a:alpha val="40000"/>
              </a:schemeClr>
            </a:glow>
          </a:effectLst>
        </p:spPr>
        <p:txBody>
          <a:bodyPr>
            <a:noAutofit/>
          </a:bodyPr>
          <a:lstStyle/>
          <a:p>
            <a:pPr marL="514350" lvl="0" indent="-514350">
              <a:spcBef>
                <a:spcPct val="0"/>
              </a:spcBef>
              <a:buAutoNum type="arabicParenR" startAt="2"/>
            </a:pPr>
            <a:endParaRPr lang="en-US" sz="3200" dirty="0" smtClean="0">
              <a:solidFill>
                <a:schemeClr val="bg1"/>
              </a:solidFill>
              <a:latin typeface="Franklin Gothic Medium" pitchFamily="34" charset="0"/>
              <a:ea typeface="+mj-ea"/>
              <a:cs typeface="+mj-cs"/>
            </a:endParaRPr>
          </a:p>
        </p:txBody>
      </p:sp>
      <p:sp>
        <p:nvSpPr>
          <p:cNvPr id="8" name="Title 1"/>
          <p:cNvSpPr txBox="1">
            <a:spLocks/>
          </p:cNvSpPr>
          <p:nvPr/>
        </p:nvSpPr>
        <p:spPr>
          <a:xfrm>
            <a:off x="0" y="1058917"/>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34159" y="1923393"/>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
        <p:nvSpPr>
          <p:cNvPr id="13" name="Title 1"/>
          <p:cNvSpPr txBox="1">
            <a:spLocks/>
          </p:cNvSpPr>
          <p:nvPr/>
        </p:nvSpPr>
        <p:spPr>
          <a:xfrm>
            <a:off x="-34159" y="2787869"/>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
        <p:nvSpPr>
          <p:cNvPr id="14" name="Title 1"/>
          <p:cNvSpPr txBox="1">
            <a:spLocks/>
          </p:cNvSpPr>
          <p:nvPr/>
        </p:nvSpPr>
        <p:spPr>
          <a:xfrm>
            <a:off x="-36787" y="3618186"/>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
        <p:nvSpPr>
          <p:cNvPr id="15" name="Title 1"/>
          <p:cNvSpPr txBox="1">
            <a:spLocks/>
          </p:cNvSpPr>
          <p:nvPr/>
        </p:nvSpPr>
        <p:spPr>
          <a:xfrm>
            <a:off x="-34159" y="4427483"/>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
        <p:nvSpPr>
          <p:cNvPr id="16" name="Title 1"/>
          <p:cNvSpPr txBox="1">
            <a:spLocks/>
          </p:cNvSpPr>
          <p:nvPr/>
        </p:nvSpPr>
        <p:spPr>
          <a:xfrm>
            <a:off x="-13138" y="525780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
        <p:nvSpPr>
          <p:cNvPr id="17" name="Title 1"/>
          <p:cNvSpPr txBox="1">
            <a:spLocks/>
          </p:cNvSpPr>
          <p:nvPr/>
        </p:nvSpPr>
        <p:spPr>
          <a:xfrm>
            <a:off x="-36787" y="6096000"/>
            <a:ext cx="9144000" cy="762000"/>
          </a:xfrm>
          <a:prstGeom prst="rect">
            <a:avLst/>
          </a:prstGeom>
          <a:solidFill>
            <a:schemeClr val="tx1"/>
          </a:solidFill>
          <a:effectLst>
            <a:glow rad="139700">
              <a:schemeClr val="accent1">
                <a:satMod val="175000"/>
                <a:alpha val="40000"/>
              </a:schemeClr>
            </a:glow>
          </a:effectLst>
        </p:spPr>
        <p:txBody>
          <a:bodyPr>
            <a:normAutofit lnSpcReduction="10000"/>
          </a:bodyPr>
          <a:lstStyle/>
          <a:p>
            <a:pPr lvl="0">
              <a:spcBef>
                <a:spcPct val="0"/>
              </a:spcBef>
            </a:pPr>
            <a:r>
              <a:rPr lang="en-US" sz="2800" spc="-150" dirty="0" smtClean="0">
                <a:solidFill>
                  <a:schemeClr val="bg1"/>
                </a:solidFill>
                <a:latin typeface="Franklin Gothic Medium" pitchFamily="34" charset="0"/>
                <a:ea typeface="+mj-ea"/>
                <a:cs typeface="+mj-cs"/>
              </a:rPr>
              <a:t>Deconstruction</a:t>
            </a:r>
            <a:r>
              <a:rPr lang="en-US" sz="2400" spc="-150" dirty="0" smtClean="0">
                <a:solidFill>
                  <a:schemeClr val="bg1"/>
                </a:solidFill>
                <a:latin typeface="Franklin Gothic Medium" pitchFamily="34" charset="0"/>
                <a:ea typeface="+mj-ea"/>
                <a:cs typeface="+mj-cs"/>
              </a:rPr>
              <a:t> </a:t>
            </a:r>
          </a:p>
          <a:p>
            <a:pPr lvl="0">
              <a:spcBef>
                <a:spcPct val="0"/>
              </a:spcBef>
            </a:pPr>
            <a:r>
              <a:rPr lang="en-US" spc="-150" dirty="0" smtClean="0">
                <a:solidFill>
                  <a:schemeClr val="bg1"/>
                </a:solidFill>
                <a:latin typeface="Franklin Gothic Medium" pitchFamily="34" charset="0"/>
                <a:ea typeface="+mj-ea"/>
                <a:cs typeface="+mj-cs"/>
              </a:rPr>
              <a:t>Step 7:  Is the story fair or balanced? Which should it be? What about fair play and fair language?</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403973479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500"/>
                                        <p:tgtEl>
                                          <p:spTgt spid="12"/>
                                        </p:tgtEl>
                                      </p:cBhvr>
                                    </p:animEffect>
                                    <p:set>
                                      <p:cBhvr>
                                        <p:cTn id="15" dur="1" fill="hold">
                                          <p:stCondLst>
                                            <p:cond delay="499"/>
                                          </p:stCondLst>
                                        </p:cTn>
                                        <p:tgtEl>
                                          <p:spTgt spid="12"/>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500"/>
                                        <p:tgtEl>
                                          <p:spTgt spid="13"/>
                                        </p:tgtEl>
                                      </p:cBhvr>
                                    </p:animEffect>
                                    <p:set>
                                      <p:cBhvr>
                                        <p:cTn id="23" dur="1" fill="hold">
                                          <p:stCondLst>
                                            <p:cond delay="499"/>
                                          </p:stCondLst>
                                        </p:cTn>
                                        <p:tgtEl>
                                          <p:spTgt spid="13"/>
                                        </p:tgtEl>
                                        <p:attrNameLst>
                                          <p:attrName>style.visibility</p:attrName>
                                        </p:attrNameLst>
                                      </p:cBhvr>
                                      <p:to>
                                        <p:strVal val="hidden"/>
                                      </p:to>
                                    </p:set>
                                  </p:childTnLst>
                                </p:cTn>
                              </p:par>
                              <p:par>
                                <p:cTn id="24" presetID="10"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14"/>
                                        </p:tgtEl>
                                      </p:cBhvr>
                                    </p:animEffect>
                                    <p:set>
                                      <p:cBhvr>
                                        <p:cTn id="31" dur="1" fill="hold">
                                          <p:stCondLst>
                                            <p:cond delay="499"/>
                                          </p:stCondLst>
                                        </p:cTn>
                                        <p:tgtEl>
                                          <p:spTgt spid="14"/>
                                        </p:tgtEl>
                                        <p:attrNameLst>
                                          <p:attrName>style.visibility</p:attrName>
                                        </p:attrNameLst>
                                      </p:cBhvr>
                                      <p:to>
                                        <p:strVal val="hidden"/>
                                      </p:to>
                                    </p:set>
                                  </p:childTnLst>
                                </p:cTn>
                              </p:par>
                              <p:par>
                                <p:cTn id="32" presetID="10"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1" nodeType="clickEffect">
                                  <p:stCondLst>
                                    <p:cond delay="0"/>
                                  </p:stCondLst>
                                  <p:childTnLst>
                                    <p:animEffect transition="out" filter="fade">
                                      <p:cBhvr>
                                        <p:cTn id="38" dur="500"/>
                                        <p:tgtEl>
                                          <p:spTgt spid="15"/>
                                        </p:tgtEl>
                                      </p:cBhvr>
                                    </p:animEffect>
                                    <p:set>
                                      <p:cBhvr>
                                        <p:cTn id="39" dur="1" fill="hold">
                                          <p:stCondLst>
                                            <p:cond delay="499"/>
                                          </p:stCondLst>
                                        </p:cTn>
                                        <p:tgtEl>
                                          <p:spTgt spid="15"/>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par>
                                <p:cTn id="48" presetID="10" presetClass="entr" presetSubtype="0" fill="hold" grpId="0"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17"/>
                                        </p:tgtEl>
                                      </p:cBhvr>
                                    </p:animEffect>
                                    <p:set>
                                      <p:cBhvr>
                                        <p:cTn id="55"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18393" y="291662"/>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latin typeface="Franklin Gothic Medium" pitchFamily="34" charset="0"/>
                <a:ea typeface="+mj-ea"/>
                <a:cs typeface="+mj-cs"/>
              </a:rPr>
              <a:t>Deconstructing to judge reliability</a:t>
            </a:r>
            <a:endParaRPr lang="en-US" sz="4800" spc="-150" dirty="0" smtClean="0">
              <a:solidFill>
                <a:schemeClr val="bg1"/>
              </a:solidFill>
              <a:effectLst/>
              <a:latin typeface="Franklin Gothic Medium" pitchFamily="34" charset="0"/>
              <a:ea typeface="+mj-ea"/>
              <a:cs typeface="+mj-cs"/>
            </a:endParaRPr>
          </a:p>
        </p:txBody>
      </p:sp>
      <p:sp>
        <p:nvSpPr>
          <p:cNvPr id="10" name="Title 1"/>
          <p:cNvSpPr txBox="1">
            <a:spLocks/>
          </p:cNvSpPr>
          <p:nvPr/>
        </p:nvSpPr>
        <p:spPr>
          <a:xfrm>
            <a:off x="0" y="4343400"/>
            <a:ext cx="9144000" cy="1295400"/>
          </a:xfrm>
          <a:prstGeom prst="rect">
            <a:avLst/>
          </a:prstGeom>
          <a:effectLst>
            <a:glow rad="139700">
              <a:schemeClr val="accent1">
                <a:satMod val="175000"/>
                <a:alpha val="40000"/>
              </a:schemeClr>
            </a:glow>
          </a:effectLst>
        </p:spPr>
        <p:txBody>
          <a:bodyPr>
            <a:noAutofit/>
          </a:bodyPr>
          <a:lstStyle/>
          <a:p>
            <a:pPr marL="514350" lvl="0" indent="-514350">
              <a:spcBef>
                <a:spcPct val="0"/>
              </a:spcBef>
              <a:buAutoNum type="arabicParenR" startAt="2"/>
            </a:pPr>
            <a:endParaRPr lang="en-US" sz="3200" dirty="0" smtClean="0">
              <a:solidFill>
                <a:schemeClr val="bg1"/>
              </a:solidFill>
              <a:latin typeface="Franklin Gothic Medium" pitchFamily="34" charset="0"/>
              <a:ea typeface="+mj-ea"/>
              <a:cs typeface="+mj-cs"/>
            </a:endParaRPr>
          </a:p>
        </p:txBody>
      </p:sp>
      <p:sp>
        <p:nvSpPr>
          <p:cNvPr id="8" name="Title 1"/>
          <p:cNvSpPr txBox="1">
            <a:spLocks/>
          </p:cNvSpPr>
          <p:nvPr/>
        </p:nvSpPr>
        <p:spPr>
          <a:xfrm>
            <a:off x="0" y="1058917"/>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1:  </a:t>
            </a:r>
            <a:r>
              <a:rPr lang="en-US" dirty="0">
                <a:solidFill>
                  <a:schemeClr val="bg1"/>
                </a:solidFill>
                <a:latin typeface="Franklin Gothic Medium" pitchFamily="34" charset="0"/>
              </a:rPr>
              <a:t>Summarize the main </a:t>
            </a:r>
            <a:r>
              <a:rPr lang="en-US" dirty="0" smtClean="0">
                <a:solidFill>
                  <a:schemeClr val="bg1"/>
                </a:solidFill>
                <a:latin typeface="Franklin Gothic Medium" pitchFamily="34" charset="0"/>
              </a:rPr>
              <a:t>points, comparing headline to lead</a:t>
            </a:r>
            <a:endParaRPr lang="en-US" spc="-150" dirty="0" smtClean="0">
              <a:solidFill>
                <a:schemeClr val="bg1"/>
              </a:solidFill>
              <a:effectLst/>
              <a:latin typeface="Franklin Gothic Medium" pitchFamily="34" charset="0"/>
              <a:ea typeface="+mj-ea"/>
              <a:cs typeface="+mj-cs"/>
            </a:endParaRPr>
          </a:p>
        </p:txBody>
      </p:sp>
      <p:sp>
        <p:nvSpPr>
          <p:cNvPr id="12" name="Title 1"/>
          <p:cNvSpPr txBox="1">
            <a:spLocks/>
          </p:cNvSpPr>
          <p:nvPr/>
        </p:nvSpPr>
        <p:spPr>
          <a:xfrm>
            <a:off x="-34159" y="1923393"/>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2. Did the reporter open the freezer? Is the evidence direct or indirect?</a:t>
            </a:r>
            <a:endParaRPr lang="en-US" spc="-150" dirty="0" smtClean="0">
              <a:solidFill>
                <a:schemeClr val="bg1"/>
              </a:solidFill>
              <a:effectLst/>
              <a:latin typeface="Franklin Gothic Medium" pitchFamily="34" charset="0"/>
              <a:ea typeface="+mj-ea"/>
              <a:cs typeface="+mj-cs"/>
            </a:endParaRPr>
          </a:p>
        </p:txBody>
      </p:sp>
      <p:sp>
        <p:nvSpPr>
          <p:cNvPr id="13" name="Title 1"/>
          <p:cNvSpPr txBox="1">
            <a:spLocks/>
          </p:cNvSpPr>
          <p:nvPr/>
        </p:nvSpPr>
        <p:spPr>
          <a:xfrm>
            <a:off x="-34159" y="2787869"/>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3:  </a:t>
            </a:r>
            <a:r>
              <a:rPr lang="en-US" dirty="0" smtClean="0">
                <a:solidFill>
                  <a:schemeClr val="bg1"/>
                </a:solidFill>
                <a:latin typeface="Franklin Gothic Medium" pitchFamily="34" charset="0"/>
              </a:rPr>
              <a:t>Evaluate the sources, using </a:t>
            </a:r>
            <a:r>
              <a:rPr lang="en-US" b="1" dirty="0" smtClean="0">
                <a:solidFill>
                  <a:schemeClr val="bg1"/>
                </a:solidFill>
                <a:latin typeface="Franklin Gothic Medium" pitchFamily="34" charset="0"/>
              </a:rPr>
              <a:t>IMVA/IN</a:t>
            </a:r>
            <a:endParaRPr lang="en-US" b="1" spc="-150" dirty="0" smtClean="0">
              <a:solidFill>
                <a:schemeClr val="bg1"/>
              </a:solidFill>
              <a:effectLst/>
              <a:latin typeface="Franklin Gothic Medium" pitchFamily="34" charset="0"/>
              <a:ea typeface="+mj-ea"/>
              <a:cs typeface="+mj-cs"/>
            </a:endParaRPr>
          </a:p>
        </p:txBody>
      </p:sp>
      <p:sp>
        <p:nvSpPr>
          <p:cNvPr id="14" name="Title 1"/>
          <p:cNvSpPr txBox="1">
            <a:spLocks/>
          </p:cNvSpPr>
          <p:nvPr/>
        </p:nvSpPr>
        <p:spPr>
          <a:xfrm>
            <a:off x="-36787" y="3618186"/>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4:  </a:t>
            </a:r>
            <a:r>
              <a:rPr lang="en-US" dirty="0" smtClean="0">
                <a:solidFill>
                  <a:schemeClr val="bg1"/>
                </a:solidFill>
                <a:latin typeface="Franklin Gothic Medium" pitchFamily="34" charset="0"/>
              </a:rPr>
              <a:t> Does the reporter make his/her work transparent?</a:t>
            </a:r>
            <a:endParaRPr lang="en-US" spc="-150" dirty="0" smtClean="0">
              <a:solidFill>
                <a:schemeClr val="bg1"/>
              </a:solidFill>
              <a:effectLst/>
              <a:latin typeface="Franklin Gothic Medium" pitchFamily="34" charset="0"/>
              <a:ea typeface="+mj-ea"/>
              <a:cs typeface="+mj-cs"/>
            </a:endParaRPr>
          </a:p>
        </p:txBody>
      </p:sp>
      <p:sp>
        <p:nvSpPr>
          <p:cNvPr id="15" name="Title 1"/>
          <p:cNvSpPr txBox="1">
            <a:spLocks/>
          </p:cNvSpPr>
          <p:nvPr/>
        </p:nvSpPr>
        <p:spPr>
          <a:xfrm>
            <a:off x="-34159" y="4427483"/>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5: Does the reporter place the facts, the story, in context?</a:t>
            </a:r>
            <a:endParaRPr lang="en-US" spc="-150" dirty="0" smtClean="0">
              <a:solidFill>
                <a:schemeClr val="bg1"/>
              </a:solidFill>
              <a:effectLst/>
              <a:latin typeface="Franklin Gothic Medium" pitchFamily="34" charset="0"/>
              <a:ea typeface="+mj-ea"/>
              <a:cs typeface="+mj-cs"/>
            </a:endParaRPr>
          </a:p>
        </p:txBody>
      </p:sp>
      <p:sp>
        <p:nvSpPr>
          <p:cNvPr id="16" name="Title 1"/>
          <p:cNvSpPr txBox="1">
            <a:spLocks/>
          </p:cNvSpPr>
          <p:nvPr/>
        </p:nvSpPr>
        <p:spPr>
          <a:xfrm>
            <a:off x="-13138" y="5257800"/>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6:  Are the key questions answered?  (Who-What-When-Where-Why-How)</a:t>
            </a:r>
            <a:endParaRPr lang="en-US" spc="-150" dirty="0" smtClean="0">
              <a:solidFill>
                <a:schemeClr val="bg1"/>
              </a:solidFill>
              <a:effectLst/>
              <a:latin typeface="Franklin Gothic Medium" pitchFamily="34" charset="0"/>
              <a:ea typeface="+mj-ea"/>
              <a:cs typeface="+mj-cs"/>
            </a:endParaRPr>
          </a:p>
        </p:txBody>
      </p:sp>
      <p:sp>
        <p:nvSpPr>
          <p:cNvPr id="17" name="Title 1"/>
          <p:cNvSpPr txBox="1">
            <a:spLocks/>
          </p:cNvSpPr>
          <p:nvPr/>
        </p:nvSpPr>
        <p:spPr>
          <a:xfrm>
            <a:off x="-36787" y="6096000"/>
            <a:ext cx="9144000" cy="762000"/>
          </a:xfrm>
          <a:prstGeom prst="rect">
            <a:avLst/>
          </a:prstGeom>
          <a:solidFill>
            <a:schemeClr val="tx1"/>
          </a:solidFill>
          <a:effectLst>
            <a:glow rad="139700">
              <a:schemeClr val="accent1">
                <a:satMod val="175000"/>
                <a:alpha val="40000"/>
              </a:schemeClr>
            </a:glow>
          </a:effectLst>
        </p:spPr>
        <p:txBody>
          <a:bodyPr>
            <a:normAutofit/>
          </a:bodyPr>
          <a:lstStyle/>
          <a:p>
            <a:pPr lvl="0">
              <a:spcBef>
                <a:spcPct val="0"/>
              </a:spcBef>
            </a:pPr>
            <a:r>
              <a:rPr lang="en-US" spc="-150" dirty="0" smtClean="0">
                <a:solidFill>
                  <a:schemeClr val="bg1"/>
                </a:solidFill>
                <a:latin typeface="Franklin Gothic Medium" pitchFamily="34" charset="0"/>
                <a:ea typeface="+mj-ea"/>
                <a:cs typeface="+mj-cs"/>
              </a:rPr>
              <a:t>Step 7:  Is the story fair or balanced? Which should it be? What about fair play and fair language?</a:t>
            </a:r>
            <a:endParaRPr lang="en-US" spc="-150" dirty="0" smtClean="0">
              <a:solidFill>
                <a:schemeClr val="bg1"/>
              </a:solidFill>
              <a:effectLst/>
              <a:latin typeface="Franklin Gothic Medium" pitchFamily="34" charset="0"/>
              <a:ea typeface="+mj-ea"/>
              <a:cs typeface="+mj-cs"/>
            </a:endParaRPr>
          </a:p>
        </p:txBody>
      </p:sp>
    </p:spTree>
    <p:extLst>
      <p:ext uri="{BB962C8B-B14F-4D97-AF65-F5344CB8AC3E}">
        <p14:creationId xmlns:p14="http://schemas.microsoft.com/office/powerpoint/2010/main" val="1101611067"/>
      </p:ext>
    </p:extLst>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4572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sp>
        <p:nvSpPr>
          <p:cNvPr id="6" name="Title 1"/>
          <p:cNvSpPr txBox="1">
            <a:spLocks/>
          </p:cNvSpPr>
          <p:nvPr/>
        </p:nvSpPr>
        <p:spPr>
          <a:xfrm>
            <a:off x="0" y="81455"/>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6000" spc="-150" dirty="0" smtClean="0">
                <a:solidFill>
                  <a:schemeClr val="bg1"/>
                </a:solidFill>
                <a:effectLst/>
                <a:latin typeface="Franklin Gothic Medium" pitchFamily="34" charset="0"/>
                <a:ea typeface="+mj-ea"/>
                <a:cs typeface="+mj-cs"/>
              </a:rPr>
              <a:t>And The Whole Point Is….</a:t>
            </a:r>
          </a:p>
        </p:txBody>
      </p:sp>
      <p:sp>
        <p:nvSpPr>
          <p:cNvPr id="9" name="Title 1"/>
          <p:cNvSpPr txBox="1">
            <a:spLocks/>
          </p:cNvSpPr>
          <p:nvPr/>
        </p:nvSpPr>
        <p:spPr>
          <a:xfrm>
            <a:off x="0" y="4017579"/>
            <a:ext cx="9144000" cy="990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spc="-150" dirty="0" smtClean="0">
                <a:solidFill>
                  <a:schemeClr val="bg1"/>
                </a:solidFill>
                <a:effectLst/>
                <a:latin typeface="Franklin Gothic Medium" pitchFamily="34" charset="0"/>
                <a:ea typeface="+mj-ea"/>
                <a:cs typeface="+mj-cs"/>
              </a:rPr>
              <a:t>What can a news consumer</a:t>
            </a:r>
          </a:p>
          <a:p>
            <a:pPr lvl="0" algn="ctr">
              <a:spcBef>
                <a:spcPct val="0"/>
              </a:spcBef>
            </a:pPr>
            <a:r>
              <a:rPr lang="en-US" sz="4400" spc="-150" dirty="0" smtClean="0">
                <a:solidFill>
                  <a:schemeClr val="bg1"/>
                </a:solidFill>
                <a:effectLst/>
                <a:latin typeface="Franklin Gothic Medium" pitchFamily="34" charset="0"/>
                <a:ea typeface="+mj-ea"/>
                <a:cs typeface="+mj-cs"/>
              </a:rPr>
              <a:t> </a:t>
            </a:r>
            <a:r>
              <a:rPr lang="en-US" sz="4400" i="1" u="sng" spc="-150" dirty="0" smtClean="0">
                <a:solidFill>
                  <a:schemeClr val="bg1"/>
                </a:solidFill>
                <a:effectLst/>
                <a:latin typeface="Franklin Gothic Medium" pitchFamily="34" charset="0"/>
                <a:ea typeface="+mj-ea"/>
                <a:cs typeface="+mj-cs"/>
              </a:rPr>
              <a:t>Do</a:t>
            </a:r>
            <a:r>
              <a:rPr lang="en-US" sz="4400" spc="-150" dirty="0" smtClean="0">
                <a:solidFill>
                  <a:schemeClr val="bg1"/>
                </a:solidFill>
                <a:effectLst/>
                <a:latin typeface="Franklin Gothic Medium" pitchFamily="34" charset="0"/>
                <a:ea typeface="+mj-ea"/>
                <a:cs typeface="+mj-cs"/>
              </a:rPr>
              <a:t> with this information</a:t>
            </a:r>
          </a:p>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0" name="Title 1"/>
          <p:cNvSpPr txBox="1">
            <a:spLocks/>
          </p:cNvSpPr>
          <p:nvPr/>
        </p:nvSpPr>
        <p:spPr>
          <a:xfrm>
            <a:off x="0" y="3200400"/>
            <a:ext cx="9144000" cy="1371600"/>
          </a:xfrm>
          <a:prstGeom prst="rect">
            <a:avLst/>
          </a:prstGeom>
          <a:effectLst>
            <a:glow rad="139700">
              <a:schemeClr val="accent1">
                <a:satMod val="175000"/>
                <a:alpha val="40000"/>
              </a:schemeClr>
            </a:glow>
          </a:effectLst>
        </p:spPr>
        <p:txBody>
          <a:bodyPr>
            <a:normAutofit/>
          </a:bodyPr>
          <a:lstStyle/>
          <a:p>
            <a:pPr lvl="0">
              <a:spcBef>
                <a:spcPct val="0"/>
              </a:spcBef>
            </a:pPr>
            <a:endPar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3" name="Title 1"/>
          <p:cNvSpPr txBox="1">
            <a:spLocks/>
          </p:cNvSpPr>
          <p:nvPr/>
        </p:nvSpPr>
        <p:spPr>
          <a:xfrm>
            <a:off x="0" y="44958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4" name="Rectangle 13"/>
          <p:cNvSpPr/>
          <p:nvPr/>
        </p:nvSpPr>
        <p:spPr>
          <a:xfrm>
            <a:off x="1828800" y="5222796"/>
            <a:ext cx="5791971" cy="1107996"/>
          </a:xfrm>
          <a:prstGeom prst="rect">
            <a:avLst/>
          </a:prstGeom>
        </p:spPr>
        <p:txBody>
          <a:bodyPr wrap="none">
            <a:spAutoFit/>
          </a:bodyPr>
          <a:lstStyle/>
          <a:p>
            <a:pPr lvl="0" algn="ctr">
              <a:spcBef>
                <a:spcPct val="0"/>
              </a:spcBef>
            </a:pPr>
            <a:r>
              <a:rPr lang="en-US" sz="6600" b="1" spc="-150" dirty="0" smtClean="0">
                <a:solidFill>
                  <a:schemeClr val="bg1"/>
                </a:solidFill>
                <a:effectLst/>
                <a:latin typeface="Franklin Gothic Medium" pitchFamily="34" charset="0"/>
              </a:rPr>
              <a:t>Is it </a:t>
            </a:r>
            <a:r>
              <a:rPr lang="en-US" sz="6600" b="1" u="sng" spc="-150" dirty="0" smtClean="0">
                <a:solidFill>
                  <a:schemeClr val="bg1"/>
                </a:solidFill>
                <a:effectLst/>
                <a:latin typeface="Franklin Gothic Medium" pitchFamily="34" charset="0"/>
              </a:rPr>
              <a:t>actionable</a:t>
            </a:r>
            <a:r>
              <a:rPr lang="en-US" sz="6600" b="1" spc="-150" dirty="0" smtClean="0">
                <a:solidFill>
                  <a:schemeClr val="bg1"/>
                </a:solidFill>
                <a:effectLst/>
                <a:latin typeface="Franklin Gothic Medium" pitchFamily="34" charset="0"/>
              </a:rPr>
              <a: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825115">
            <a:off x="2661846" y="1097943"/>
            <a:ext cx="2566626" cy="29718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build="allAtOnce"/>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21692</TotalTime>
  <Words>8219</Words>
  <Application>Microsoft Office PowerPoint</Application>
  <PresentationFormat>On-screen Show (4:3)</PresentationFormat>
  <Paragraphs>786</Paragraphs>
  <Slides>68</Slides>
  <Notes>68</Notes>
  <HiddenSlides>1</HiddenSlides>
  <MMClips>2</MMClips>
  <ScaleCrop>false</ScaleCrop>
  <HeadingPairs>
    <vt:vector size="4" baseType="variant">
      <vt:variant>
        <vt:lpstr>Theme</vt:lpstr>
      </vt:variant>
      <vt:variant>
        <vt:i4>1</vt:i4>
      </vt:variant>
      <vt:variant>
        <vt:lpstr>Slide Titles</vt:lpstr>
      </vt:variant>
      <vt:variant>
        <vt:i4>68</vt:i4>
      </vt:variant>
    </vt:vector>
  </HeadingPairs>
  <TitlesOfParts>
    <vt:vector size="6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the Evidence That Sen. Gillibrand Will Run for President?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Anonymous 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SUNY Stony Brook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Stony Brook User</dc:creator>
  <cp:lastModifiedBy>Dean Miller</cp:lastModifiedBy>
  <cp:revision>586</cp:revision>
  <dcterms:created xsi:type="dcterms:W3CDTF">2008-03-06T20:49:01Z</dcterms:created>
  <dcterms:modified xsi:type="dcterms:W3CDTF">2014-10-31T03:33:13Z</dcterms:modified>
</cp:coreProperties>
</file>