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FBE61-6A5E-4212-8A24-068F1425C59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558BE-8F53-4703-B3F6-1E3F1FE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4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1613" y="155575"/>
            <a:ext cx="2497137" cy="1871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22884" y="2401392"/>
            <a:ext cx="6537093" cy="6586674"/>
          </a:xfrm>
        </p:spPr>
        <p:txBody>
          <a:bodyPr>
            <a:normAutofit/>
          </a:bodyPr>
          <a:lstStyle/>
          <a:p>
            <a:r>
              <a:rPr lang="en-US" sz="1700" b="1" dirty="0"/>
              <a:t>ANIMATION: CLICK = DEFINITION OF ENTERTAINMENT</a:t>
            </a:r>
          </a:p>
          <a:p>
            <a:r>
              <a:rPr lang="en-US" sz="2400" dirty="0"/>
              <a:t>Next neighborhood. Next category on your Taxonomy chart.</a:t>
            </a:r>
          </a:p>
          <a:p>
            <a:r>
              <a:rPr lang="en-US" sz="2400" dirty="0"/>
              <a:t>ASK: </a:t>
            </a:r>
            <a:endParaRPr lang="en-US" sz="2400" dirty="0"/>
          </a:p>
          <a:p>
            <a:r>
              <a:rPr lang="en-US" sz="2400" dirty="0"/>
              <a:t>What </a:t>
            </a:r>
            <a:r>
              <a:rPr lang="en-US" sz="2400" dirty="0"/>
              <a:t>kind of information do you gather when you are watching a </a:t>
            </a:r>
            <a:r>
              <a:rPr lang="en-US" sz="2400" dirty="0"/>
              <a:t>movie or playing a video game? </a:t>
            </a:r>
            <a:r>
              <a:rPr lang="en-US" sz="2400" dirty="0"/>
              <a:t>Is any of it actionable?</a:t>
            </a:r>
          </a:p>
          <a:p>
            <a:r>
              <a:rPr lang="en-US" sz="2400" b="1" dirty="0" err="1"/>
              <a:t>CLICK.</a:t>
            </a:r>
            <a:r>
              <a:rPr lang="en-US" sz="2400" dirty="0" err="1"/>
              <a:t>For</a:t>
            </a:r>
            <a:r>
              <a:rPr lang="en-US" sz="2400" dirty="0"/>
              <a:t> the purposes of this course, here’s what we mean by Entertainment: something affording pleasure, diversion, or amusement, often a performance of some kind. </a:t>
            </a:r>
          </a:p>
          <a:p>
            <a:r>
              <a:rPr lang="en-US" sz="2400" dirty="0"/>
              <a:t>(As opposed to recreation, an activity in which you </a:t>
            </a:r>
            <a:r>
              <a:rPr lang="en-US" sz="2400" u="sng" dirty="0"/>
              <a:t>participate</a:t>
            </a:r>
            <a:r>
              <a:rPr lang="en-US" sz="2400" dirty="0"/>
              <a:t>, this is media you consume.)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62D23-4BB7-4A8D-A3FA-FC8C9A230FE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9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7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3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09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9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3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4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7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74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32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0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0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BFBA2-4D06-499C-890F-09E19FC2FB76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1B27D-3A1F-4C9C-9C1A-F5CE4C482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97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76200"/>
            <a:ext cx="9144000" cy="137160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800" b="1" dirty="0" smtClean="0">
                <a:solidFill>
                  <a:schemeClr val="bg1"/>
                </a:solidFill>
                <a:effectLst/>
                <a:latin typeface="Franklin Gothic Medium" pitchFamily="34" charset="0"/>
                <a:ea typeface="+mj-ea"/>
                <a:cs typeface="+mj-cs"/>
              </a:rPr>
              <a:t>Entertainment?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572000"/>
            <a:ext cx="9144000" cy="129540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endParaRPr lang="en-US" sz="4800" spc="-15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Franklin Gothic No.2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5410200"/>
            <a:ext cx="9144000" cy="137160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chemeClr val="bg1"/>
                </a:solidFill>
                <a:effectLst/>
                <a:latin typeface="Franklin Gothic No.2" pitchFamily="34" charset="0"/>
                <a:ea typeface="+mj-ea"/>
                <a:cs typeface="+mj-cs"/>
              </a:rPr>
              <a:t>What friendly neighborhood</a:t>
            </a:r>
            <a:br>
              <a:rPr lang="en-US" sz="3500" dirty="0" smtClean="0">
                <a:solidFill>
                  <a:schemeClr val="bg1"/>
                </a:solidFill>
                <a:effectLst/>
                <a:latin typeface="Franklin Gothic No.2" pitchFamily="34" charset="0"/>
                <a:ea typeface="+mj-ea"/>
                <a:cs typeface="+mj-cs"/>
              </a:rPr>
            </a:br>
            <a:r>
              <a:rPr lang="en-US" sz="3500" dirty="0" smtClean="0">
                <a:solidFill>
                  <a:schemeClr val="bg1"/>
                </a:solidFill>
                <a:effectLst/>
                <a:latin typeface="Franklin Gothic No.2" pitchFamily="34" charset="0"/>
                <a:ea typeface="+mj-ea"/>
                <a:cs typeface="+mj-cs"/>
              </a:rPr>
              <a:t>does Captain Citrus live in?</a:t>
            </a:r>
          </a:p>
        </p:txBody>
      </p:sp>
      <p:pic>
        <p:nvPicPr>
          <p:cNvPr id="1026" name="Picture 2" descr="A new comic features Captain Citrus teaming up with the Avengers to defeat a villain. The new superhero, who uses the power of the sun to generate &quot;energy items,&quot; is sponsored by Florida's citrus industry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122" y="1066800"/>
            <a:ext cx="6536478" cy="42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20140922_atc_marvels_new_hero_wants_to_save_the_world_and_the_citrus_industr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876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239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99</Words>
  <Application>Microsoft Office PowerPoint</Application>
  <PresentationFormat>On-screen Show (4:3)</PresentationFormat>
  <Paragraphs>9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Cablevision Systems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Millrod</dc:creator>
  <cp:lastModifiedBy>Jack Millrod</cp:lastModifiedBy>
  <cp:revision>2</cp:revision>
  <dcterms:created xsi:type="dcterms:W3CDTF">2014-09-23T12:53:52Z</dcterms:created>
  <dcterms:modified xsi:type="dcterms:W3CDTF">2014-09-23T12:56:54Z</dcterms:modified>
</cp:coreProperties>
</file>