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avi" ContentType="video/avi"/>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427" r:id="rId3"/>
    <p:sldId id="428" r:id="rId4"/>
    <p:sldId id="429" r:id="rId5"/>
    <p:sldId id="430" r:id="rId6"/>
    <p:sldId id="426" r:id="rId7"/>
    <p:sldId id="431" r:id="rId8"/>
    <p:sldId id="408" r:id="rId9"/>
    <p:sldId id="261" r:id="rId10"/>
    <p:sldId id="269" r:id="rId11"/>
    <p:sldId id="270" r:id="rId12"/>
    <p:sldId id="268" r:id="rId13"/>
    <p:sldId id="272" r:id="rId14"/>
    <p:sldId id="271" r:id="rId15"/>
    <p:sldId id="275" r:id="rId16"/>
    <p:sldId id="432" r:id="rId17"/>
    <p:sldId id="274" r:id="rId18"/>
    <p:sldId id="277" r:id="rId19"/>
    <p:sldId id="433" r:id="rId20"/>
    <p:sldId id="260" r:id="rId21"/>
    <p:sldId id="276" r:id="rId22"/>
    <p:sldId id="281" r:id="rId23"/>
    <p:sldId id="278" r:id="rId24"/>
    <p:sldId id="318" r:id="rId25"/>
    <p:sldId id="279" r:id="rId26"/>
    <p:sldId id="282" r:id="rId27"/>
    <p:sldId id="280" r:id="rId28"/>
    <p:sldId id="283" r:id="rId29"/>
    <p:sldId id="284" r:id="rId30"/>
    <p:sldId id="302" r:id="rId31"/>
    <p:sldId id="291" r:id="rId32"/>
    <p:sldId id="319" r:id="rId33"/>
    <p:sldId id="288" r:id="rId34"/>
    <p:sldId id="293" r:id="rId35"/>
    <p:sldId id="294" r:id="rId36"/>
    <p:sldId id="295" r:id="rId37"/>
    <p:sldId id="296" r:id="rId38"/>
    <p:sldId id="320" r:id="rId39"/>
    <p:sldId id="321" r:id="rId40"/>
    <p:sldId id="304" r:id="rId41"/>
    <p:sldId id="305" r:id="rId42"/>
    <p:sldId id="306" r:id="rId43"/>
    <p:sldId id="311" r:id="rId44"/>
    <p:sldId id="322" r:id="rId45"/>
    <p:sldId id="308" r:id="rId46"/>
    <p:sldId id="309" r:id="rId47"/>
    <p:sldId id="310" r:id="rId48"/>
    <p:sldId id="363" r:id="rId49"/>
    <p:sldId id="358" r:id="rId50"/>
    <p:sldId id="359" r:id="rId51"/>
    <p:sldId id="364" r:id="rId52"/>
    <p:sldId id="366" r:id="rId53"/>
    <p:sldId id="365" r:id="rId54"/>
    <p:sldId id="367" r:id="rId55"/>
    <p:sldId id="368" r:id="rId56"/>
    <p:sldId id="438" r:id="rId57"/>
    <p:sldId id="420" r:id="rId58"/>
    <p:sldId id="299" r:id="rId59"/>
    <p:sldId id="383" r:id="rId60"/>
    <p:sldId id="286" r:id="rId61"/>
    <p:sldId id="328" r:id="rId62"/>
    <p:sldId id="303" r:id="rId63"/>
    <p:sldId id="391" r:id="rId64"/>
    <p:sldId id="392" r:id="rId65"/>
    <p:sldId id="376" r:id="rId66"/>
    <p:sldId id="377" r:id="rId67"/>
    <p:sldId id="378" r:id="rId68"/>
    <p:sldId id="379" r:id="rId69"/>
    <p:sldId id="380" r:id="rId70"/>
    <p:sldId id="381" r:id="rId71"/>
    <p:sldId id="382" r:id="rId72"/>
    <p:sldId id="409" r:id="rId73"/>
    <p:sldId id="307" r:id="rId74"/>
    <p:sldId id="331" r:id="rId75"/>
    <p:sldId id="332" r:id="rId76"/>
    <p:sldId id="333" r:id="rId77"/>
    <p:sldId id="334" r:id="rId78"/>
    <p:sldId id="335" r:id="rId79"/>
    <p:sldId id="336" r:id="rId80"/>
    <p:sldId id="337" r:id="rId81"/>
    <p:sldId id="338" r:id="rId82"/>
    <p:sldId id="339" r:id="rId83"/>
    <p:sldId id="340" r:id="rId84"/>
    <p:sldId id="341" r:id="rId85"/>
    <p:sldId id="298" r:id="rId86"/>
    <p:sldId id="287" r:id="rId87"/>
    <p:sldId id="410" r:id="rId88"/>
    <p:sldId id="411" r:id="rId89"/>
    <p:sldId id="412" r:id="rId90"/>
    <p:sldId id="413" r:id="rId91"/>
    <p:sldId id="414" r:id="rId92"/>
    <p:sldId id="415" r:id="rId93"/>
    <p:sldId id="313" r:id="rId94"/>
    <p:sldId id="353" r:id="rId95"/>
    <p:sldId id="352" r:id="rId96"/>
    <p:sldId id="356" r:id="rId97"/>
    <p:sldId id="419" r:id="rId98"/>
    <p:sldId id="354" r:id="rId99"/>
    <p:sldId id="369" r:id="rId100"/>
    <p:sldId id="435" r:id="rId101"/>
    <p:sldId id="416" r:id="rId102"/>
    <p:sldId id="418"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8" autoAdjust="0"/>
    <p:restoredTop sz="91829" autoAdjust="0"/>
  </p:normalViewPr>
  <p:slideViewPr>
    <p:cSldViewPr>
      <p:cViewPr varScale="1">
        <p:scale>
          <a:sx n="67" d="100"/>
          <a:sy n="67" d="100"/>
        </p:scale>
        <p:origin x="-1458"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5.wmf"/><Relationship Id="rId4" Type="http://schemas.openxmlformats.org/officeDocument/2006/relationships/image" Target="../media/image5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49.wmf"/><Relationship Id="rId1" Type="http://schemas.openxmlformats.org/officeDocument/2006/relationships/image" Target="../media/image45.wmf"/><Relationship Id="rId5" Type="http://schemas.openxmlformats.org/officeDocument/2006/relationships/image" Target="../media/image53.wmf"/><Relationship Id="rId4" Type="http://schemas.openxmlformats.org/officeDocument/2006/relationships/image" Target="../media/image5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54.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90.wmf"/><Relationship Id="rId1" Type="http://schemas.openxmlformats.org/officeDocument/2006/relationships/image" Target="../media/image8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image" Target="../media/image105.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image" Target="../media/image105.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5.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1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55344B-C2E3-404C-928E-F43834CAF7ED}" type="datetimeFigureOut">
              <a:rPr lang="en-US" smtClean="0"/>
              <a:pPr/>
              <a:t>6/22/2012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27FCFC-4220-426C-B899-8525EB3BBBF6}" type="slidenum">
              <a:rPr lang="en-US" smtClean="0"/>
              <a:pPr/>
              <a:t>‹#›</a:t>
            </a:fld>
            <a:endParaRPr lang="en-US"/>
          </a:p>
        </p:txBody>
      </p:sp>
    </p:spTree>
    <p:extLst>
      <p:ext uri="{BB962C8B-B14F-4D97-AF65-F5344CB8AC3E}">
        <p14:creationId xmlns:p14="http://schemas.microsoft.com/office/powerpoint/2010/main" val="2149810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Hello everyone, welcome, before committee member for evaluating my thesis</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of </a:t>
            </a:r>
            <a:r>
              <a:rPr lang="en-US" dirty="0" smtClean="0"/>
              <a:t>the motivation</a:t>
            </a:r>
            <a:r>
              <a:rPr lang="en-US" baseline="0" dirty="0" smtClean="0"/>
              <a:t>s of studying the surface registration problem is from the rapid developments of 3D acquisition techniques.</a:t>
            </a:r>
          </a:p>
          <a:p>
            <a:r>
              <a:rPr lang="en-US" baseline="0" dirty="0" smtClean="0"/>
              <a:t>During the past decade, the 3D acquisition devices has evolved from being cumbersome and expansive, to being portable and cheap.</a:t>
            </a:r>
          </a:p>
          <a:p>
            <a:r>
              <a:rPr lang="en-US" baseline="0" dirty="0" smtClean="0"/>
              <a:t>Also the data captured from being static to being dynamic.</a:t>
            </a:r>
          </a:p>
          <a:p>
            <a:endParaRPr lang="en-US" baseline="0" dirty="0" smtClean="0"/>
          </a:p>
          <a:p>
            <a:r>
              <a:rPr lang="en-US" baseline="0" dirty="0" smtClean="0"/>
              <a:t>It would not be a surprise that one day you might find out that your </a:t>
            </a:r>
            <a:r>
              <a:rPr lang="en-US" baseline="0" dirty="0" err="1" smtClean="0"/>
              <a:t>smartphone</a:t>
            </a:r>
            <a:r>
              <a:rPr lang="en-US" baseline="0" dirty="0" smtClean="0"/>
              <a:t> is able to capture 3D data instead of 2D images.</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two</a:t>
            </a:r>
            <a:r>
              <a:rPr lang="en-US" baseline="0" dirty="0" smtClean="0"/>
              <a:t> basic problems in surface registration.</a:t>
            </a:r>
          </a:p>
          <a:p>
            <a:r>
              <a:rPr lang="en-US" baseline="0" dirty="0" smtClean="0"/>
              <a:t>One is the sparse surface registration problem, where you establish the correspondences for a sparsely sampled set of points.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is</a:t>
            </a:r>
            <a:r>
              <a:rPr lang="en-US" baseline="0" dirty="0" smtClean="0"/>
              <a:t> the dense surface registration problem, where you find the correspondence for almost every point on the surface.</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a:t>
            </a:r>
            <a:r>
              <a:rPr lang="en-US" baseline="0" dirty="0" smtClean="0"/>
              <a:t> the surface registration problem has been one of the most studied problem in computer vision, there remains many challenges.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promising approach for dealing with the surface registration</a:t>
            </a:r>
            <a:r>
              <a:rPr lang="en-US" baseline="0" dirty="0" smtClean="0"/>
              <a:t> with large deformations is the intrinsic space based method.</a:t>
            </a:r>
          </a:p>
          <a:p>
            <a:endParaRPr lang="en-US" baseline="0" dirty="0" smtClean="0"/>
          </a:p>
          <a:p>
            <a:r>
              <a:rPr lang="en-US" dirty="0" smtClean="0"/>
              <a:t>Intrinsic space based method allows us to study the surface in a lower dimensional space, regardless the environment it is embedded into and without leaving the surface.</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29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38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two surfaces are </a:t>
            </a:r>
            <a:r>
              <a:rPr lang="en-US" dirty="0" err="1" smtClean="0"/>
              <a:t>isometrically</a:t>
            </a:r>
            <a:r>
              <a:rPr lang="en-US" dirty="0" smtClean="0"/>
              <a:t> deformed,</a:t>
            </a:r>
            <a:r>
              <a:rPr lang="en-US" baseline="0" dirty="0" smtClean="0"/>
              <a:t> then the mapping between their conformal mapping parameterizations is another conformal mapping, which can be characterized by the </a:t>
            </a:r>
            <a:r>
              <a:rPr lang="en-US" baseline="0" dirty="0" err="1" smtClean="0"/>
              <a:t>Mobius</a:t>
            </a:r>
            <a:r>
              <a:rPr lang="en-US" baseline="0" dirty="0" smtClean="0"/>
              <a:t> Transformation. </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42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a:t>
            </a:r>
            <a:r>
              <a:rPr lang="en-US" baseline="0" dirty="0" smtClean="0"/>
              <a:t> such </a:t>
            </a:r>
            <a:r>
              <a:rPr lang="en-US" baseline="0" dirty="0" err="1" smtClean="0"/>
              <a:t>Mobius</a:t>
            </a:r>
            <a:r>
              <a:rPr lang="en-US" baseline="0" dirty="0" smtClean="0"/>
              <a:t> transformation can be computed by only knowing three correspondences. </a:t>
            </a:r>
          </a:p>
          <a:p>
            <a:r>
              <a:rPr lang="en-US" baseline="0" dirty="0" smtClean="0"/>
              <a:t>That is, any three possible correspondences determine a unique mapping between the two surfaces.</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43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a:t>
            </a:r>
            <a:r>
              <a:rPr lang="en-US" baseline="0" dirty="0" smtClean="0"/>
              <a:t> an illustrative example in 2D showing how we can use this fact to define a measure of deviation from </a:t>
            </a:r>
            <a:r>
              <a:rPr lang="en-US" baseline="0" dirty="0" err="1" smtClean="0"/>
              <a:t>isometry</a:t>
            </a:r>
            <a:r>
              <a:rPr lang="en-US" baseline="0" dirty="0" smtClean="0"/>
              <a:t> between the two surfaces given two possible correspondences I and II. </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44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more </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51</a:t>
            </a:fld>
            <a:endParaRPr lang="en-US"/>
          </a:p>
        </p:txBody>
      </p:sp>
    </p:spTree>
    <p:extLst>
      <p:ext uri="{BB962C8B-B14F-4D97-AF65-F5344CB8AC3E}">
        <p14:creationId xmlns:p14="http://schemas.microsoft.com/office/powerpoint/2010/main" val="1471138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the details of the formula.</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57</a:t>
            </a:fld>
            <a:endParaRPr lang="en-US"/>
          </a:p>
        </p:txBody>
      </p:sp>
    </p:spTree>
    <p:extLst>
      <p:ext uri="{BB962C8B-B14F-4D97-AF65-F5344CB8AC3E}">
        <p14:creationId xmlns:p14="http://schemas.microsoft.com/office/powerpoint/2010/main" val="3323059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a:t>
            </a:r>
            <a:r>
              <a:rPr lang="en-US" baseline="0" dirty="0" smtClean="0"/>
              <a:t> if there are no correspondences for some vertices of the template, we want to handle </a:t>
            </a:r>
            <a:r>
              <a:rPr lang="en-US" b="1" baseline="0" dirty="0" smtClean="0"/>
              <a:t>occlusion</a:t>
            </a:r>
            <a:r>
              <a:rPr lang="en-US" baseline="0" dirty="0" smtClean="0"/>
              <a:t> as well</a:t>
            </a:r>
          </a:p>
          <a:p>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61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Ok, now</a:t>
            </a:r>
            <a:r>
              <a:rPr lang="en-US" baseline="0" dirty="0" smtClean="0"/>
              <a:t> let’s consider the meaning of the min-marginal on surfaces.</a:t>
            </a:r>
          </a:p>
          <a:p>
            <a:endParaRPr lang="en-US" baseline="0" dirty="0" smtClean="0"/>
          </a:p>
          <a:p>
            <a:r>
              <a:rPr lang="en-US" baseline="0" dirty="0" smtClean="0"/>
              <a:t>A distance between two surfaces can be defined as the minimal feature differences among a set of pre-defined mapping between the two surfaces.</a:t>
            </a:r>
          </a:p>
        </p:txBody>
      </p:sp>
      <p:sp>
        <p:nvSpPr>
          <p:cNvPr id="4" name="Slide Number Placeholder 3"/>
          <p:cNvSpPr>
            <a:spLocks noGrp="1"/>
          </p:cNvSpPr>
          <p:nvPr>
            <p:ph type="sldNum" sz="quarter" idx="10"/>
          </p:nvPr>
        </p:nvSpPr>
        <p:spPr/>
        <p:txBody>
          <a:bodyPr/>
          <a:lstStyle/>
          <a:p>
            <a:fld id="{DAB6954E-CFDA-4744-90B7-E6D2E37C0540}" type="slidenum">
              <a:rPr lang="en-US" smtClean="0"/>
              <a:pPr/>
              <a:t>63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Hence, the</a:t>
            </a:r>
            <a:r>
              <a:rPr lang="en-US" baseline="0" dirty="0" smtClean="0"/>
              <a:t> distance for a particular correspondence p to q, can be defined as the minimal feature differences among the transformations that map p to q.</a:t>
            </a:r>
          </a:p>
          <a:p>
            <a:r>
              <a:rPr lang="en-US" baseline="0" dirty="0" smtClean="0"/>
              <a:t>This corresponds to the definition of min-marginal as we just discussed.</a:t>
            </a:r>
          </a:p>
          <a:p>
            <a:endParaRPr lang="en-US" baseline="0" dirty="0" smtClean="0"/>
          </a:p>
          <a:p>
            <a:r>
              <a:rPr lang="en-US" baseline="0" dirty="0" smtClean="0"/>
              <a:t>The next question is: how can we compute such distance efficiently?</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64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Still, we illustrate</a:t>
            </a:r>
            <a:r>
              <a:rPr lang="en-US" baseline="0" dirty="0" smtClean="0"/>
              <a:t> this using 1d case. In order to compute the distance for a correspondence from p to q, we consider the mapping of the other point p’. Every possible mapping of p’ determines a unique mapping between the two surfaces, and we can evaluate the feature differences under such mapping efficiently. The minimal distance among such mappings is defined as the distance for such a correspondence.</a:t>
            </a:r>
            <a:r>
              <a:rPr lang="en-US" baseline="0" dirty="0" smtClean="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65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Remember</a:t>
            </a:r>
            <a:r>
              <a:rPr lang="en-US" baseline="0" dirty="0" smtClean="0"/>
              <a:t> </a:t>
            </a:r>
            <a:r>
              <a:rPr lang="en-US" baseline="0" smtClean="0"/>
              <a:t>any triplet</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we</a:t>
            </a:r>
            <a:r>
              <a:rPr lang="en-US" baseline="0" dirty="0" smtClean="0"/>
              <a:t> show how the metric just defined can be used in a probabilistic framework for the template tracking problem.</a:t>
            </a:r>
          </a:p>
          <a:p>
            <a:r>
              <a:rPr lang="en-US" baseline="0" dirty="0" smtClean="0"/>
              <a:t>The problem of template tracking problem can be formulated as given the input data from time 1 to t, and the tracking result up to time t-1, we want to infer the optimal location of the template at time t.</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first step, we factorize the probability into two terms: one considers the data fidelity given the tracking result, anther reflects the prior on the deformation of the template. </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the data fidelity term, we further decompose</a:t>
            </a:r>
            <a:r>
              <a:rPr lang="en-US" baseline="0" dirty="0" smtClean="0"/>
              <a:t> it into a term that consider the similarity between current frame and previous frame, and a term that considers the similar between current frame to all the previous frames, which avoids error drift. Both terms are defined based on the correspondence distance we just defined.</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for the prior for spatial-temporal consistency, we factorize the term into two terms: one is responsible for the deformation between current frame and previous frame, the other is responsible for the dynamic motion prior. For the details of all these terms, please refer to our paper.</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order to</a:t>
            </a:r>
            <a:r>
              <a:rPr lang="en-US" baseline="0" dirty="0" smtClean="0"/>
              <a:t> </a:t>
            </a:r>
            <a:r>
              <a:rPr lang="en-US" dirty="0" smtClean="0"/>
              <a:t>handle occlusion, we make</a:t>
            </a:r>
            <a:r>
              <a:rPr lang="en-US" baseline="0" dirty="0" smtClean="0"/>
              <a:t> use of the correspondence distance </a:t>
            </a:r>
            <a:r>
              <a:rPr lang="en-US" dirty="0" smtClean="0"/>
              <a:t>and add an</a:t>
            </a:r>
            <a:r>
              <a:rPr lang="en-US" baseline="0" dirty="0" smtClean="0"/>
              <a:t> extra occlusion label. If the distance is great than a threshold, we give it a penalty, unless the label of it is occlusion. At the same time, we constrain that the occluded part is smooth.</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summary, the pipeline</a:t>
            </a:r>
            <a:r>
              <a:rPr lang="en-US" baseline="0" dirty="0" smtClean="0"/>
              <a:t> of our tracking system is shown here. </a:t>
            </a:r>
          </a:p>
          <a:p>
            <a:r>
              <a:rPr lang="en-US" baseline="0" dirty="0" smtClean="0"/>
              <a:t>Note that the most computationally expensive part is the computation for the distance of correspondence match, which we accelerated by graphics hardware.</a:t>
            </a:r>
          </a:p>
          <a:p>
            <a:r>
              <a:rPr lang="en-US" baseline="0" dirty="0" smtClean="0"/>
              <a:t>The final stage of each frame is to solve an standard </a:t>
            </a:r>
            <a:r>
              <a:rPr lang="en-US" baseline="0" dirty="0" err="1" smtClean="0"/>
              <a:t>pairwise</a:t>
            </a:r>
            <a:r>
              <a:rPr lang="en-US" baseline="0" dirty="0" smtClean="0"/>
              <a:t> MRF problem.</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79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result shows</a:t>
            </a:r>
            <a:r>
              <a:rPr lang="en-US" baseline="0" dirty="0" smtClean="0"/>
              <a:t> the tracking of a deforming sponge. </a:t>
            </a:r>
          </a:p>
          <a:p>
            <a:r>
              <a:rPr lang="en-US" baseline="0" dirty="0" smtClean="0"/>
              <a:t>This example is quite challenging due to </a:t>
            </a:r>
            <a:r>
              <a:rPr lang="en-US" baseline="0" dirty="0" err="1" smtClean="0"/>
              <a:t>nonisometric</a:t>
            </a:r>
            <a:r>
              <a:rPr lang="en-US" baseline="0" dirty="0" smtClean="0"/>
              <a:t> deformation.</a:t>
            </a:r>
          </a:p>
        </p:txBody>
      </p:sp>
      <p:sp>
        <p:nvSpPr>
          <p:cNvPr id="4" name="Slide Number Placeholder 3"/>
          <p:cNvSpPr>
            <a:spLocks noGrp="1"/>
          </p:cNvSpPr>
          <p:nvPr>
            <p:ph type="sldNum" sz="quarter" idx="10"/>
          </p:nvPr>
        </p:nvSpPr>
        <p:spPr/>
        <p:txBody>
          <a:bodyPr/>
          <a:lstStyle/>
          <a:p>
            <a:fld id="{DAB6954E-CFDA-4744-90B7-E6D2E37C0540}" type="slidenum">
              <a:rPr lang="en-US" smtClean="0"/>
              <a:pPr/>
              <a:t>80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we show some results of different expression changes.</a:t>
            </a:r>
          </a:p>
          <a:p>
            <a:r>
              <a:rPr lang="en-US" baseline="0" dirty="0" smtClean="0"/>
              <a:t>The number of vertices for each template is around 1000. </a:t>
            </a:r>
          </a:p>
          <a:p>
            <a:r>
              <a:rPr lang="en-US" baseline="0" dirty="0" smtClean="0"/>
              <a:t>Note that very subtle expressions are accurately tracked.</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81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show some more results on face expression changes. </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82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Last</a:t>
            </a:r>
            <a:r>
              <a:rPr lang="en-US" baseline="0" dirty="0" smtClean="0"/>
              <a:t>, but not least, we consider an very challenging example where there are large deformation, sudden scale change due to the capture device, as well as occlusions.</a:t>
            </a:r>
            <a:endParaRPr lang="en-US" dirty="0"/>
          </a:p>
        </p:txBody>
      </p:sp>
      <p:sp>
        <p:nvSpPr>
          <p:cNvPr id="4" name="Slide Number Placeholder 3"/>
          <p:cNvSpPr>
            <a:spLocks noGrp="1"/>
          </p:cNvSpPr>
          <p:nvPr>
            <p:ph type="sldNum" sz="quarter" idx="10"/>
          </p:nvPr>
        </p:nvSpPr>
        <p:spPr/>
        <p:txBody>
          <a:bodyPr/>
          <a:lstStyle/>
          <a:p>
            <a:fld id="{DAB6954E-CFDA-4744-90B7-E6D2E37C0540}" type="slidenum">
              <a:rPr lang="en-US" smtClean="0"/>
              <a:pPr/>
              <a:t>83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a:t>
            </a:r>
            <a:r>
              <a:rPr lang="en-US" baseline="0" dirty="0" smtClean="0"/>
              <a:t> a quantitative evaluation of our tracking results.</a:t>
            </a:r>
          </a:p>
          <a:p>
            <a:r>
              <a:rPr lang="en-US" baseline="0" dirty="0" smtClean="0"/>
              <a:t>We compared our results with results by image-based method and one intrinsic space based method.</a:t>
            </a:r>
          </a:p>
          <a:p>
            <a:r>
              <a:rPr lang="en-US" baseline="0" dirty="0" smtClean="0"/>
              <a:t>From the figure on the left, we can see that the performance of the optical flow method degrades significantly when the deformation between two frames are large while our method is relatively stable.</a:t>
            </a:r>
          </a:p>
          <a:p>
            <a:r>
              <a:rPr lang="en-US" baseline="0" dirty="0" smtClean="0"/>
              <a:t>For the comparison with harmonic maps method, its performance is not stable due to inconsistent boundaries. </a:t>
            </a:r>
          </a:p>
        </p:txBody>
      </p:sp>
      <p:sp>
        <p:nvSpPr>
          <p:cNvPr id="4" name="Slide Number Placeholder 3"/>
          <p:cNvSpPr>
            <a:spLocks noGrp="1"/>
          </p:cNvSpPr>
          <p:nvPr>
            <p:ph type="sldNum" sz="quarter" idx="10"/>
          </p:nvPr>
        </p:nvSpPr>
        <p:spPr/>
        <p:txBody>
          <a:bodyPr/>
          <a:lstStyle/>
          <a:p>
            <a:fld id="{DAB6954E-CFDA-4744-90B7-E6D2E37C0540}" type="slidenum">
              <a:rPr lang="en-US" smtClean="0"/>
              <a:pPr/>
              <a:t>84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27FCFC-4220-426C-B899-8525EB3BBBF6}" type="slidenum">
              <a:rPr lang="en-US" smtClean="0"/>
              <a:pPr/>
              <a:t>100</a:t>
            </a:fld>
            <a:endParaRPr lang="en-US"/>
          </a:p>
        </p:txBody>
      </p:sp>
    </p:spTree>
    <p:extLst>
      <p:ext uri="{BB962C8B-B14F-4D97-AF65-F5344CB8AC3E}">
        <p14:creationId xmlns:p14="http://schemas.microsoft.com/office/powerpoint/2010/main" val="341221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6/22/2012</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6/22/2012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6/22/2012</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6/22/2012</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6/22/2012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6/22/2012</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6/22/2012</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6.xml"/><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image" Target="../media/image14.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5.wmf"/><Relationship Id="rId5" Type="http://schemas.openxmlformats.org/officeDocument/2006/relationships/oleObject" Target="../embeddings/oleObject4.bin"/><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9.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19.wmf"/><Relationship Id="rId5" Type="http://schemas.openxmlformats.org/officeDocument/2006/relationships/image" Target="../media/image20.jpeg"/><Relationship Id="rId10" Type="http://schemas.openxmlformats.org/officeDocument/2006/relationships/oleObject" Target="../embeddings/oleObject7.bin"/><Relationship Id="rId4" Type="http://schemas.openxmlformats.org/officeDocument/2006/relationships/hyperlink" Target="http://upload.wikimedia.org/wikipedia/commons/8/82/Georg_Friedrich_Bernhard_Riemann.jpeg" TargetMode="External"/><Relationship Id="rId9"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1.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2.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3.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4.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6.wmf"/><Relationship Id="rId5" Type="http://schemas.openxmlformats.org/officeDocument/2006/relationships/oleObject" Target="../embeddings/oleObject13.bin"/><Relationship Id="rId4" Type="http://schemas.openxmlformats.org/officeDocument/2006/relationships/image" Target="../media/image25.wmf"/></Relationships>
</file>

<file path=ppt/slides/_rels/slide25.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19.bin"/><Relationship Id="rId18" Type="http://schemas.openxmlformats.org/officeDocument/2006/relationships/image" Target="../media/image34.w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31.wmf"/><Relationship Id="rId17" Type="http://schemas.openxmlformats.org/officeDocument/2006/relationships/oleObject" Target="../embeddings/oleObject21.bin"/><Relationship Id="rId2" Type="http://schemas.openxmlformats.org/officeDocument/2006/relationships/slideLayout" Target="../slideLayouts/slideLayout2.xml"/><Relationship Id="rId16" Type="http://schemas.openxmlformats.org/officeDocument/2006/relationships/image" Target="../media/image33.wmf"/><Relationship Id="rId1" Type="http://schemas.openxmlformats.org/officeDocument/2006/relationships/vmlDrawing" Target="../drawings/vmlDrawing9.vml"/><Relationship Id="rId6" Type="http://schemas.openxmlformats.org/officeDocument/2006/relationships/image" Target="../media/image28.w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17.bin"/><Relationship Id="rId14" Type="http://schemas.openxmlformats.org/officeDocument/2006/relationships/image" Target="../media/image32.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6.wmf"/><Relationship Id="rId5" Type="http://schemas.openxmlformats.org/officeDocument/2006/relationships/oleObject" Target="../embeddings/oleObject23.bin"/><Relationship Id="rId4" Type="http://schemas.openxmlformats.org/officeDocument/2006/relationships/image" Target="../media/image45.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7.wmf"/><Relationship Id="rId5" Type="http://schemas.openxmlformats.org/officeDocument/2006/relationships/oleObject" Target="../embeddings/oleObject26.bin"/><Relationship Id="rId4" Type="http://schemas.openxmlformats.org/officeDocument/2006/relationships/image" Target="../media/image45.wmf"/></Relationships>
</file>

<file path=ppt/slides/_rels/slide36.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27.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8.wmf"/><Relationship Id="rId5" Type="http://schemas.openxmlformats.org/officeDocument/2006/relationships/oleObject" Target="../embeddings/oleObject28.bin"/><Relationship Id="rId10" Type="http://schemas.openxmlformats.org/officeDocument/2006/relationships/image" Target="../media/image50.wmf"/><Relationship Id="rId4" Type="http://schemas.openxmlformats.org/officeDocument/2006/relationships/image" Target="../media/image45.wmf"/><Relationship Id="rId9" Type="http://schemas.openxmlformats.org/officeDocument/2006/relationships/oleObject" Target="../embeddings/oleObject30.bin"/></Relationships>
</file>

<file path=ppt/slides/_rels/slide37.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5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9.wmf"/><Relationship Id="rId11" Type="http://schemas.openxmlformats.org/officeDocument/2006/relationships/oleObject" Target="../embeddings/oleObject35.bin"/><Relationship Id="rId5" Type="http://schemas.openxmlformats.org/officeDocument/2006/relationships/oleObject" Target="../embeddings/oleObject32.bin"/><Relationship Id="rId10" Type="http://schemas.openxmlformats.org/officeDocument/2006/relationships/image" Target="../media/image52.wmf"/><Relationship Id="rId4" Type="http://schemas.openxmlformats.org/officeDocument/2006/relationships/image" Target="../media/image45.wmf"/><Relationship Id="rId9" Type="http://schemas.openxmlformats.org/officeDocument/2006/relationships/oleObject" Target="../embeddings/oleObject34.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54.wmf"/><Relationship Id="rId4" Type="http://schemas.openxmlformats.org/officeDocument/2006/relationships/oleObject" Target="../embeddings/oleObject36.bin"/></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57.wmf"/><Relationship Id="rId4" Type="http://schemas.openxmlformats.org/officeDocument/2006/relationships/oleObject" Target="../embeddings/oleObject37.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4.xml"/><Relationship Id="rId7"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58.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57.w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60.wmf"/></Relationships>
</file>

<file path=ppt/slides/_rels/slide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16.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63.png"/><Relationship Id="rId5" Type="http://schemas.openxmlformats.org/officeDocument/2006/relationships/image" Target="../media/image54.wmf"/><Relationship Id="rId4" Type="http://schemas.openxmlformats.org/officeDocument/2006/relationships/oleObject" Target="../embeddings/oleObject40.bin"/><Relationship Id="rId9" Type="http://schemas.openxmlformats.org/officeDocument/2006/relationships/image" Target="../media/image62.wmf"/></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video" Target="file:///C:\Users\Xiang\Dropbox\0.%20Thesis\Thesis%20Proposal%20PPT\hand2_densematching.avi"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19.xml"/><Relationship Id="rId7" Type="http://schemas.openxmlformats.org/officeDocument/2006/relationships/image" Target="../media/image82.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43.bin"/><Relationship Id="rId5" Type="http://schemas.openxmlformats.org/officeDocument/2006/relationships/image" Target="../media/image81.wmf"/><Relationship Id="rId4" Type="http://schemas.openxmlformats.org/officeDocument/2006/relationships/oleObject" Target="../embeddings/oleObject42.bin"/><Relationship Id="rId9" Type="http://schemas.openxmlformats.org/officeDocument/2006/relationships/image" Target="../media/image83.wmf"/></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84.wmf"/><Relationship Id="rId4" Type="http://schemas.openxmlformats.org/officeDocument/2006/relationships/oleObject" Target="../embeddings/oleObject45.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85.wmf"/><Relationship Id="rId4" Type="http://schemas.openxmlformats.org/officeDocument/2006/relationships/oleObject" Target="../embeddings/oleObject46.bin"/></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86.wmf"/><Relationship Id="rId5" Type="http://schemas.openxmlformats.org/officeDocument/2006/relationships/oleObject" Target="../embeddings/oleObject48.bin"/><Relationship Id="rId4" Type="http://schemas.openxmlformats.org/officeDocument/2006/relationships/image" Target="../media/image85.w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86.wmf"/><Relationship Id="rId5" Type="http://schemas.openxmlformats.org/officeDocument/2006/relationships/oleObject" Target="../embeddings/oleObject50.bin"/><Relationship Id="rId4" Type="http://schemas.openxmlformats.org/officeDocument/2006/relationships/image" Target="../media/image85.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86.wmf"/><Relationship Id="rId5" Type="http://schemas.openxmlformats.org/officeDocument/2006/relationships/oleObject" Target="../embeddings/oleObject52.bin"/><Relationship Id="rId4" Type="http://schemas.openxmlformats.org/officeDocument/2006/relationships/image" Target="../media/image85.wmf"/></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86.wmf"/><Relationship Id="rId5" Type="http://schemas.openxmlformats.org/officeDocument/2006/relationships/oleObject" Target="../embeddings/oleObject54.bin"/><Relationship Id="rId4" Type="http://schemas.openxmlformats.org/officeDocument/2006/relationships/image" Target="../media/image85.wmf"/></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86.w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56.bin"/><Relationship Id="rId5" Type="http://schemas.openxmlformats.org/officeDocument/2006/relationships/image" Target="../media/image85.wmf"/><Relationship Id="rId4" Type="http://schemas.openxmlformats.org/officeDocument/2006/relationships/oleObject" Target="../embeddings/oleObject55.bin"/></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86.wmf"/><Relationship Id="rId5" Type="http://schemas.openxmlformats.org/officeDocument/2006/relationships/oleObject" Target="../embeddings/oleObject58.bin"/><Relationship Id="rId4" Type="http://schemas.openxmlformats.org/officeDocument/2006/relationships/image" Target="../media/image85.wmf"/></Relationships>
</file>

<file path=ppt/slides/_rels/slide7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89.wmf"/><Relationship Id="rId5" Type="http://schemas.openxmlformats.org/officeDocument/2006/relationships/oleObject" Target="../embeddings/oleObject59.bin"/><Relationship Id="rId4" Type="http://schemas.openxmlformats.org/officeDocument/2006/relationships/image" Target="../media/image76.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90.wmf"/><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61.bin"/><Relationship Id="rId5" Type="http://schemas.openxmlformats.org/officeDocument/2006/relationships/image" Target="../media/image89.wmf"/><Relationship Id="rId4" Type="http://schemas.openxmlformats.org/officeDocument/2006/relationships/oleObject" Target="../embeddings/oleObject60.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91.wmf"/><Relationship Id="rId4" Type="http://schemas.openxmlformats.org/officeDocument/2006/relationships/oleObject" Target="../embeddings/oleObject62.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92.wmf"/><Relationship Id="rId4" Type="http://schemas.openxmlformats.org/officeDocument/2006/relationships/oleObject" Target="../embeddings/oleObject63.bin"/></Relationships>
</file>

<file path=ppt/slides/_rels/slide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ideo" Target="file:///C:\Users\Xiang\Dropbox\Talk\MRFTracking_CVPR11\Sponge_pair.wmv" TargetMode="External"/><Relationship Id="rId4" Type="http://schemas.openxmlformats.org/officeDocument/2006/relationships/image" Target="../media/image96.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ideo" Target="file:///C:\Users\Xiang\Dropbox\Talk\MRFTracking_CVPR11\result2.wmv" TargetMode="External"/><Relationship Id="rId4" Type="http://schemas.openxmlformats.org/officeDocument/2006/relationships/image" Target="../media/image97.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ideo" Target="file:///C:\Users\Xiang\Dropbox\Talk\MRFTracking_CVPR11\result1.wmv" TargetMode="External"/><Relationship Id="rId4" Type="http://schemas.openxmlformats.org/officeDocument/2006/relationships/image" Target="../media/image98.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file:///C:\Users\Xiang\Dropbox\Talk\MRFTracking_CVPR11\Pryemic_results.wmv" TargetMode="External"/><Relationship Id="rId4" Type="http://schemas.openxmlformats.org/officeDocument/2006/relationships/image" Target="../media/image99.png"/></Relationships>
</file>

<file path=ppt/slides/_rels/slide8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oleObject" Target="../embeddings/oleObject64.bin"/><Relationship Id="rId7"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103.wmf"/><Relationship Id="rId5" Type="http://schemas.openxmlformats.org/officeDocument/2006/relationships/oleObject" Target="../embeddings/oleObject65.bin"/><Relationship Id="rId4" Type="http://schemas.openxmlformats.org/officeDocument/2006/relationships/image" Target="../media/image102.w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105.wmf"/></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106.wmf"/><Relationship Id="rId5" Type="http://schemas.openxmlformats.org/officeDocument/2006/relationships/oleObject" Target="../embeddings/oleObject69.bin"/><Relationship Id="rId4" Type="http://schemas.openxmlformats.org/officeDocument/2006/relationships/image" Target="../media/image105.w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107.wmf"/><Relationship Id="rId5" Type="http://schemas.openxmlformats.org/officeDocument/2006/relationships/oleObject" Target="../embeddings/oleObject71.bin"/><Relationship Id="rId4" Type="http://schemas.openxmlformats.org/officeDocument/2006/relationships/image" Target="../media/image105.wmf"/></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image" Target="../media/image108.wmf"/><Relationship Id="rId5" Type="http://schemas.openxmlformats.org/officeDocument/2006/relationships/oleObject" Target="../embeddings/oleObject73.bin"/><Relationship Id="rId4" Type="http://schemas.openxmlformats.org/officeDocument/2006/relationships/image" Target="../media/image105.wmf"/></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10.wmf"/><Relationship Id="rId5" Type="http://schemas.openxmlformats.org/officeDocument/2006/relationships/oleObject" Target="../embeddings/oleObject75.bin"/><Relationship Id="rId4" Type="http://schemas.openxmlformats.org/officeDocument/2006/relationships/image" Target="../media/image109.wmf"/></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image" Target="../media/image23.wmf"/></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111.wmf"/></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24.wmf"/><Relationship Id="rId5" Type="http://schemas.openxmlformats.org/officeDocument/2006/relationships/oleObject" Target="../embeddings/oleObject79.bin"/><Relationship Id="rId4" Type="http://schemas.openxmlformats.org/officeDocument/2006/relationships/image" Target="../media/image112.wmf"/></Relationships>
</file>

<file path=ppt/slides/_rels/slide9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11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6200" y="2133600"/>
            <a:ext cx="8991600" cy="37338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 Same Side Corner Rectangle 14"/>
          <p:cNvSpPr/>
          <p:nvPr/>
        </p:nvSpPr>
        <p:spPr>
          <a:xfrm>
            <a:off x="76200" y="76200"/>
            <a:ext cx="8991600" cy="1981200"/>
          </a:xfrm>
          <a:prstGeom prst="round2Same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rot="10800000">
            <a:off x="76200" y="3962399"/>
            <a:ext cx="8991600" cy="2702452"/>
          </a:xfrm>
          <a:custGeom>
            <a:avLst/>
            <a:gdLst>
              <a:gd name="connsiteX0" fmla="*/ 317506 w 8991600"/>
              <a:gd name="connsiteY0" fmla="*/ 0 h 1905000"/>
              <a:gd name="connsiteX1" fmla="*/ 8674094 w 8991600"/>
              <a:gd name="connsiteY1" fmla="*/ 0 h 1905000"/>
              <a:gd name="connsiteX2" fmla="*/ 8898605 w 8991600"/>
              <a:gd name="connsiteY2" fmla="*/ 92996 h 1905000"/>
              <a:gd name="connsiteX3" fmla="*/ 8991600 w 8991600"/>
              <a:gd name="connsiteY3" fmla="*/ 317507 h 1905000"/>
              <a:gd name="connsiteX4" fmla="*/ 8991600 w 8991600"/>
              <a:gd name="connsiteY4" fmla="*/ 1905000 h 1905000"/>
              <a:gd name="connsiteX5" fmla="*/ 8991600 w 8991600"/>
              <a:gd name="connsiteY5" fmla="*/ 1905000 h 1905000"/>
              <a:gd name="connsiteX6" fmla="*/ 8991600 w 8991600"/>
              <a:gd name="connsiteY6" fmla="*/ 1905000 h 1905000"/>
              <a:gd name="connsiteX7" fmla="*/ 0 w 8991600"/>
              <a:gd name="connsiteY7" fmla="*/ 1905000 h 1905000"/>
              <a:gd name="connsiteX8" fmla="*/ 0 w 8991600"/>
              <a:gd name="connsiteY8" fmla="*/ 1905000 h 1905000"/>
              <a:gd name="connsiteX9" fmla="*/ 0 w 8991600"/>
              <a:gd name="connsiteY9" fmla="*/ 1905000 h 1905000"/>
              <a:gd name="connsiteX10" fmla="*/ 0 w 8991600"/>
              <a:gd name="connsiteY10" fmla="*/ 317506 h 1905000"/>
              <a:gd name="connsiteX11" fmla="*/ 92996 w 8991600"/>
              <a:gd name="connsiteY11" fmla="*/ 92995 h 1905000"/>
              <a:gd name="connsiteX12" fmla="*/ 317507 w 8991600"/>
              <a:gd name="connsiteY12" fmla="*/ 0 h 1905000"/>
              <a:gd name="connsiteX13" fmla="*/ 317506 w 8991600"/>
              <a:gd name="connsiteY13" fmla="*/ 0 h 1905000"/>
              <a:gd name="connsiteX0" fmla="*/ 317506 w 8991600"/>
              <a:gd name="connsiteY0" fmla="*/ 0 h 1915216"/>
              <a:gd name="connsiteX1" fmla="*/ 8674094 w 8991600"/>
              <a:gd name="connsiteY1" fmla="*/ 0 h 1915216"/>
              <a:gd name="connsiteX2" fmla="*/ 8898605 w 8991600"/>
              <a:gd name="connsiteY2" fmla="*/ 92996 h 1915216"/>
              <a:gd name="connsiteX3" fmla="*/ 8991600 w 8991600"/>
              <a:gd name="connsiteY3" fmla="*/ 317507 h 1915216"/>
              <a:gd name="connsiteX4" fmla="*/ 8991600 w 8991600"/>
              <a:gd name="connsiteY4" fmla="*/ 1905000 h 1915216"/>
              <a:gd name="connsiteX5" fmla="*/ 8991600 w 8991600"/>
              <a:gd name="connsiteY5" fmla="*/ 1905000 h 1915216"/>
              <a:gd name="connsiteX6" fmla="*/ 8991600 w 8991600"/>
              <a:gd name="connsiteY6" fmla="*/ 1905000 h 1915216"/>
              <a:gd name="connsiteX7" fmla="*/ 6397028 w 8991600"/>
              <a:gd name="connsiteY7" fmla="*/ 1915216 h 1915216"/>
              <a:gd name="connsiteX8" fmla="*/ 0 w 8991600"/>
              <a:gd name="connsiteY8" fmla="*/ 1905000 h 1915216"/>
              <a:gd name="connsiteX9" fmla="*/ 0 w 8991600"/>
              <a:gd name="connsiteY9" fmla="*/ 1905000 h 1915216"/>
              <a:gd name="connsiteX10" fmla="*/ 0 w 8991600"/>
              <a:gd name="connsiteY10" fmla="*/ 1905000 h 1915216"/>
              <a:gd name="connsiteX11" fmla="*/ 0 w 8991600"/>
              <a:gd name="connsiteY11" fmla="*/ 317506 h 1915216"/>
              <a:gd name="connsiteX12" fmla="*/ 92996 w 8991600"/>
              <a:gd name="connsiteY12" fmla="*/ 92995 h 1915216"/>
              <a:gd name="connsiteX13" fmla="*/ 317507 w 8991600"/>
              <a:gd name="connsiteY13" fmla="*/ 0 h 1915216"/>
              <a:gd name="connsiteX14" fmla="*/ 317506 w 8991600"/>
              <a:gd name="connsiteY14" fmla="*/ 0 h 1915216"/>
              <a:gd name="connsiteX0" fmla="*/ 317506 w 8991600"/>
              <a:gd name="connsiteY0" fmla="*/ 0 h 1915216"/>
              <a:gd name="connsiteX1" fmla="*/ 8674094 w 8991600"/>
              <a:gd name="connsiteY1" fmla="*/ 0 h 1915216"/>
              <a:gd name="connsiteX2" fmla="*/ 8898605 w 8991600"/>
              <a:gd name="connsiteY2" fmla="*/ 92996 h 1915216"/>
              <a:gd name="connsiteX3" fmla="*/ 8991600 w 8991600"/>
              <a:gd name="connsiteY3" fmla="*/ 317507 h 1915216"/>
              <a:gd name="connsiteX4" fmla="*/ 8991600 w 8991600"/>
              <a:gd name="connsiteY4" fmla="*/ 1905000 h 1915216"/>
              <a:gd name="connsiteX5" fmla="*/ 8991600 w 8991600"/>
              <a:gd name="connsiteY5" fmla="*/ 1905000 h 1915216"/>
              <a:gd name="connsiteX6" fmla="*/ 8991600 w 8991600"/>
              <a:gd name="connsiteY6" fmla="*/ 1905000 h 1915216"/>
              <a:gd name="connsiteX7" fmla="*/ 6397028 w 8991600"/>
              <a:gd name="connsiteY7" fmla="*/ 1915216 h 1915216"/>
              <a:gd name="connsiteX8" fmla="*/ 2585519 w 8991600"/>
              <a:gd name="connsiteY8" fmla="*/ 1905784 h 1915216"/>
              <a:gd name="connsiteX9" fmla="*/ 0 w 8991600"/>
              <a:gd name="connsiteY9" fmla="*/ 1905000 h 1915216"/>
              <a:gd name="connsiteX10" fmla="*/ 0 w 8991600"/>
              <a:gd name="connsiteY10" fmla="*/ 1905000 h 1915216"/>
              <a:gd name="connsiteX11" fmla="*/ 0 w 8991600"/>
              <a:gd name="connsiteY11" fmla="*/ 1905000 h 1915216"/>
              <a:gd name="connsiteX12" fmla="*/ 0 w 8991600"/>
              <a:gd name="connsiteY12" fmla="*/ 317506 h 1915216"/>
              <a:gd name="connsiteX13" fmla="*/ 92996 w 8991600"/>
              <a:gd name="connsiteY13" fmla="*/ 92995 h 1915216"/>
              <a:gd name="connsiteX14" fmla="*/ 317507 w 8991600"/>
              <a:gd name="connsiteY14" fmla="*/ 0 h 1915216"/>
              <a:gd name="connsiteX15" fmla="*/ 317506 w 8991600"/>
              <a:gd name="connsiteY15" fmla="*/ 0 h 1915216"/>
              <a:gd name="connsiteX0" fmla="*/ 317506 w 8991600"/>
              <a:gd name="connsiteY0" fmla="*/ 0 h 2381249"/>
              <a:gd name="connsiteX1" fmla="*/ 8674094 w 8991600"/>
              <a:gd name="connsiteY1" fmla="*/ 0 h 2381249"/>
              <a:gd name="connsiteX2" fmla="*/ 8898605 w 8991600"/>
              <a:gd name="connsiteY2" fmla="*/ 92996 h 2381249"/>
              <a:gd name="connsiteX3" fmla="*/ 8991600 w 8991600"/>
              <a:gd name="connsiteY3" fmla="*/ 317507 h 2381249"/>
              <a:gd name="connsiteX4" fmla="*/ 8991600 w 8991600"/>
              <a:gd name="connsiteY4" fmla="*/ 1905000 h 2381249"/>
              <a:gd name="connsiteX5" fmla="*/ 8991600 w 8991600"/>
              <a:gd name="connsiteY5" fmla="*/ 1905000 h 2381249"/>
              <a:gd name="connsiteX6" fmla="*/ 8991600 w 8991600"/>
              <a:gd name="connsiteY6" fmla="*/ 1905000 h 2381249"/>
              <a:gd name="connsiteX7" fmla="*/ 6400800 w 8991600"/>
              <a:gd name="connsiteY7" fmla="*/ 2381249 h 2381249"/>
              <a:gd name="connsiteX8" fmla="*/ 2585519 w 8991600"/>
              <a:gd name="connsiteY8" fmla="*/ 1905784 h 2381249"/>
              <a:gd name="connsiteX9" fmla="*/ 0 w 8991600"/>
              <a:gd name="connsiteY9" fmla="*/ 1905000 h 2381249"/>
              <a:gd name="connsiteX10" fmla="*/ 0 w 8991600"/>
              <a:gd name="connsiteY10" fmla="*/ 1905000 h 2381249"/>
              <a:gd name="connsiteX11" fmla="*/ 0 w 8991600"/>
              <a:gd name="connsiteY11" fmla="*/ 1905000 h 2381249"/>
              <a:gd name="connsiteX12" fmla="*/ 0 w 8991600"/>
              <a:gd name="connsiteY12" fmla="*/ 317506 h 2381249"/>
              <a:gd name="connsiteX13" fmla="*/ 92996 w 8991600"/>
              <a:gd name="connsiteY13" fmla="*/ 92995 h 2381249"/>
              <a:gd name="connsiteX14" fmla="*/ 317507 w 8991600"/>
              <a:gd name="connsiteY14" fmla="*/ 0 h 2381249"/>
              <a:gd name="connsiteX15" fmla="*/ 317506 w 8991600"/>
              <a:gd name="connsiteY15" fmla="*/ 0 h 2381249"/>
              <a:gd name="connsiteX0" fmla="*/ 317506 w 8991600"/>
              <a:gd name="connsiteY0" fmla="*/ 0 h 2381249"/>
              <a:gd name="connsiteX1" fmla="*/ 8674094 w 8991600"/>
              <a:gd name="connsiteY1" fmla="*/ 0 h 2381249"/>
              <a:gd name="connsiteX2" fmla="*/ 8898605 w 8991600"/>
              <a:gd name="connsiteY2" fmla="*/ 92996 h 2381249"/>
              <a:gd name="connsiteX3" fmla="*/ 8991600 w 8991600"/>
              <a:gd name="connsiteY3" fmla="*/ 317507 h 2381249"/>
              <a:gd name="connsiteX4" fmla="*/ 8991600 w 8991600"/>
              <a:gd name="connsiteY4" fmla="*/ 1905000 h 2381249"/>
              <a:gd name="connsiteX5" fmla="*/ 8991600 w 8991600"/>
              <a:gd name="connsiteY5" fmla="*/ 1905000 h 2381249"/>
              <a:gd name="connsiteX6" fmla="*/ 8991600 w 8991600"/>
              <a:gd name="connsiteY6" fmla="*/ 1905000 h 2381249"/>
              <a:gd name="connsiteX7" fmla="*/ 6400800 w 8991600"/>
              <a:gd name="connsiteY7" fmla="*/ 2381249 h 2381249"/>
              <a:gd name="connsiteX8" fmla="*/ 2590800 w 8991600"/>
              <a:gd name="connsiteY8" fmla="*/ 2381249 h 2381249"/>
              <a:gd name="connsiteX9" fmla="*/ 0 w 8991600"/>
              <a:gd name="connsiteY9" fmla="*/ 1905000 h 2381249"/>
              <a:gd name="connsiteX10" fmla="*/ 0 w 8991600"/>
              <a:gd name="connsiteY10" fmla="*/ 1905000 h 2381249"/>
              <a:gd name="connsiteX11" fmla="*/ 0 w 8991600"/>
              <a:gd name="connsiteY11" fmla="*/ 1905000 h 2381249"/>
              <a:gd name="connsiteX12" fmla="*/ 0 w 8991600"/>
              <a:gd name="connsiteY12" fmla="*/ 317506 h 2381249"/>
              <a:gd name="connsiteX13" fmla="*/ 92996 w 8991600"/>
              <a:gd name="connsiteY13" fmla="*/ 92995 h 2381249"/>
              <a:gd name="connsiteX14" fmla="*/ 317507 w 8991600"/>
              <a:gd name="connsiteY14" fmla="*/ 0 h 2381249"/>
              <a:gd name="connsiteX15" fmla="*/ 317506 w 8991600"/>
              <a:gd name="connsiteY15" fmla="*/ 0 h 2381249"/>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726256"/>
              <a:gd name="connsiteX1" fmla="*/ 8674094 w 8991600"/>
              <a:gd name="connsiteY1" fmla="*/ 0 h 2726256"/>
              <a:gd name="connsiteX2" fmla="*/ 8898605 w 8991600"/>
              <a:gd name="connsiteY2" fmla="*/ 92996 h 2726256"/>
              <a:gd name="connsiteX3" fmla="*/ 8991600 w 8991600"/>
              <a:gd name="connsiteY3" fmla="*/ 317507 h 2726256"/>
              <a:gd name="connsiteX4" fmla="*/ 8991600 w 8991600"/>
              <a:gd name="connsiteY4" fmla="*/ 1905000 h 2726256"/>
              <a:gd name="connsiteX5" fmla="*/ 8991600 w 8991600"/>
              <a:gd name="connsiteY5" fmla="*/ 1905000 h 2726256"/>
              <a:gd name="connsiteX6" fmla="*/ 8991600 w 8991600"/>
              <a:gd name="connsiteY6" fmla="*/ 1905000 h 2726256"/>
              <a:gd name="connsiteX7" fmla="*/ 6400800 w 8991600"/>
              <a:gd name="connsiteY7" fmla="*/ 2381249 h 2726256"/>
              <a:gd name="connsiteX8" fmla="*/ 2590800 w 8991600"/>
              <a:gd name="connsiteY8" fmla="*/ 2381249 h 2726256"/>
              <a:gd name="connsiteX9" fmla="*/ 0 w 8991600"/>
              <a:gd name="connsiteY9" fmla="*/ 1905000 h 2726256"/>
              <a:gd name="connsiteX10" fmla="*/ 0 w 8991600"/>
              <a:gd name="connsiteY10" fmla="*/ 1905000 h 2726256"/>
              <a:gd name="connsiteX11" fmla="*/ 0 w 8991600"/>
              <a:gd name="connsiteY11" fmla="*/ 1905000 h 2726256"/>
              <a:gd name="connsiteX12" fmla="*/ 0 w 8991600"/>
              <a:gd name="connsiteY12" fmla="*/ 317506 h 2726256"/>
              <a:gd name="connsiteX13" fmla="*/ 92996 w 8991600"/>
              <a:gd name="connsiteY13" fmla="*/ 92995 h 2726256"/>
              <a:gd name="connsiteX14" fmla="*/ 317507 w 8991600"/>
              <a:gd name="connsiteY14" fmla="*/ 0 h 2726256"/>
              <a:gd name="connsiteX15" fmla="*/ 317506 w 8991600"/>
              <a:gd name="connsiteY15" fmla="*/ 0 h 2726256"/>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650024"/>
              <a:gd name="connsiteX1" fmla="*/ 8674094 w 8991600"/>
              <a:gd name="connsiteY1" fmla="*/ 0 h 2650024"/>
              <a:gd name="connsiteX2" fmla="*/ 8898605 w 8991600"/>
              <a:gd name="connsiteY2" fmla="*/ 92996 h 2650024"/>
              <a:gd name="connsiteX3" fmla="*/ 8991600 w 8991600"/>
              <a:gd name="connsiteY3" fmla="*/ 317507 h 2650024"/>
              <a:gd name="connsiteX4" fmla="*/ 8991600 w 8991600"/>
              <a:gd name="connsiteY4" fmla="*/ 1905000 h 2650024"/>
              <a:gd name="connsiteX5" fmla="*/ 8991600 w 8991600"/>
              <a:gd name="connsiteY5" fmla="*/ 1905000 h 2650024"/>
              <a:gd name="connsiteX6" fmla="*/ 8991600 w 8991600"/>
              <a:gd name="connsiteY6" fmla="*/ 1905000 h 2650024"/>
              <a:gd name="connsiteX7" fmla="*/ 6400800 w 8991600"/>
              <a:gd name="connsiteY7" fmla="*/ 2381249 h 2650024"/>
              <a:gd name="connsiteX8" fmla="*/ 2590800 w 8991600"/>
              <a:gd name="connsiteY8" fmla="*/ 2381249 h 2650024"/>
              <a:gd name="connsiteX9" fmla="*/ 0 w 8991600"/>
              <a:gd name="connsiteY9" fmla="*/ 1905000 h 2650024"/>
              <a:gd name="connsiteX10" fmla="*/ 0 w 8991600"/>
              <a:gd name="connsiteY10" fmla="*/ 1905000 h 2650024"/>
              <a:gd name="connsiteX11" fmla="*/ 0 w 8991600"/>
              <a:gd name="connsiteY11" fmla="*/ 1905000 h 2650024"/>
              <a:gd name="connsiteX12" fmla="*/ 0 w 8991600"/>
              <a:gd name="connsiteY12" fmla="*/ 317506 h 2650024"/>
              <a:gd name="connsiteX13" fmla="*/ 92996 w 8991600"/>
              <a:gd name="connsiteY13" fmla="*/ 92995 h 2650024"/>
              <a:gd name="connsiteX14" fmla="*/ 317507 w 8991600"/>
              <a:gd name="connsiteY14" fmla="*/ 0 h 2650024"/>
              <a:gd name="connsiteX15" fmla="*/ 317506 w 8991600"/>
              <a:gd name="connsiteY15" fmla="*/ 0 h 2650024"/>
              <a:gd name="connsiteX0" fmla="*/ 317506 w 8991600"/>
              <a:gd name="connsiteY0" fmla="*/ 0 h 2656313"/>
              <a:gd name="connsiteX1" fmla="*/ 8674094 w 8991600"/>
              <a:gd name="connsiteY1" fmla="*/ 0 h 2656313"/>
              <a:gd name="connsiteX2" fmla="*/ 8898605 w 8991600"/>
              <a:gd name="connsiteY2" fmla="*/ 92996 h 2656313"/>
              <a:gd name="connsiteX3" fmla="*/ 8991600 w 8991600"/>
              <a:gd name="connsiteY3" fmla="*/ 317507 h 2656313"/>
              <a:gd name="connsiteX4" fmla="*/ 8991600 w 8991600"/>
              <a:gd name="connsiteY4" fmla="*/ 1905000 h 2656313"/>
              <a:gd name="connsiteX5" fmla="*/ 8991600 w 8991600"/>
              <a:gd name="connsiteY5" fmla="*/ 1905000 h 2656313"/>
              <a:gd name="connsiteX6" fmla="*/ 8991600 w 8991600"/>
              <a:gd name="connsiteY6" fmla="*/ 1905000 h 2656313"/>
              <a:gd name="connsiteX7" fmla="*/ 6400800 w 8991600"/>
              <a:gd name="connsiteY7" fmla="*/ 2381249 h 2656313"/>
              <a:gd name="connsiteX8" fmla="*/ 2590800 w 8991600"/>
              <a:gd name="connsiteY8" fmla="*/ 2381249 h 2656313"/>
              <a:gd name="connsiteX9" fmla="*/ 0 w 8991600"/>
              <a:gd name="connsiteY9" fmla="*/ 1905000 h 2656313"/>
              <a:gd name="connsiteX10" fmla="*/ 0 w 8991600"/>
              <a:gd name="connsiteY10" fmla="*/ 1905000 h 2656313"/>
              <a:gd name="connsiteX11" fmla="*/ 0 w 8991600"/>
              <a:gd name="connsiteY11" fmla="*/ 1905000 h 2656313"/>
              <a:gd name="connsiteX12" fmla="*/ 0 w 8991600"/>
              <a:gd name="connsiteY12" fmla="*/ 317506 h 2656313"/>
              <a:gd name="connsiteX13" fmla="*/ 92996 w 8991600"/>
              <a:gd name="connsiteY13" fmla="*/ 92995 h 2656313"/>
              <a:gd name="connsiteX14" fmla="*/ 317507 w 8991600"/>
              <a:gd name="connsiteY14" fmla="*/ 0 h 2656313"/>
              <a:gd name="connsiteX15" fmla="*/ 317506 w 8991600"/>
              <a:gd name="connsiteY15" fmla="*/ 0 h 265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91600" h="2656313">
                <a:moveTo>
                  <a:pt x="317506" y="0"/>
                </a:moveTo>
                <a:lnTo>
                  <a:pt x="8674094" y="0"/>
                </a:lnTo>
                <a:cubicBezTo>
                  <a:pt x="8758302" y="0"/>
                  <a:pt x="8839061" y="33452"/>
                  <a:pt x="8898605" y="92996"/>
                </a:cubicBezTo>
                <a:cubicBezTo>
                  <a:pt x="8958149" y="152540"/>
                  <a:pt x="8991600" y="233299"/>
                  <a:pt x="8991600" y="317507"/>
                </a:cubicBezTo>
                <a:lnTo>
                  <a:pt x="8991600" y="1905000"/>
                </a:lnTo>
                <a:lnTo>
                  <a:pt x="8991600" y="1905000"/>
                </a:lnTo>
                <a:lnTo>
                  <a:pt x="8991600" y="1905000"/>
                </a:lnTo>
                <a:lnTo>
                  <a:pt x="6400800" y="2381249"/>
                </a:lnTo>
                <a:cubicBezTo>
                  <a:pt x="5084779" y="2650024"/>
                  <a:pt x="4014709" y="2656313"/>
                  <a:pt x="2590800" y="2381249"/>
                </a:cubicBezTo>
                <a:lnTo>
                  <a:pt x="0" y="1905000"/>
                </a:lnTo>
                <a:lnTo>
                  <a:pt x="0" y="1905000"/>
                </a:lnTo>
                <a:lnTo>
                  <a:pt x="0" y="1905000"/>
                </a:lnTo>
                <a:lnTo>
                  <a:pt x="0" y="317506"/>
                </a:lnTo>
                <a:cubicBezTo>
                  <a:pt x="0" y="233298"/>
                  <a:pt x="33452" y="152539"/>
                  <a:pt x="92996" y="92995"/>
                </a:cubicBezTo>
                <a:cubicBezTo>
                  <a:pt x="152540" y="33451"/>
                  <a:pt x="233299" y="0"/>
                  <a:pt x="317507" y="0"/>
                </a:cubicBezTo>
                <a:lnTo>
                  <a:pt x="317506" y="0"/>
                </a:lnTo>
                <a:close/>
              </a:path>
            </a:pathLst>
          </a:cu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rot="10800000">
            <a:off x="76200" y="4038606"/>
            <a:ext cx="8991600" cy="2743193"/>
          </a:xfrm>
          <a:custGeom>
            <a:avLst/>
            <a:gdLst>
              <a:gd name="connsiteX0" fmla="*/ 317506 w 8991600"/>
              <a:gd name="connsiteY0" fmla="*/ 0 h 1905000"/>
              <a:gd name="connsiteX1" fmla="*/ 8674094 w 8991600"/>
              <a:gd name="connsiteY1" fmla="*/ 0 h 1905000"/>
              <a:gd name="connsiteX2" fmla="*/ 8898605 w 8991600"/>
              <a:gd name="connsiteY2" fmla="*/ 92996 h 1905000"/>
              <a:gd name="connsiteX3" fmla="*/ 8991600 w 8991600"/>
              <a:gd name="connsiteY3" fmla="*/ 317507 h 1905000"/>
              <a:gd name="connsiteX4" fmla="*/ 8991600 w 8991600"/>
              <a:gd name="connsiteY4" fmla="*/ 1905000 h 1905000"/>
              <a:gd name="connsiteX5" fmla="*/ 8991600 w 8991600"/>
              <a:gd name="connsiteY5" fmla="*/ 1905000 h 1905000"/>
              <a:gd name="connsiteX6" fmla="*/ 8991600 w 8991600"/>
              <a:gd name="connsiteY6" fmla="*/ 1905000 h 1905000"/>
              <a:gd name="connsiteX7" fmla="*/ 0 w 8991600"/>
              <a:gd name="connsiteY7" fmla="*/ 1905000 h 1905000"/>
              <a:gd name="connsiteX8" fmla="*/ 0 w 8991600"/>
              <a:gd name="connsiteY8" fmla="*/ 1905000 h 1905000"/>
              <a:gd name="connsiteX9" fmla="*/ 0 w 8991600"/>
              <a:gd name="connsiteY9" fmla="*/ 1905000 h 1905000"/>
              <a:gd name="connsiteX10" fmla="*/ 0 w 8991600"/>
              <a:gd name="connsiteY10" fmla="*/ 317506 h 1905000"/>
              <a:gd name="connsiteX11" fmla="*/ 92996 w 8991600"/>
              <a:gd name="connsiteY11" fmla="*/ 92995 h 1905000"/>
              <a:gd name="connsiteX12" fmla="*/ 317507 w 8991600"/>
              <a:gd name="connsiteY12" fmla="*/ 0 h 1905000"/>
              <a:gd name="connsiteX13" fmla="*/ 317506 w 8991600"/>
              <a:gd name="connsiteY13" fmla="*/ 0 h 1905000"/>
              <a:gd name="connsiteX0" fmla="*/ 317506 w 8991600"/>
              <a:gd name="connsiteY0" fmla="*/ 0 h 1915216"/>
              <a:gd name="connsiteX1" fmla="*/ 8674094 w 8991600"/>
              <a:gd name="connsiteY1" fmla="*/ 0 h 1915216"/>
              <a:gd name="connsiteX2" fmla="*/ 8898605 w 8991600"/>
              <a:gd name="connsiteY2" fmla="*/ 92996 h 1915216"/>
              <a:gd name="connsiteX3" fmla="*/ 8991600 w 8991600"/>
              <a:gd name="connsiteY3" fmla="*/ 317507 h 1915216"/>
              <a:gd name="connsiteX4" fmla="*/ 8991600 w 8991600"/>
              <a:gd name="connsiteY4" fmla="*/ 1905000 h 1915216"/>
              <a:gd name="connsiteX5" fmla="*/ 8991600 w 8991600"/>
              <a:gd name="connsiteY5" fmla="*/ 1905000 h 1915216"/>
              <a:gd name="connsiteX6" fmla="*/ 8991600 w 8991600"/>
              <a:gd name="connsiteY6" fmla="*/ 1905000 h 1915216"/>
              <a:gd name="connsiteX7" fmla="*/ 6397028 w 8991600"/>
              <a:gd name="connsiteY7" fmla="*/ 1915216 h 1915216"/>
              <a:gd name="connsiteX8" fmla="*/ 0 w 8991600"/>
              <a:gd name="connsiteY8" fmla="*/ 1905000 h 1915216"/>
              <a:gd name="connsiteX9" fmla="*/ 0 w 8991600"/>
              <a:gd name="connsiteY9" fmla="*/ 1905000 h 1915216"/>
              <a:gd name="connsiteX10" fmla="*/ 0 w 8991600"/>
              <a:gd name="connsiteY10" fmla="*/ 1905000 h 1915216"/>
              <a:gd name="connsiteX11" fmla="*/ 0 w 8991600"/>
              <a:gd name="connsiteY11" fmla="*/ 317506 h 1915216"/>
              <a:gd name="connsiteX12" fmla="*/ 92996 w 8991600"/>
              <a:gd name="connsiteY12" fmla="*/ 92995 h 1915216"/>
              <a:gd name="connsiteX13" fmla="*/ 317507 w 8991600"/>
              <a:gd name="connsiteY13" fmla="*/ 0 h 1915216"/>
              <a:gd name="connsiteX14" fmla="*/ 317506 w 8991600"/>
              <a:gd name="connsiteY14" fmla="*/ 0 h 1915216"/>
              <a:gd name="connsiteX0" fmla="*/ 317506 w 8991600"/>
              <a:gd name="connsiteY0" fmla="*/ 0 h 1915216"/>
              <a:gd name="connsiteX1" fmla="*/ 8674094 w 8991600"/>
              <a:gd name="connsiteY1" fmla="*/ 0 h 1915216"/>
              <a:gd name="connsiteX2" fmla="*/ 8898605 w 8991600"/>
              <a:gd name="connsiteY2" fmla="*/ 92996 h 1915216"/>
              <a:gd name="connsiteX3" fmla="*/ 8991600 w 8991600"/>
              <a:gd name="connsiteY3" fmla="*/ 317507 h 1915216"/>
              <a:gd name="connsiteX4" fmla="*/ 8991600 w 8991600"/>
              <a:gd name="connsiteY4" fmla="*/ 1905000 h 1915216"/>
              <a:gd name="connsiteX5" fmla="*/ 8991600 w 8991600"/>
              <a:gd name="connsiteY5" fmla="*/ 1905000 h 1915216"/>
              <a:gd name="connsiteX6" fmla="*/ 8991600 w 8991600"/>
              <a:gd name="connsiteY6" fmla="*/ 1905000 h 1915216"/>
              <a:gd name="connsiteX7" fmla="*/ 6397028 w 8991600"/>
              <a:gd name="connsiteY7" fmla="*/ 1915216 h 1915216"/>
              <a:gd name="connsiteX8" fmla="*/ 2585519 w 8991600"/>
              <a:gd name="connsiteY8" fmla="*/ 1905784 h 1915216"/>
              <a:gd name="connsiteX9" fmla="*/ 0 w 8991600"/>
              <a:gd name="connsiteY9" fmla="*/ 1905000 h 1915216"/>
              <a:gd name="connsiteX10" fmla="*/ 0 w 8991600"/>
              <a:gd name="connsiteY10" fmla="*/ 1905000 h 1915216"/>
              <a:gd name="connsiteX11" fmla="*/ 0 w 8991600"/>
              <a:gd name="connsiteY11" fmla="*/ 1905000 h 1915216"/>
              <a:gd name="connsiteX12" fmla="*/ 0 w 8991600"/>
              <a:gd name="connsiteY12" fmla="*/ 317506 h 1915216"/>
              <a:gd name="connsiteX13" fmla="*/ 92996 w 8991600"/>
              <a:gd name="connsiteY13" fmla="*/ 92995 h 1915216"/>
              <a:gd name="connsiteX14" fmla="*/ 317507 w 8991600"/>
              <a:gd name="connsiteY14" fmla="*/ 0 h 1915216"/>
              <a:gd name="connsiteX15" fmla="*/ 317506 w 8991600"/>
              <a:gd name="connsiteY15" fmla="*/ 0 h 1915216"/>
              <a:gd name="connsiteX0" fmla="*/ 317506 w 8991600"/>
              <a:gd name="connsiteY0" fmla="*/ 0 h 2381249"/>
              <a:gd name="connsiteX1" fmla="*/ 8674094 w 8991600"/>
              <a:gd name="connsiteY1" fmla="*/ 0 h 2381249"/>
              <a:gd name="connsiteX2" fmla="*/ 8898605 w 8991600"/>
              <a:gd name="connsiteY2" fmla="*/ 92996 h 2381249"/>
              <a:gd name="connsiteX3" fmla="*/ 8991600 w 8991600"/>
              <a:gd name="connsiteY3" fmla="*/ 317507 h 2381249"/>
              <a:gd name="connsiteX4" fmla="*/ 8991600 w 8991600"/>
              <a:gd name="connsiteY4" fmla="*/ 1905000 h 2381249"/>
              <a:gd name="connsiteX5" fmla="*/ 8991600 w 8991600"/>
              <a:gd name="connsiteY5" fmla="*/ 1905000 h 2381249"/>
              <a:gd name="connsiteX6" fmla="*/ 8991600 w 8991600"/>
              <a:gd name="connsiteY6" fmla="*/ 1905000 h 2381249"/>
              <a:gd name="connsiteX7" fmla="*/ 6400800 w 8991600"/>
              <a:gd name="connsiteY7" fmla="*/ 2381249 h 2381249"/>
              <a:gd name="connsiteX8" fmla="*/ 2585519 w 8991600"/>
              <a:gd name="connsiteY8" fmla="*/ 1905784 h 2381249"/>
              <a:gd name="connsiteX9" fmla="*/ 0 w 8991600"/>
              <a:gd name="connsiteY9" fmla="*/ 1905000 h 2381249"/>
              <a:gd name="connsiteX10" fmla="*/ 0 w 8991600"/>
              <a:gd name="connsiteY10" fmla="*/ 1905000 h 2381249"/>
              <a:gd name="connsiteX11" fmla="*/ 0 w 8991600"/>
              <a:gd name="connsiteY11" fmla="*/ 1905000 h 2381249"/>
              <a:gd name="connsiteX12" fmla="*/ 0 w 8991600"/>
              <a:gd name="connsiteY12" fmla="*/ 317506 h 2381249"/>
              <a:gd name="connsiteX13" fmla="*/ 92996 w 8991600"/>
              <a:gd name="connsiteY13" fmla="*/ 92995 h 2381249"/>
              <a:gd name="connsiteX14" fmla="*/ 317507 w 8991600"/>
              <a:gd name="connsiteY14" fmla="*/ 0 h 2381249"/>
              <a:gd name="connsiteX15" fmla="*/ 317506 w 8991600"/>
              <a:gd name="connsiteY15" fmla="*/ 0 h 2381249"/>
              <a:gd name="connsiteX0" fmla="*/ 317506 w 8991600"/>
              <a:gd name="connsiteY0" fmla="*/ 0 h 2381249"/>
              <a:gd name="connsiteX1" fmla="*/ 8674094 w 8991600"/>
              <a:gd name="connsiteY1" fmla="*/ 0 h 2381249"/>
              <a:gd name="connsiteX2" fmla="*/ 8898605 w 8991600"/>
              <a:gd name="connsiteY2" fmla="*/ 92996 h 2381249"/>
              <a:gd name="connsiteX3" fmla="*/ 8991600 w 8991600"/>
              <a:gd name="connsiteY3" fmla="*/ 317507 h 2381249"/>
              <a:gd name="connsiteX4" fmla="*/ 8991600 w 8991600"/>
              <a:gd name="connsiteY4" fmla="*/ 1905000 h 2381249"/>
              <a:gd name="connsiteX5" fmla="*/ 8991600 w 8991600"/>
              <a:gd name="connsiteY5" fmla="*/ 1905000 h 2381249"/>
              <a:gd name="connsiteX6" fmla="*/ 8991600 w 8991600"/>
              <a:gd name="connsiteY6" fmla="*/ 1905000 h 2381249"/>
              <a:gd name="connsiteX7" fmla="*/ 6400800 w 8991600"/>
              <a:gd name="connsiteY7" fmla="*/ 2381249 h 2381249"/>
              <a:gd name="connsiteX8" fmla="*/ 2590800 w 8991600"/>
              <a:gd name="connsiteY8" fmla="*/ 2381249 h 2381249"/>
              <a:gd name="connsiteX9" fmla="*/ 0 w 8991600"/>
              <a:gd name="connsiteY9" fmla="*/ 1905000 h 2381249"/>
              <a:gd name="connsiteX10" fmla="*/ 0 w 8991600"/>
              <a:gd name="connsiteY10" fmla="*/ 1905000 h 2381249"/>
              <a:gd name="connsiteX11" fmla="*/ 0 w 8991600"/>
              <a:gd name="connsiteY11" fmla="*/ 1905000 h 2381249"/>
              <a:gd name="connsiteX12" fmla="*/ 0 w 8991600"/>
              <a:gd name="connsiteY12" fmla="*/ 317506 h 2381249"/>
              <a:gd name="connsiteX13" fmla="*/ 92996 w 8991600"/>
              <a:gd name="connsiteY13" fmla="*/ 92995 h 2381249"/>
              <a:gd name="connsiteX14" fmla="*/ 317507 w 8991600"/>
              <a:gd name="connsiteY14" fmla="*/ 0 h 2381249"/>
              <a:gd name="connsiteX15" fmla="*/ 317506 w 8991600"/>
              <a:gd name="connsiteY15" fmla="*/ 0 h 2381249"/>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726256"/>
              <a:gd name="connsiteX1" fmla="*/ 8674094 w 8991600"/>
              <a:gd name="connsiteY1" fmla="*/ 0 h 2726256"/>
              <a:gd name="connsiteX2" fmla="*/ 8898605 w 8991600"/>
              <a:gd name="connsiteY2" fmla="*/ 92996 h 2726256"/>
              <a:gd name="connsiteX3" fmla="*/ 8991600 w 8991600"/>
              <a:gd name="connsiteY3" fmla="*/ 317507 h 2726256"/>
              <a:gd name="connsiteX4" fmla="*/ 8991600 w 8991600"/>
              <a:gd name="connsiteY4" fmla="*/ 1905000 h 2726256"/>
              <a:gd name="connsiteX5" fmla="*/ 8991600 w 8991600"/>
              <a:gd name="connsiteY5" fmla="*/ 1905000 h 2726256"/>
              <a:gd name="connsiteX6" fmla="*/ 8991600 w 8991600"/>
              <a:gd name="connsiteY6" fmla="*/ 1905000 h 2726256"/>
              <a:gd name="connsiteX7" fmla="*/ 6400800 w 8991600"/>
              <a:gd name="connsiteY7" fmla="*/ 2381249 h 2726256"/>
              <a:gd name="connsiteX8" fmla="*/ 2590800 w 8991600"/>
              <a:gd name="connsiteY8" fmla="*/ 2381249 h 2726256"/>
              <a:gd name="connsiteX9" fmla="*/ 0 w 8991600"/>
              <a:gd name="connsiteY9" fmla="*/ 1905000 h 2726256"/>
              <a:gd name="connsiteX10" fmla="*/ 0 w 8991600"/>
              <a:gd name="connsiteY10" fmla="*/ 1905000 h 2726256"/>
              <a:gd name="connsiteX11" fmla="*/ 0 w 8991600"/>
              <a:gd name="connsiteY11" fmla="*/ 1905000 h 2726256"/>
              <a:gd name="connsiteX12" fmla="*/ 0 w 8991600"/>
              <a:gd name="connsiteY12" fmla="*/ 317506 h 2726256"/>
              <a:gd name="connsiteX13" fmla="*/ 92996 w 8991600"/>
              <a:gd name="connsiteY13" fmla="*/ 92995 h 2726256"/>
              <a:gd name="connsiteX14" fmla="*/ 317507 w 8991600"/>
              <a:gd name="connsiteY14" fmla="*/ 0 h 2726256"/>
              <a:gd name="connsiteX15" fmla="*/ 317506 w 8991600"/>
              <a:gd name="connsiteY15" fmla="*/ 0 h 2726256"/>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697964"/>
              <a:gd name="connsiteX1" fmla="*/ 8674094 w 8991600"/>
              <a:gd name="connsiteY1" fmla="*/ 0 h 2697964"/>
              <a:gd name="connsiteX2" fmla="*/ 8898605 w 8991600"/>
              <a:gd name="connsiteY2" fmla="*/ 92996 h 2697964"/>
              <a:gd name="connsiteX3" fmla="*/ 8991600 w 8991600"/>
              <a:gd name="connsiteY3" fmla="*/ 317507 h 2697964"/>
              <a:gd name="connsiteX4" fmla="*/ 8991600 w 8991600"/>
              <a:gd name="connsiteY4" fmla="*/ 1905000 h 2697964"/>
              <a:gd name="connsiteX5" fmla="*/ 8991600 w 8991600"/>
              <a:gd name="connsiteY5" fmla="*/ 1905000 h 2697964"/>
              <a:gd name="connsiteX6" fmla="*/ 8991600 w 8991600"/>
              <a:gd name="connsiteY6" fmla="*/ 1905000 h 2697964"/>
              <a:gd name="connsiteX7" fmla="*/ 6400800 w 8991600"/>
              <a:gd name="connsiteY7" fmla="*/ 2381249 h 2697964"/>
              <a:gd name="connsiteX8" fmla="*/ 2590800 w 8991600"/>
              <a:gd name="connsiteY8" fmla="*/ 2381249 h 2697964"/>
              <a:gd name="connsiteX9" fmla="*/ 0 w 8991600"/>
              <a:gd name="connsiteY9" fmla="*/ 1905000 h 2697964"/>
              <a:gd name="connsiteX10" fmla="*/ 0 w 8991600"/>
              <a:gd name="connsiteY10" fmla="*/ 1905000 h 2697964"/>
              <a:gd name="connsiteX11" fmla="*/ 0 w 8991600"/>
              <a:gd name="connsiteY11" fmla="*/ 1905000 h 2697964"/>
              <a:gd name="connsiteX12" fmla="*/ 0 w 8991600"/>
              <a:gd name="connsiteY12" fmla="*/ 317506 h 2697964"/>
              <a:gd name="connsiteX13" fmla="*/ 92996 w 8991600"/>
              <a:gd name="connsiteY13" fmla="*/ 92995 h 2697964"/>
              <a:gd name="connsiteX14" fmla="*/ 317507 w 8991600"/>
              <a:gd name="connsiteY14" fmla="*/ 0 h 2697964"/>
              <a:gd name="connsiteX15" fmla="*/ 317506 w 8991600"/>
              <a:gd name="connsiteY15" fmla="*/ 0 h 2697964"/>
              <a:gd name="connsiteX0" fmla="*/ 317506 w 8991600"/>
              <a:gd name="connsiteY0" fmla="*/ 0 h 2650024"/>
              <a:gd name="connsiteX1" fmla="*/ 8674094 w 8991600"/>
              <a:gd name="connsiteY1" fmla="*/ 0 h 2650024"/>
              <a:gd name="connsiteX2" fmla="*/ 8898605 w 8991600"/>
              <a:gd name="connsiteY2" fmla="*/ 92996 h 2650024"/>
              <a:gd name="connsiteX3" fmla="*/ 8991600 w 8991600"/>
              <a:gd name="connsiteY3" fmla="*/ 317507 h 2650024"/>
              <a:gd name="connsiteX4" fmla="*/ 8991600 w 8991600"/>
              <a:gd name="connsiteY4" fmla="*/ 1905000 h 2650024"/>
              <a:gd name="connsiteX5" fmla="*/ 8991600 w 8991600"/>
              <a:gd name="connsiteY5" fmla="*/ 1905000 h 2650024"/>
              <a:gd name="connsiteX6" fmla="*/ 8991600 w 8991600"/>
              <a:gd name="connsiteY6" fmla="*/ 1905000 h 2650024"/>
              <a:gd name="connsiteX7" fmla="*/ 6400800 w 8991600"/>
              <a:gd name="connsiteY7" fmla="*/ 2381249 h 2650024"/>
              <a:gd name="connsiteX8" fmla="*/ 2590800 w 8991600"/>
              <a:gd name="connsiteY8" fmla="*/ 2381249 h 2650024"/>
              <a:gd name="connsiteX9" fmla="*/ 0 w 8991600"/>
              <a:gd name="connsiteY9" fmla="*/ 1905000 h 2650024"/>
              <a:gd name="connsiteX10" fmla="*/ 0 w 8991600"/>
              <a:gd name="connsiteY10" fmla="*/ 1905000 h 2650024"/>
              <a:gd name="connsiteX11" fmla="*/ 0 w 8991600"/>
              <a:gd name="connsiteY11" fmla="*/ 1905000 h 2650024"/>
              <a:gd name="connsiteX12" fmla="*/ 0 w 8991600"/>
              <a:gd name="connsiteY12" fmla="*/ 317506 h 2650024"/>
              <a:gd name="connsiteX13" fmla="*/ 92996 w 8991600"/>
              <a:gd name="connsiteY13" fmla="*/ 92995 h 2650024"/>
              <a:gd name="connsiteX14" fmla="*/ 317507 w 8991600"/>
              <a:gd name="connsiteY14" fmla="*/ 0 h 2650024"/>
              <a:gd name="connsiteX15" fmla="*/ 317506 w 8991600"/>
              <a:gd name="connsiteY15" fmla="*/ 0 h 2650024"/>
              <a:gd name="connsiteX0" fmla="*/ 317506 w 8991600"/>
              <a:gd name="connsiteY0" fmla="*/ 0 h 2656313"/>
              <a:gd name="connsiteX1" fmla="*/ 8674094 w 8991600"/>
              <a:gd name="connsiteY1" fmla="*/ 0 h 2656313"/>
              <a:gd name="connsiteX2" fmla="*/ 8898605 w 8991600"/>
              <a:gd name="connsiteY2" fmla="*/ 92996 h 2656313"/>
              <a:gd name="connsiteX3" fmla="*/ 8991600 w 8991600"/>
              <a:gd name="connsiteY3" fmla="*/ 317507 h 2656313"/>
              <a:gd name="connsiteX4" fmla="*/ 8991600 w 8991600"/>
              <a:gd name="connsiteY4" fmla="*/ 1905000 h 2656313"/>
              <a:gd name="connsiteX5" fmla="*/ 8991600 w 8991600"/>
              <a:gd name="connsiteY5" fmla="*/ 1905000 h 2656313"/>
              <a:gd name="connsiteX6" fmla="*/ 8991600 w 8991600"/>
              <a:gd name="connsiteY6" fmla="*/ 1905000 h 2656313"/>
              <a:gd name="connsiteX7" fmla="*/ 6400800 w 8991600"/>
              <a:gd name="connsiteY7" fmla="*/ 2381249 h 2656313"/>
              <a:gd name="connsiteX8" fmla="*/ 2590800 w 8991600"/>
              <a:gd name="connsiteY8" fmla="*/ 2381249 h 2656313"/>
              <a:gd name="connsiteX9" fmla="*/ 0 w 8991600"/>
              <a:gd name="connsiteY9" fmla="*/ 1905000 h 2656313"/>
              <a:gd name="connsiteX10" fmla="*/ 0 w 8991600"/>
              <a:gd name="connsiteY10" fmla="*/ 1905000 h 2656313"/>
              <a:gd name="connsiteX11" fmla="*/ 0 w 8991600"/>
              <a:gd name="connsiteY11" fmla="*/ 1905000 h 2656313"/>
              <a:gd name="connsiteX12" fmla="*/ 0 w 8991600"/>
              <a:gd name="connsiteY12" fmla="*/ 317506 h 2656313"/>
              <a:gd name="connsiteX13" fmla="*/ 92996 w 8991600"/>
              <a:gd name="connsiteY13" fmla="*/ 92995 h 2656313"/>
              <a:gd name="connsiteX14" fmla="*/ 317507 w 8991600"/>
              <a:gd name="connsiteY14" fmla="*/ 0 h 2656313"/>
              <a:gd name="connsiteX15" fmla="*/ 317506 w 8991600"/>
              <a:gd name="connsiteY15" fmla="*/ 0 h 265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91600" h="2656313">
                <a:moveTo>
                  <a:pt x="317506" y="0"/>
                </a:moveTo>
                <a:lnTo>
                  <a:pt x="8674094" y="0"/>
                </a:lnTo>
                <a:cubicBezTo>
                  <a:pt x="8758302" y="0"/>
                  <a:pt x="8839061" y="33452"/>
                  <a:pt x="8898605" y="92996"/>
                </a:cubicBezTo>
                <a:cubicBezTo>
                  <a:pt x="8958149" y="152540"/>
                  <a:pt x="8991600" y="233299"/>
                  <a:pt x="8991600" y="317507"/>
                </a:cubicBezTo>
                <a:lnTo>
                  <a:pt x="8991600" y="1905000"/>
                </a:lnTo>
                <a:lnTo>
                  <a:pt x="8991600" y="1905000"/>
                </a:lnTo>
                <a:lnTo>
                  <a:pt x="8991600" y="1905000"/>
                </a:lnTo>
                <a:lnTo>
                  <a:pt x="6400800" y="2381249"/>
                </a:lnTo>
                <a:cubicBezTo>
                  <a:pt x="5084779" y="2650024"/>
                  <a:pt x="4014709" y="2656313"/>
                  <a:pt x="2590800" y="2381249"/>
                </a:cubicBezTo>
                <a:lnTo>
                  <a:pt x="0" y="1905000"/>
                </a:lnTo>
                <a:lnTo>
                  <a:pt x="0" y="1905000"/>
                </a:lnTo>
                <a:lnTo>
                  <a:pt x="0" y="1905000"/>
                </a:lnTo>
                <a:lnTo>
                  <a:pt x="0" y="317506"/>
                </a:lnTo>
                <a:cubicBezTo>
                  <a:pt x="0" y="233298"/>
                  <a:pt x="33452" y="152539"/>
                  <a:pt x="92996" y="92995"/>
                </a:cubicBezTo>
                <a:cubicBezTo>
                  <a:pt x="152540" y="33451"/>
                  <a:pt x="233299" y="0"/>
                  <a:pt x="317507" y="0"/>
                </a:cubicBezTo>
                <a:lnTo>
                  <a:pt x="317506"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304800" y="2492375"/>
            <a:ext cx="8458200" cy="1470025"/>
          </a:xfrm>
          <a:prstGeom prst="rect">
            <a:avLst/>
          </a:prstGeom>
          <a:effec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0" normalizeH="0" baseline="0" noProof="0" dirty="0" smtClean="0">
                <a:ln>
                  <a:noFill/>
                </a:ln>
                <a:solidFill>
                  <a:srgbClr val="002060"/>
                </a:solidFill>
                <a:effectLst/>
                <a:uLnTx/>
                <a:uFillTx/>
                <a:latin typeface="+mj-lt"/>
                <a:ea typeface="+mj-ea"/>
                <a:cs typeface="+mj-cs"/>
              </a:rPr>
              <a:t>Coupling Techniques for Dense Surface Registration:</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dirty="0" smtClean="0">
                <a:solidFill>
                  <a:srgbClr val="002060"/>
                </a:solidFill>
                <a:latin typeface="+mj-lt"/>
                <a:ea typeface="+mj-ea"/>
                <a:cs typeface="+mj-cs"/>
              </a:rPr>
              <a:t>A Continuous-Discrete Approach</a:t>
            </a:r>
            <a:endParaRPr kumimoji="0" lang="en-US" sz="2800" b="0" i="0" u="none" strike="noStrike" kern="1200" cap="none" spc="0" normalizeH="0" baseline="0" noProof="0" dirty="0">
              <a:ln>
                <a:noFill/>
              </a:ln>
              <a:solidFill>
                <a:srgbClr val="002060"/>
              </a:solidFill>
              <a:effectLst/>
              <a:uLnTx/>
              <a:uFillTx/>
              <a:latin typeface="+mj-lt"/>
              <a:ea typeface="+mj-ea"/>
              <a:cs typeface="+mj-cs"/>
            </a:endParaRPr>
          </a:p>
        </p:txBody>
      </p:sp>
      <p:sp>
        <p:nvSpPr>
          <p:cNvPr id="22" name="Subtitle 2"/>
          <p:cNvSpPr txBox="1">
            <a:spLocks/>
          </p:cNvSpPr>
          <p:nvPr/>
        </p:nvSpPr>
        <p:spPr>
          <a:xfrm>
            <a:off x="1219200" y="4495800"/>
            <a:ext cx="6400800" cy="1752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accent4">
                    <a:lumMod val="50000"/>
                  </a:schemeClr>
                </a:solidFill>
                <a:effectLst/>
                <a:uLnTx/>
                <a:uFillTx/>
                <a:latin typeface="+mn-lt"/>
                <a:ea typeface="+mn-ea"/>
                <a:cs typeface="+mn-cs"/>
              </a:rPr>
              <a:t>	</a:t>
            </a:r>
            <a:r>
              <a:rPr kumimoji="0" lang="en-US" sz="2400" b="0" i="0" u="none" strike="noStrike" kern="1200" cap="none" spc="0" normalizeH="0" baseline="0" noProof="0" dirty="0" smtClean="0">
                <a:ln>
                  <a:noFill/>
                </a:ln>
                <a:solidFill>
                  <a:schemeClr val="bg1">
                    <a:lumMod val="85000"/>
                  </a:schemeClr>
                </a:solidFill>
                <a:effectLst/>
                <a:uLnTx/>
                <a:uFillTx/>
                <a:latin typeface="+mn-lt"/>
                <a:ea typeface="+mn-ea"/>
                <a:cs typeface="+mn-cs"/>
              </a:rPr>
              <a:t>Yun </a:t>
            </a:r>
            <a:r>
              <a:rPr kumimoji="0" lang="en-US" sz="2400" b="0" i="0" u="none" strike="noStrike" kern="1200" cap="none" spc="0" normalizeH="0" baseline="0" noProof="0" dirty="0" err="1" smtClean="0">
                <a:ln>
                  <a:noFill/>
                </a:ln>
                <a:solidFill>
                  <a:schemeClr val="bg1">
                    <a:lumMod val="85000"/>
                  </a:schemeClr>
                </a:solidFill>
                <a:effectLst/>
                <a:uLnTx/>
                <a:uFillTx/>
                <a:latin typeface="+mn-lt"/>
                <a:ea typeface="+mn-ea"/>
                <a:cs typeface="+mn-cs"/>
              </a:rPr>
              <a:t>Zeng</a:t>
            </a:r>
            <a:endParaRPr kumimoji="0" lang="en-US" sz="2400" b="0" i="0" u="none" strike="noStrike" kern="1200" cap="none" spc="0" normalizeH="0" baseline="0" noProof="0" dirty="0" smtClean="0">
              <a:ln>
                <a:noFill/>
              </a:ln>
              <a:solidFill>
                <a:schemeClr val="bg1">
                  <a:lumMod val="85000"/>
                </a:schemeClr>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lang="en-US" sz="2000" dirty="0" smtClean="0">
                <a:solidFill>
                  <a:schemeClr val="bg1">
                    <a:lumMod val="85000"/>
                  </a:schemeClr>
                </a:solidFill>
              </a:rPr>
              <a:t>Department of Computer Science</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lumMod val="85000"/>
                  </a:schemeClr>
                </a:solidFill>
                <a:effectLst/>
                <a:uLnTx/>
                <a:uFillTx/>
                <a:latin typeface="+mn-lt"/>
                <a:ea typeface="+mn-ea"/>
                <a:cs typeface="+mn-cs"/>
              </a:rPr>
              <a:t>	</a:t>
            </a:r>
            <a:r>
              <a:rPr kumimoji="0" lang="en-US" sz="2000" b="0" i="0" u="none" strike="noStrike" kern="1200" cap="none" spc="0" normalizeH="0" baseline="0" noProof="0" dirty="0" smtClean="0">
                <a:ln>
                  <a:noFill/>
                </a:ln>
                <a:solidFill>
                  <a:schemeClr val="bg1">
                    <a:lumMod val="85000"/>
                  </a:schemeClr>
                </a:solidFill>
                <a:effectLst/>
                <a:uLnTx/>
                <a:uFillTx/>
                <a:latin typeface="+mn-lt"/>
                <a:ea typeface="+mn-ea"/>
                <a:cs typeface="+mn-cs"/>
              </a:rPr>
              <a:t>Stony Brook University</a:t>
            </a:r>
            <a:endParaRPr kumimoji="0" lang="en-US" sz="3200" b="0" i="0" u="none" strike="noStrike" kern="1200" cap="none" spc="0" normalizeH="0" baseline="0" noProof="0" dirty="0" smtClean="0">
              <a:ln>
                <a:noFill/>
              </a:ln>
              <a:solidFill>
                <a:schemeClr val="bg1">
                  <a:lumMod val="85000"/>
                </a:schemeClr>
              </a:solidFill>
              <a:effectLst/>
              <a:uLnTx/>
              <a:uFillTx/>
              <a:latin typeface="+mn-lt"/>
              <a:ea typeface="+mn-ea"/>
              <a:cs typeface="+mn-cs"/>
            </a:endParaRPr>
          </a:p>
        </p:txBody>
      </p:sp>
      <p:sp>
        <p:nvSpPr>
          <p:cNvPr id="23" name="Slide Number Placeholder 15"/>
          <p:cNvSpPr>
            <a:spLocks noGrp="1"/>
          </p:cNvSpPr>
          <p:nvPr>
            <p:ph type="sldNum" sz="quarter" idx="12"/>
          </p:nvPr>
        </p:nvSpPr>
        <p:spPr>
          <a:xfrm>
            <a:off x="0" y="6248400"/>
            <a:ext cx="533400" cy="381000"/>
          </a:xfrm>
        </p:spPr>
        <p:txBody>
          <a:bodyPr/>
          <a:lstStyle/>
          <a:p>
            <a:fld id="{B6F15528-21DE-4FAA-801E-634DDDAF4B2B}" type="slidenum">
              <a:rPr lang="en-US" smtClean="0"/>
              <a:pPr/>
              <a:t>1</a:t>
            </a:fld>
            <a:endParaRPr lang="en-US"/>
          </a:p>
        </p:txBody>
      </p:sp>
      <p:pic>
        <p:nvPicPr>
          <p:cNvPr id="16" name="Picture 10" descr="http://www.captphilonline.com/images/stony_brook_university_logo.png"/>
          <p:cNvPicPr>
            <a:picLocks noChangeAspect="1" noChangeArrowheads="1"/>
          </p:cNvPicPr>
          <p:nvPr/>
        </p:nvPicPr>
        <p:blipFill>
          <a:blip r:embed="rId3" cstate="print"/>
          <a:srcRect/>
          <a:stretch>
            <a:fillRect/>
          </a:stretch>
        </p:blipFill>
        <p:spPr bwMode="auto">
          <a:xfrm>
            <a:off x="3886200" y="5780202"/>
            <a:ext cx="1295400" cy="1001598"/>
          </a:xfrm>
          <a:prstGeom prst="rect">
            <a:avLst/>
          </a:prstGeom>
          <a:noFill/>
        </p:spPr>
      </p:pic>
      <p:sp>
        <p:nvSpPr>
          <p:cNvPr id="10" name="Title 1"/>
          <p:cNvSpPr txBox="1">
            <a:spLocks/>
          </p:cNvSpPr>
          <p:nvPr/>
        </p:nvSpPr>
        <p:spPr>
          <a:xfrm>
            <a:off x="228600" y="381000"/>
            <a:ext cx="8458200" cy="1470025"/>
          </a:xfrm>
          <a:prstGeom prst="rect">
            <a:avLst/>
          </a:prstGeom>
          <a:effec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0" normalizeH="0" baseline="0" noProof="0" dirty="0" smtClean="0">
                <a:ln>
                  <a:noFill/>
                </a:ln>
                <a:solidFill>
                  <a:srgbClr val="002060"/>
                </a:solidFill>
                <a:effectLst/>
                <a:uLnTx/>
                <a:uFillTx/>
                <a:latin typeface="+mj-lt"/>
                <a:ea typeface="+mj-ea"/>
                <a:cs typeface="+mj-cs"/>
              </a:rPr>
              <a:t>PhD Dissertation</a:t>
            </a:r>
            <a:r>
              <a:rPr kumimoji="0" lang="en-US" sz="3000" b="0" i="0" u="none" strike="noStrike" kern="1200" cap="none" spc="0" normalizeH="0" noProof="0" dirty="0" smtClean="0">
                <a:ln>
                  <a:noFill/>
                </a:ln>
                <a:solidFill>
                  <a:srgbClr val="002060"/>
                </a:solidFill>
                <a:effectLst/>
                <a:uLnTx/>
                <a:uFillTx/>
                <a:latin typeface="+mj-lt"/>
                <a:ea typeface="+mj-ea"/>
                <a:cs typeface="+mj-cs"/>
              </a:rPr>
              <a:t> Defense</a:t>
            </a:r>
            <a:endParaRPr kumimoji="0" lang="en-US" sz="2800" b="0" i="0" u="none" strike="noStrike" kern="1200" cap="none" spc="0" normalizeH="0" baseline="0" noProof="0" dirty="0">
              <a:ln>
                <a:noFill/>
              </a:ln>
              <a:solidFill>
                <a:srgbClr val="00206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t>Dense surface registration using high-order graph matching</a:t>
            </a:r>
          </a:p>
          <a:p>
            <a:r>
              <a:rPr lang="en-US" sz="2400" dirty="0"/>
              <a:t>Intrinsic </a:t>
            </a:r>
            <a:r>
              <a:rPr lang="en-US" sz="2400" dirty="0" smtClean="0"/>
              <a:t>dense </a:t>
            </a:r>
            <a:r>
              <a:rPr lang="en-US" sz="2400" dirty="0"/>
              <a:t>3D </a:t>
            </a:r>
            <a:r>
              <a:rPr lang="en-US" sz="2400" dirty="0" smtClean="0"/>
              <a:t>surface tracking</a:t>
            </a:r>
            <a:endParaRPr lang="en-US" sz="2400" dirty="0"/>
          </a:p>
          <a:p>
            <a:r>
              <a:rPr lang="en-US" sz="2400" dirty="0"/>
              <a:t>A </a:t>
            </a:r>
            <a:r>
              <a:rPr lang="en-US" sz="2400" dirty="0" smtClean="0"/>
              <a:t>generic surface deformation model</a:t>
            </a:r>
          </a:p>
          <a:p>
            <a:r>
              <a:rPr lang="en-US" sz="2400" dirty="0" smtClean="0"/>
              <a:t>Conclusion</a:t>
            </a:r>
            <a:endParaRPr lang="en-US" sz="2400" dirty="0"/>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4255089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solidFill>
                  <a:schemeClr val="bg1">
                    <a:lumMod val="65000"/>
                  </a:schemeClr>
                </a:solidFill>
              </a:rPr>
              <a:t>Dense surface registration using high-order graph matching</a:t>
            </a:r>
          </a:p>
          <a:p>
            <a:r>
              <a:rPr lang="en-US" sz="2400" dirty="0">
                <a:solidFill>
                  <a:schemeClr val="bg1">
                    <a:lumMod val="65000"/>
                  </a:schemeClr>
                </a:solidFill>
              </a:rPr>
              <a:t>Intrinsic </a:t>
            </a:r>
            <a:r>
              <a:rPr lang="en-US" sz="2400" dirty="0" smtClean="0">
                <a:solidFill>
                  <a:schemeClr val="bg1">
                    <a:lumMod val="65000"/>
                  </a:schemeClr>
                </a:solidFill>
              </a:rPr>
              <a:t>dense </a:t>
            </a:r>
            <a:r>
              <a:rPr lang="en-US" sz="2400" dirty="0">
                <a:solidFill>
                  <a:schemeClr val="bg1">
                    <a:lumMod val="65000"/>
                  </a:schemeClr>
                </a:solidFill>
              </a:rPr>
              <a:t>3D </a:t>
            </a:r>
            <a:r>
              <a:rPr lang="en-US" sz="2400" dirty="0" smtClean="0">
                <a:solidFill>
                  <a:schemeClr val="bg1">
                    <a:lumMod val="65000"/>
                  </a:schemeClr>
                </a:solidFill>
              </a:rPr>
              <a:t>surface tracking</a:t>
            </a:r>
            <a:endParaRPr lang="en-US" sz="2400" dirty="0">
              <a:solidFill>
                <a:schemeClr val="bg1">
                  <a:lumMod val="65000"/>
                </a:schemeClr>
              </a:solidFill>
            </a:endParaRPr>
          </a:p>
          <a:p>
            <a:r>
              <a:rPr lang="en-US" sz="2400" dirty="0">
                <a:solidFill>
                  <a:schemeClr val="bg1">
                    <a:lumMod val="65000"/>
                  </a:schemeClr>
                </a:solidFill>
              </a:rPr>
              <a:t>A </a:t>
            </a:r>
            <a:r>
              <a:rPr lang="en-US" sz="2400" dirty="0" smtClean="0">
                <a:solidFill>
                  <a:schemeClr val="bg1">
                    <a:lumMod val="65000"/>
                  </a:schemeClr>
                </a:solidFill>
              </a:rPr>
              <a:t>generic surface deformation model</a:t>
            </a:r>
          </a:p>
          <a:p>
            <a:r>
              <a:rPr lang="en-US" sz="2400" dirty="0" smtClean="0">
                <a:solidFill>
                  <a:schemeClr val="bg1">
                    <a:lumMod val="65000"/>
                  </a:schemeClr>
                </a:solidFill>
              </a:rPr>
              <a:t>Conclusion</a:t>
            </a:r>
            <a:endParaRPr lang="en-US" sz="2400" dirty="0">
              <a:solidFill>
                <a:schemeClr val="bg1">
                  <a:lumMod val="65000"/>
                </a:schemeClr>
              </a:solidFill>
            </a:endParaRPr>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4255089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t>Dense surface registration using high-order graph matching</a:t>
            </a:r>
          </a:p>
          <a:p>
            <a:r>
              <a:rPr lang="en-US" sz="2400" dirty="0">
                <a:solidFill>
                  <a:schemeClr val="bg1">
                    <a:lumMod val="65000"/>
                  </a:schemeClr>
                </a:solidFill>
              </a:rPr>
              <a:t>Intrinsic </a:t>
            </a:r>
            <a:r>
              <a:rPr lang="en-US" sz="2400" dirty="0" smtClean="0">
                <a:solidFill>
                  <a:schemeClr val="bg1">
                    <a:lumMod val="65000"/>
                  </a:schemeClr>
                </a:solidFill>
              </a:rPr>
              <a:t>dense </a:t>
            </a:r>
            <a:r>
              <a:rPr lang="en-US" sz="2400" dirty="0">
                <a:solidFill>
                  <a:schemeClr val="bg1">
                    <a:lumMod val="65000"/>
                  </a:schemeClr>
                </a:solidFill>
              </a:rPr>
              <a:t>3D </a:t>
            </a:r>
            <a:r>
              <a:rPr lang="en-US" sz="2400" dirty="0" smtClean="0">
                <a:solidFill>
                  <a:schemeClr val="bg1">
                    <a:lumMod val="65000"/>
                  </a:schemeClr>
                </a:solidFill>
              </a:rPr>
              <a:t>surface tracking</a:t>
            </a:r>
            <a:endParaRPr lang="en-US" sz="2400" dirty="0">
              <a:solidFill>
                <a:schemeClr val="bg1">
                  <a:lumMod val="65000"/>
                </a:schemeClr>
              </a:solidFill>
            </a:endParaRPr>
          </a:p>
          <a:p>
            <a:r>
              <a:rPr lang="en-US" sz="2400" dirty="0">
                <a:solidFill>
                  <a:schemeClr val="bg1">
                    <a:lumMod val="65000"/>
                  </a:schemeClr>
                </a:solidFill>
              </a:rPr>
              <a:t>A </a:t>
            </a:r>
            <a:r>
              <a:rPr lang="en-US" sz="2400" dirty="0" smtClean="0">
                <a:solidFill>
                  <a:schemeClr val="bg1">
                    <a:lumMod val="65000"/>
                  </a:schemeClr>
                </a:solidFill>
              </a:rPr>
              <a:t>generic surface deformation model</a:t>
            </a:r>
          </a:p>
          <a:p>
            <a:r>
              <a:rPr lang="en-US" sz="2400" dirty="0" smtClean="0">
                <a:solidFill>
                  <a:schemeClr val="bg1">
                    <a:lumMod val="65000"/>
                  </a:schemeClr>
                </a:solidFill>
              </a:rPr>
              <a:t>Conclusion</a:t>
            </a:r>
            <a:endParaRPr lang="en-US" sz="2400" dirty="0">
              <a:solidFill>
                <a:schemeClr val="bg1">
                  <a:lumMod val="65000"/>
                </a:schemeClr>
              </a:solidFill>
            </a:endParaRPr>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4255089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t>Dense surface registration using high-order graph matching</a:t>
            </a:r>
          </a:p>
          <a:p>
            <a:r>
              <a:rPr lang="en-US" sz="2400" dirty="0"/>
              <a:t>Intrinsic </a:t>
            </a:r>
            <a:r>
              <a:rPr lang="en-US" sz="2400" dirty="0" smtClean="0"/>
              <a:t>dense </a:t>
            </a:r>
            <a:r>
              <a:rPr lang="en-US" sz="2400" dirty="0"/>
              <a:t>3D </a:t>
            </a:r>
            <a:r>
              <a:rPr lang="en-US" sz="2400" dirty="0" smtClean="0"/>
              <a:t>surface tracking</a:t>
            </a:r>
            <a:endParaRPr lang="en-US" sz="2400" dirty="0"/>
          </a:p>
          <a:p>
            <a:r>
              <a:rPr lang="en-US" sz="2400" dirty="0">
                <a:solidFill>
                  <a:schemeClr val="bg1">
                    <a:lumMod val="65000"/>
                  </a:schemeClr>
                </a:solidFill>
              </a:rPr>
              <a:t>A </a:t>
            </a:r>
            <a:r>
              <a:rPr lang="en-US" sz="2400" dirty="0" smtClean="0">
                <a:solidFill>
                  <a:schemeClr val="bg1">
                    <a:lumMod val="65000"/>
                  </a:schemeClr>
                </a:solidFill>
              </a:rPr>
              <a:t>generic surface deformation model</a:t>
            </a:r>
          </a:p>
          <a:p>
            <a:r>
              <a:rPr lang="en-US" sz="2400" dirty="0" smtClean="0">
                <a:solidFill>
                  <a:schemeClr val="bg1">
                    <a:lumMod val="65000"/>
                  </a:schemeClr>
                </a:solidFill>
              </a:rPr>
              <a:t>Conclusion</a:t>
            </a:r>
            <a:endParaRPr lang="en-US" sz="2400" dirty="0">
              <a:solidFill>
                <a:schemeClr val="bg1">
                  <a:lumMod val="65000"/>
                </a:schemeClr>
              </a:solidFill>
            </a:endParaRPr>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4255089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t>Dense surface registration using high-order graph matching</a:t>
            </a:r>
          </a:p>
          <a:p>
            <a:r>
              <a:rPr lang="en-US" sz="2400" dirty="0"/>
              <a:t>Intrinsic </a:t>
            </a:r>
            <a:r>
              <a:rPr lang="en-US" sz="2400" dirty="0" smtClean="0"/>
              <a:t>dense </a:t>
            </a:r>
            <a:r>
              <a:rPr lang="en-US" sz="2400" dirty="0"/>
              <a:t>3D </a:t>
            </a:r>
            <a:r>
              <a:rPr lang="en-US" sz="2400" dirty="0" smtClean="0"/>
              <a:t>surface tracking</a:t>
            </a:r>
            <a:endParaRPr lang="en-US" sz="2400" dirty="0"/>
          </a:p>
          <a:p>
            <a:r>
              <a:rPr lang="en-US" sz="2400" dirty="0"/>
              <a:t>A </a:t>
            </a:r>
            <a:r>
              <a:rPr lang="en-US" sz="2400" dirty="0" smtClean="0"/>
              <a:t>generic surface deformation model</a:t>
            </a:r>
          </a:p>
          <a:p>
            <a:r>
              <a:rPr lang="en-US" sz="2400" dirty="0" smtClean="0">
                <a:solidFill>
                  <a:schemeClr val="bg1">
                    <a:lumMod val="65000"/>
                  </a:schemeClr>
                </a:solidFill>
              </a:rPr>
              <a:t>Conclusion</a:t>
            </a:r>
            <a:endParaRPr lang="en-US" sz="2400" dirty="0">
              <a:solidFill>
                <a:schemeClr val="bg1">
                  <a:lumMod val="65000"/>
                </a:schemeClr>
              </a:solidFill>
            </a:endParaRPr>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564541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2400" dirty="0"/>
              <a:t>Introduction</a:t>
            </a:r>
          </a:p>
          <a:p>
            <a:r>
              <a:rPr lang="en-US" sz="2400" dirty="0"/>
              <a:t>Dense surface registration using high-order graph matching</a:t>
            </a:r>
          </a:p>
          <a:p>
            <a:r>
              <a:rPr lang="en-US" sz="2400" dirty="0"/>
              <a:t>Intrinsic </a:t>
            </a:r>
            <a:r>
              <a:rPr lang="en-US" sz="2400" dirty="0" smtClean="0"/>
              <a:t>dense </a:t>
            </a:r>
            <a:r>
              <a:rPr lang="en-US" sz="2400" dirty="0"/>
              <a:t>3D </a:t>
            </a:r>
            <a:r>
              <a:rPr lang="en-US" sz="2400" dirty="0" smtClean="0"/>
              <a:t>surface tracking</a:t>
            </a:r>
            <a:endParaRPr lang="en-US" sz="2400" dirty="0"/>
          </a:p>
          <a:p>
            <a:r>
              <a:rPr lang="en-US" sz="2400" dirty="0"/>
              <a:t>A </a:t>
            </a:r>
            <a:r>
              <a:rPr lang="en-US" sz="2400" dirty="0" smtClean="0"/>
              <a:t>generic surface deformation model</a:t>
            </a:r>
          </a:p>
          <a:p>
            <a:r>
              <a:rPr lang="en-US" sz="2400" dirty="0" smtClean="0"/>
              <a:t>Conclusion</a:t>
            </a:r>
            <a:endParaRPr lang="en-US" sz="2400" dirty="0"/>
          </a:p>
          <a:p>
            <a:endParaRPr lang="en-US" sz="3200" dirty="0"/>
          </a:p>
          <a:p>
            <a:endParaRPr lang="en-US" sz="3200"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93304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sz="quarter" idx="1"/>
          </p:nvPr>
        </p:nvSpPr>
        <p:spPr/>
        <p:txBody>
          <a:bodyPr/>
          <a:lstStyle/>
          <a:p>
            <a:r>
              <a:rPr lang="en-US" dirty="0" smtClean="0"/>
              <a:t>Applications:</a:t>
            </a:r>
          </a:p>
          <a:p>
            <a:pPr lvl="1"/>
            <a:r>
              <a:rPr lang="en-US" sz="1800" dirty="0" smtClean="0"/>
              <a:t>3D shape retrieval, deformation transfer, object recognition,  facial expression recognition, statistical shape modeling, shape change detection, </a:t>
            </a:r>
            <a:r>
              <a:rPr lang="en-US" sz="1800" i="1" dirty="0" smtClean="0"/>
              <a:t>etc</a:t>
            </a:r>
            <a:r>
              <a:rPr lang="en-US" sz="1800" dirty="0" smtClean="0"/>
              <a:t>.</a:t>
            </a:r>
          </a:p>
          <a:p>
            <a:r>
              <a:rPr lang="en-US" dirty="0" smtClean="0"/>
              <a:t>3D Acquisition Techniques</a:t>
            </a:r>
          </a:p>
          <a:p>
            <a:endParaRPr lang="en-US" dirty="0"/>
          </a:p>
        </p:txBody>
      </p:sp>
      <p:sp>
        <p:nvSpPr>
          <p:cNvPr id="4" name="Right Arrow 3"/>
          <p:cNvSpPr/>
          <p:nvPr/>
        </p:nvSpPr>
        <p:spPr>
          <a:xfrm>
            <a:off x="1295400" y="5862935"/>
            <a:ext cx="6858000" cy="3048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5" name="Picture 2" descr="http://www.coolest-gadgets.com/wp-content/uploads/3d-1ashx.jpg"/>
          <p:cNvPicPr>
            <a:picLocks noChangeAspect="1" noChangeArrowheads="1"/>
          </p:cNvPicPr>
          <p:nvPr/>
        </p:nvPicPr>
        <p:blipFill>
          <a:blip r:embed="rId3" cstate="print"/>
          <a:srcRect/>
          <a:stretch>
            <a:fillRect/>
          </a:stretch>
        </p:blipFill>
        <p:spPr bwMode="auto">
          <a:xfrm>
            <a:off x="4267200" y="4796135"/>
            <a:ext cx="685800" cy="555498"/>
          </a:xfrm>
          <a:prstGeom prst="rect">
            <a:avLst/>
          </a:prstGeom>
          <a:noFill/>
        </p:spPr>
      </p:pic>
      <p:pic>
        <p:nvPicPr>
          <p:cNvPr id="6" name="Picture 4" descr="http://www.geeky-gadgets.com/wp-content/uploads/2009/09/3D-scanner.jpg"/>
          <p:cNvPicPr>
            <a:picLocks noChangeAspect="1" noChangeArrowheads="1"/>
          </p:cNvPicPr>
          <p:nvPr/>
        </p:nvPicPr>
        <p:blipFill>
          <a:blip r:embed="rId4" cstate="print">
            <a:clrChange>
              <a:clrFrom>
                <a:srgbClr val="EFEFEF"/>
              </a:clrFrom>
              <a:clrTo>
                <a:srgbClr val="EFEFEF">
                  <a:alpha val="0"/>
                </a:srgbClr>
              </a:clrTo>
            </a:clrChange>
          </a:blip>
          <a:srcRect/>
          <a:stretch>
            <a:fillRect/>
          </a:stretch>
        </p:blipFill>
        <p:spPr bwMode="auto">
          <a:xfrm>
            <a:off x="4800600" y="3881735"/>
            <a:ext cx="1066800" cy="725424"/>
          </a:xfrm>
          <a:prstGeom prst="rect">
            <a:avLst/>
          </a:prstGeom>
          <a:noFill/>
        </p:spPr>
      </p:pic>
      <p:pic>
        <p:nvPicPr>
          <p:cNvPr id="7" name="Picture 5"/>
          <p:cNvPicPr>
            <a:picLocks noChangeAspect="1" noChangeArrowheads="1"/>
          </p:cNvPicPr>
          <p:nvPr/>
        </p:nvPicPr>
        <p:blipFill>
          <a:blip r:embed="rId5" cstate="print"/>
          <a:srcRect/>
          <a:stretch>
            <a:fillRect/>
          </a:stretch>
        </p:blipFill>
        <p:spPr bwMode="auto">
          <a:xfrm>
            <a:off x="5638800" y="5024735"/>
            <a:ext cx="1876097" cy="600075"/>
          </a:xfrm>
          <a:prstGeom prst="rect">
            <a:avLst/>
          </a:prstGeom>
          <a:noFill/>
          <a:ln w="9525">
            <a:noFill/>
            <a:miter lim="800000"/>
            <a:headEnd/>
            <a:tailEnd/>
          </a:ln>
        </p:spPr>
      </p:pic>
      <p:pic>
        <p:nvPicPr>
          <p:cNvPr id="8"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743200" y="3500735"/>
            <a:ext cx="1086669" cy="2038350"/>
          </a:xfrm>
          <a:prstGeom prst="rect">
            <a:avLst/>
          </a:prstGeom>
          <a:noFill/>
          <a:ln w="9525">
            <a:noFill/>
            <a:miter lim="800000"/>
            <a:headEnd/>
            <a:tailEnd/>
          </a:ln>
        </p:spPr>
      </p:pic>
      <p:pic>
        <p:nvPicPr>
          <p:cNvPr id="9" name="Picture 8" descr="http://www.cyberware.com/images/ps.jpg"/>
          <p:cNvPicPr>
            <a:picLocks noChangeAspect="1" noChangeArrowheads="1"/>
          </p:cNvPicPr>
          <p:nvPr/>
        </p:nvPicPr>
        <p:blipFill>
          <a:blip r:embed="rId7" cstate="print"/>
          <a:srcRect/>
          <a:stretch>
            <a:fillRect/>
          </a:stretch>
        </p:blipFill>
        <p:spPr bwMode="auto">
          <a:xfrm>
            <a:off x="685800" y="3348335"/>
            <a:ext cx="1496600" cy="2114551"/>
          </a:xfrm>
          <a:prstGeom prst="rect">
            <a:avLst/>
          </a:prstGeom>
          <a:noFill/>
        </p:spPr>
      </p:pic>
      <p:sp>
        <p:nvSpPr>
          <p:cNvPr id="10" name="TextBox 9"/>
          <p:cNvSpPr txBox="1"/>
          <p:nvPr/>
        </p:nvSpPr>
        <p:spPr>
          <a:xfrm>
            <a:off x="152400" y="6320135"/>
            <a:ext cx="4343400" cy="461665"/>
          </a:xfrm>
          <a:prstGeom prst="rect">
            <a:avLst/>
          </a:prstGeom>
          <a:noFill/>
        </p:spPr>
        <p:txBody>
          <a:bodyPr wrap="square" rtlCol="0">
            <a:spAutoFit/>
          </a:bodyPr>
          <a:lstStyle/>
          <a:p>
            <a:r>
              <a:rPr lang="en-US" sz="2400" dirty="0" smtClean="0"/>
              <a:t>Static/Expensive/Cumbersome</a:t>
            </a:r>
            <a:endParaRPr lang="en-US" sz="2400" dirty="0"/>
          </a:p>
        </p:txBody>
      </p:sp>
      <p:sp>
        <p:nvSpPr>
          <p:cNvPr id="11" name="TextBox 10"/>
          <p:cNvSpPr txBox="1"/>
          <p:nvPr/>
        </p:nvSpPr>
        <p:spPr>
          <a:xfrm>
            <a:off x="5486400" y="6320135"/>
            <a:ext cx="3581400" cy="461665"/>
          </a:xfrm>
          <a:prstGeom prst="rect">
            <a:avLst/>
          </a:prstGeom>
          <a:noFill/>
        </p:spPr>
        <p:txBody>
          <a:bodyPr wrap="square" rtlCol="0">
            <a:spAutoFit/>
          </a:bodyPr>
          <a:lstStyle/>
          <a:p>
            <a:r>
              <a:rPr lang="en-US" sz="2400" dirty="0" smtClean="0"/>
              <a:t>Dynamic/Cheap/Portable</a:t>
            </a:r>
            <a:endParaRPr lang="en-US" sz="2400" dirty="0"/>
          </a:p>
        </p:txBody>
      </p:sp>
      <p:pic>
        <p:nvPicPr>
          <p:cNvPr id="3074" name="Picture 2" descr="http://www.onlinemarketingrant.com/wp-content/uploads/2011/06/iphone-screen.gif"/>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7924800" y="4540865"/>
            <a:ext cx="609600" cy="1005840"/>
          </a:xfrm>
          <a:prstGeom prst="rect">
            <a:avLst/>
          </a:prstGeom>
          <a:noFill/>
        </p:spPr>
      </p:pic>
      <p:sp>
        <p:nvSpPr>
          <p:cNvPr id="13" name="TextBox 12"/>
          <p:cNvSpPr txBox="1"/>
          <p:nvPr/>
        </p:nvSpPr>
        <p:spPr>
          <a:xfrm>
            <a:off x="8001000" y="4058960"/>
            <a:ext cx="457200" cy="584775"/>
          </a:xfrm>
          <a:prstGeom prst="rect">
            <a:avLst/>
          </a:prstGeom>
          <a:noFill/>
        </p:spPr>
        <p:txBody>
          <a:bodyPr wrap="square" rtlCol="0">
            <a:spAutoFit/>
          </a:bodyPr>
          <a:lstStyle/>
          <a:p>
            <a:r>
              <a:rPr lang="en-US" sz="3200" b="1" dirty="0" smtClean="0">
                <a:solidFill>
                  <a:srgbClr val="FF0000"/>
                </a:solidFill>
                <a:latin typeface="Times New Roman" pitchFamily="18" charset="0"/>
                <a:cs typeface="Times New Roman" pitchFamily="18" charset="0"/>
              </a:rPr>
              <a:t>?</a:t>
            </a:r>
            <a:endParaRPr lang="en-US" sz="3200" b="1" dirty="0">
              <a:solidFill>
                <a:srgbClr val="FF0000"/>
              </a:solidFill>
              <a:latin typeface="Times New Roman" pitchFamily="18" charset="0"/>
              <a:cs typeface="Times New Roman" pitchFamily="18" charset="0"/>
            </a:endParaRPr>
          </a:p>
        </p:txBody>
      </p:sp>
      <p:sp>
        <p:nvSpPr>
          <p:cNvPr id="1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181705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dissolv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Surface Registration Problem</a:t>
            </a:r>
            <a:endParaRPr lang="en-US" dirty="0"/>
          </a:p>
        </p:txBody>
      </p:sp>
      <p:sp>
        <p:nvSpPr>
          <p:cNvPr id="3" name="Content Placeholder 2"/>
          <p:cNvSpPr>
            <a:spLocks noGrp="1"/>
          </p:cNvSpPr>
          <p:nvPr>
            <p:ph sz="quarter" idx="1"/>
          </p:nvPr>
        </p:nvSpPr>
        <p:spPr/>
        <p:txBody>
          <a:bodyPr/>
          <a:lstStyle/>
          <a:p>
            <a:r>
              <a:rPr lang="en-US" dirty="0" smtClean="0"/>
              <a:t>Sparse Surface Registration</a:t>
            </a:r>
            <a:endParaRPr lang="en-US" dirty="0"/>
          </a:p>
        </p:txBody>
      </p:sp>
      <p:pic>
        <p:nvPicPr>
          <p:cNvPr id="3174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28800" y="2095500"/>
            <a:ext cx="6389687" cy="4762500"/>
          </a:xfrm>
          <a:prstGeom prst="rect">
            <a:avLst/>
          </a:prstGeom>
          <a:noFill/>
          <a:ln w="9525">
            <a:noFill/>
            <a:miter lim="800000"/>
            <a:headEnd/>
            <a:tailEnd/>
          </a:ln>
        </p:spPr>
      </p:pic>
      <p:sp>
        <p:nvSpPr>
          <p:cNvPr id="7" name="TextBox 6"/>
          <p:cNvSpPr txBox="1"/>
          <p:nvPr/>
        </p:nvSpPr>
        <p:spPr>
          <a:xfrm>
            <a:off x="2286000" y="2438400"/>
            <a:ext cx="304800" cy="369332"/>
          </a:xfrm>
          <a:prstGeom prst="rect">
            <a:avLst/>
          </a:prstGeom>
          <a:noFill/>
        </p:spPr>
        <p:txBody>
          <a:bodyPr wrap="square" rtlCol="0">
            <a:spAutoFit/>
          </a:bodyPr>
          <a:lstStyle/>
          <a:p>
            <a:r>
              <a:rPr lang="en-US" dirty="0" smtClean="0"/>
              <a:t>1</a:t>
            </a:r>
            <a:endParaRPr lang="en-US" dirty="0"/>
          </a:p>
        </p:txBody>
      </p:sp>
      <p:sp>
        <p:nvSpPr>
          <p:cNvPr id="8" name="TextBox 7"/>
          <p:cNvSpPr txBox="1"/>
          <p:nvPr/>
        </p:nvSpPr>
        <p:spPr>
          <a:xfrm>
            <a:off x="6553200" y="5181600"/>
            <a:ext cx="304800" cy="369332"/>
          </a:xfrm>
          <a:prstGeom prst="rect">
            <a:avLst/>
          </a:prstGeom>
          <a:noFill/>
        </p:spPr>
        <p:txBody>
          <a:bodyPr wrap="square" rtlCol="0">
            <a:spAutoFit/>
          </a:bodyPr>
          <a:lstStyle/>
          <a:p>
            <a:r>
              <a:rPr lang="en-US" dirty="0" smtClean="0"/>
              <a:t>1</a:t>
            </a:r>
            <a:endParaRPr lang="en-US" dirty="0"/>
          </a:p>
        </p:txBody>
      </p:sp>
      <p:sp>
        <p:nvSpPr>
          <p:cNvPr id="9" name="TextBox 8"/>
          <p:cNvSpPr txBox="1"/>
          <p:nvPr/>
        </p:nvSpPr>
        <p:spPr>
          <a:xfrm>
            <a:off x="3200400" y="2438400"/>
            <a:ext cx="304800" cy="369332"/>
          </a:xfrm>
          <a:prstGeom prst="rect">
            <a:avLst/>
          </a:prstGeom>
          <a:noFill/>
        </p:spPr>
        <p:txBody>
          <a:bodyPr wrap="square" rtlCol="0">
            <a:spAutoFit/>
          </a:bodyPr>
          <a:lstStyle/>
          <a:p>
            <a:r>
              <a:rPr lang="en-US" dirty="0" smtClean="0"/>
              <a:t>2</a:t>
            </a:r>
            <a:endParaRPr lang="en-US" dirty="0"/>
          </a:p>
        </p:txBody>
      </p:sp>
      <p:sp>
        <p:nvSpPr>
          <p:cNvPr id="10" name="TextBox 9"/>
          <p:cNvSpPr txBox="1"/>
          <p:nvPr/>
        </p:nvSpPr>
        <p:spPr>
          <a:xfrm>
            <a:off x="7239000" y="4953000"/>
            <a:ext cx="304800" cy="369332"/>
          </a:xfrm>
          <a:prstGeom prst="rect">
            <a:avLst/>
          </a:prstGeom>
          <a:noFill/>
        </p:spPr>
        <p:txBody>
          <a:bodyPr wrap="square" rtlCol="0">
            <a:spAutoFit/>
          </a:bodyPr>
          <a:lstStyle/>
          <a:p>
            <a:r>
              <a:rPr lang="en-US" dirty="0" smtClean="0"/>
              <a:t>2</a:t>
            </a:r>
            <a:endParaRPr lang="en-US" dirty="0"/>
          </a:p>
        </p:txBody>
      </p:sp>
      <p:sp>
        <p:nvSpPr>
          <p:cNvPr id="11" name="TextBox 10"/>
          <p:cNvSpPr txBox="1"/>
          <p:nvPr/>
        </p:nvSpPr>
        <p:spPr>
          <a:xfrm>
            <a:off x="2438400" y="3505200"/>
            <a:ext cx="304800" cy="369332"/>
          </a:xfrm>
          <a:prstGeom prst="rect">
            <a:avLst/>
          </a:prstGeom>
          <a:noFill/>
        </p:spPr>
        <p:txBody>
          <a:bodyPr wrap="square" rtlCol="0">
            <a:spAutoFit/>
          </a:bodyPr>
          <a:lstStyle/>
          <a:p>
            <a:r>
              <a:rPr lang="en-US" dirty="0" smtClean="0"/>
              <a:t>3</a:t>
            </a:r>
            <a:endParaRPr lang="en-US" dirty="0"/>
          </a:p>
        </p:txBody>
      </p:sp>
      <p:sp>
        <p:nvSpPr>
          <p:cNvPr id="12" name="TextBox 11"/>
          <p:cNvSpPr txBox="1"/>
          <p:nvPr/>
        </p:nvSpPr>
        <p:spPr>
          <a:xfrm>
            <a:off x="6019800" y="5181600"/>
            <a:ext cx="304800" cy="369332"/>
          </a:xfrm>
          <a:prstGeom prst="rect">
            <a:avLst/>
          </a:prstGeom>
          <a:noFill/>
        </p:spPr>
        <p:txBody>
          <a:bodyPr wrap="square" rtlCol="0">
            <a:spAutoFit/>
          </a:bodyPr>
          <a:lstStyle/>
          <a:p>
            <a:r>
              <a:rPr lang="en-US" dirty="0" smtClean="0"/>
              <a:t>3</a:t>
            </a:r>
            <a:endParaRPr lang="en-US" dirty="0"/>
          </a:p>
        </p:txBody>
      </p:sp>
      <p:sp>
        <p:nvSpPr>
          <p:cNvPr id="13" name="TextBox 12"/>
          <p:cNvSpPr txBox="1"/>
          <p:nvPr/>
        </p:nvSpPr>
        <p:spPr>
          <a:xfrm>
            <a:off x="2895600" y="3505200"/>
            <a:ext cx="304800" cy="369332"/>
          </a:xfrm>
          <a:prstGeom prst="rect">
            <a:avLst/>
          </a:prstGeom>
          <a:noFill/>
        </p:spPr>
        <p:txBody>
          <a:bodyPr wrap="square" rtlCol="0">
            <a:spAutoFit/>
          </a:bodyPr>
          <a:lstStyle/>
          <a:p>
            <a:r>
              <a:rPr lang="en-US" dirty="0" smtClean="0"/>
              <a:t>4</a:t>
            </a:r>
            <a:endParaRPr lang="en-US" dirty="0"/>
          </a:p>
        </p:txBody>
      </p:sp>
      <p:sp>
        <p:nvSpPr>
          <p:cNvPr id="14" name="TextBox 13"/>
          <p:cNvSpPr txBox="1"/>
          <p:nvPr/>
        </p:nvSpPr>
        <p:spPr>
          <a:xfrm>
            <a:off x="6400800" y="5486400"/>
            <a:ext cx="304800" cy="369332"/>
          </a:xfrm>
          <a:prstGeom prst="rect">
            <a:avLst/>
          </a:prstGeom>
          <a:noFill/>
        </p:spPr>
        <p:txBody>
          <a:bodyPr wrap="square" rtlCol="0">
            <a:spAutoFit/>
          </a:bodyPr>
          <a:lstStyle/>
          <a:p>
            <a:r>
              <a:rPr lang="en-US" dirty="0" smtClean="0"/>
              <a:t>4</a:t>
            </a:r>
            <a:endParaRPr lang="en-US" dirty="0"/>
          </a:p>
        </p:txBody>
      </p:sp>
      <p:sp>
        <p:nvSpPr>
          <p:cNvPr id="15" name="TextBox 14"/>
          <p:cNvSpPr txBox="1"/>
          <p:nvPr/>
        </p:nvSpPr>
        <p:spPr>
          <a:xfrm>
            <a:off x="1676400" y="4572000"/>
            <a:ext cx="304800" cy="369332"/>
          </a:xfrm>
          <a:prstGeom prst="rect">
            <a:avLst/>
          </a:prstGeom>
          <a:noFill/>
        </p:spPr>
        <p:txBody>
          <a:bodyPr wrap="square" rtlCol="0">
            <a:spAutoFit/>
          </a:bodyPr>
          <a:lstStyle/>
          <a:p>
            <a:r>
              <a:rPr lang="en-US" dirty="0" smtClean="0"/>
              <a:t>5</a:t>
            </a:r>
            <a:endParaRPr lang="en-US" dirty="0"/>
          </a:p>
        </p:txBody>
      </p:sp>
      <p:sp>
        <p:nvSpPr>
          <p:cNvPr id="16" name="TextBox 15"/>
          <p:cNvSpPr txBox="1"/>
          <p:nvPr/>
        </p:nvSpPr>
        <p:spPr>
          <a:xfrm>
            <a:off x="5638800" y="6324600"/>
            <a:ext cx="304800" cy="369332"/>
          </a:xfrm>
          <a:prstGeom prst="rect">
            <a:avLst/>
          </a:prstGeom>
          <a:noFill/>
        </p:spPr>
        <p:txBody>
          <a:bodyPr wrap="square" rtlCol="0">
            <a:spAutoFit/>
          </a:bodyPr>
          <a:lstStyle/>
          <a:p>
            <a:r>
              <a:rPr lang="en-US" dirty="0" smtClean="0"/>
              <a:t>5</a:t>
            </a:r>
            <a:endParaRPr lang="en-US" dirty="0"/>
          </a:p>
        </p:txBody>
      </p:sp>
      <p:sp>
        <p:nvSpPr>
          <p:cNvPr id="17" name="TextBox 16"/>
          <p:cNvSpPr txBox="1"/>
          <p:nvPr/>
        </p:nvSpPr>
        <p:spPr>
          <a:xfrm>
            <a:off x="3429000" y="4800600"/>
            <a:ext cx="304800" cy="369332"/>
          </a:xfrm>
          <a:prstGeom prst="rect">
            <a:avLst/>
          </a:prstGeom>
          <a:noFill/>
        </p:spPr>
        <p:txBody>
          <a:bodyPr wrap="square" rtlCol="0">
            <a:spAutoFit/>
          </a:bodyPr>
          <a:lstStyle/>
          <a:p>
            <a:r>
              <a:rPr lang="en-US" dirty="0" smtClean="0"/>
              <a:t>6</a:t>
            </a:r>
            <a:endParaRPr lang="en-US" dirty="0"/>
          </a:p>
        </p:txBody>
      </p:sp>
      <p:sp>
        <p:nvSpPr>
          <p:cNvPr id="18" name="TextBox 17"/>
          <p:cNvSpPr txBox="1"/>
          <p:nvPr/>
        </p:nvSpPr>
        <p:spPr>
          <a:xfrm>
            <a:off x="7696200" y="6324600"/>
            <a:ext cx="304800" cy="369332"/>
          </a:xfrm>
          <a:prstGeom prst="rect">
            <a:avLst/>
          </a:prstGeom>
          <a:noFill/>
        </p:spPr>
        <p:txBody>
          <a:bodyPr wrap="square" rtlCol="0">
            <a:spAutoFit/>
          </a:bodyPr>
          <a:lstStyle/>
          <a:p>
            <a:r>
              <a:rPr lang="en-US" dirty="0" smtClean="0"/>
              <a:t>6</a:t>
            </a:r>
            <a:endParaRPr lang="en-US" dirty="0"/>
          </a:p>
        </p:txBody>
      </p:sp>
      <p:sp>
        <p:nvSpPr>
          <p:cNvPr id="19" name="TextBox 18"/>
          <p:cNvSpPr txBox="1"/>
          <p:nvPr/>
        </p:nvSpPr>
        <p:spPr>
          <a:xfrm>
            <a:off x="2362200" y="2209800"/>
            <a:ext cx="304800" cy="369332"/>
          </a:xfrm>
          <a:prstGeom prst="rect">
            <a:avLst/>
          </a:prstGeom>
          <a:noFill/>
        </p:spPr>
        <p:txBody>
          <a:bodyPr wrap="square" rtlCol="0">
            <a:spAutoFit/>
          </a:bodyPr>
          <a:lstStyle/>
          <a:p>
            <a:r>
              <a:rPr lang="en-US" dirty="0" smtClean="0"/>
              <a:t>7</a:t>
            </a:r>
            <a:endParaRPr lang="en-US" dirty="0"/>
          </a:p>
        </p:txBody>
      </p:sp>
      <p:sp>
        <p:nvSpPr>
          <p:cNvPr id="20" name="TextBox 19"/>
          <p:cNvSpPr txBox="1"/>
          <p:nvPr/>
        </p:nvSpPr>
        <p:spPr>
          <a:xfrm>
            <a:off x="6553200" y="4495800"/>
            <a:ext cx="304800" cy="369332"/>
          </a:xfrm>
          <a:prstGeom prst="rect">
            <a:avLst/>
          </a:prstGeom>
          <a:noFill/>
        </p:spPr>
        <p:txBody>
          <a:bodyPr wrap="square" rtlCol="0">
            <a:spAutoFit/>
          </a:bodyPr>
          <a:lstStyle/>
          <a:p>
            <a:r>
              <a:rPr lang="en-US" dirty="0" smtClean="0"/>
              <a:t>7</a:t>
            </a:r>
            <a:endParaRPr lang="en-US" dirty="0"/>
          </a:p>
        </p:txBody>
      </p:sp>
      <p:sp>
        <p:nvSpPr>
          <p:cNvPr id="21" name="TextBox 20"/>
          <p:cNvSpPr txBox="1"/>
          <p:nvPr/>
        </p:nvSpPr>
        <p:spPr>
          <a:xfrm>
            <a:off x="2362200" y="4648200"/>
            <a:ext cx="304800" cy="369332"/>
          </a:xfrm>
          <a:prstGeom prst="rect">
            <a:avLst/>
          </a:prstGeom>
          <a:noFill/>
        </p:spPr>
        <p:txBody>
          <a:bodyPr wrap="square" rtlCol="0">
            <a:spAutoFit/>
          </a:bodyPr>
          <a:lstStyle/>
          <a:p>
            <a:r>
              <a:rPr lang="en-US" dirty="0" smtClean="0"/>
              <a:t>8</a:t>
            </a:r>
            <a:endParaRPr lang="en-US" dirty="0"/>
          </a:p>
        </p:txBody>
      </p:sp>
      <p:sp>
        <p:nvSpPr>
          <p:cNvPr id="22" name="TextBox 21"/>
          <p:cNvSpPr txBox="1"/>
          <p:nvPr/>
        </p:nvSpPr>
        <p:spPr>
          <a:xfrm>
            <a:off x="4343400" y="5181600"/>
            <a:ext cx="304800" cy="369332"/>
          </a:xfrm>
          <a:prstGeom prst="rect">
            <a:avLst/>
          </a:prstGeom>
          <a:noFill/>
        </p:spPr>
        <p:txBody>
          <a:bodyPr wrap="square" rtlCol="0">
            <a:spAutoFit/>
          </a:bodyPr>
          <a:lstStyle/>
          <a:p>
            <a:r>
              <a:rPr lang="en-US" dirty="0" smtClean="0"/>
              <a:t>8</a:t>
            </a:r>
            <a:endParaRPr lang="en-US" dirty="0"/>
          </a:p>
        </p:txBody>
      </p:sp>
      <p:sp>
        <p:nvSpPr>
          <p:cNvPr id="23" name="TextBox 22"/>
          <p:cNvSpPr txBox="1"/>
          <p:nvPr/>
        </p:nvSpPr>
        <p:spPr>
          <a:xfrm>
            <a:off x="2743200" y="4800600"/>
            <a:ext cx="304800" cy="369332"/>
          </a:xfrm>
          <a:prstGeom prst="rect">
            <a:avLst/>
          </a:prstGeom>
          <a:noFill/>
        </p:spPr>
        <p:txBody>
          <a:bodyPr wrap="square" rtlCol="0">
            <a:spAutoFit/>
          </a:bodyPr>
          <a:lstStyle/>
          <a:p>
            <a:r>
              <a:rPr lang="en-US" dirty="0" smtClean="0"/>
              <a:t>9</a:t>
            </a:r>
            <a:endParaRPr lang="en-US" dirty="0"/>
          </a:p>
        </p:txBody>
      </p:sp>
      <p:sp>
        <p:nvSpPr>
          <p:cNvPr id="24" name="TextBox 23"/>
          <p:cNvSpPr txBox="1"/>
          <p:nvPr/>
        </p:nvSpPr>
        <p:spPr>
          <a:xfrm>
            <a:off x="4191000" y="5867400"/>
            <a:ext cx="304800" cy="369332"/>
          </a:xfrm>
          <a:prstGeom prst="rect">
            <a:avLst/>
          </a:prstGeom>
          <a:noFill/>
        </p:spPr>
        <p:txBody>
          <a:bodyPr wrap="square" rtlCol="0">
            <a:spAutoFit/>
          </a:bodyPr>
          <a:lstStyle/>
          <a:p>
            <a:r>
              <a:rPr lang="en-US" dirty="0" smtClean="0"/>
              <a:t>9</a:t>
            </a:r>
            <a:endParaRPr lang="en-US" dirty="0"/>
          </a:p>
        </p:txBody>
      </p:sp>
      <p:sp>
        <p:nvSpPr>
          <p:cNvPr id="25" name="TextBox 24"/>
          <p:cNvSpPr txBox="1"/>
          <p:nvPr/>
        </p:nvSpPr>
        <p:spPr>
          <a:xfrm>
            <a:off x="1752600" y="6412468"/>
            <a:ext cx="457200" cy="369332"/>
          </a:xfrm>
          <a:prstGeom prst="rect">
            <a:avLst/>
          </a:prstGeom>
          <a:noFill/>
        </p:spPr>
        <p:txBody>
          <a:bodyPr wrap="square" rtlCol="0">
            <a:spAutoFit/>
          </a:bodyPr>
          <a:lstStyle/>
          <a:p>
            <a:r>
              <a:rPr lang="en-US" dirty="0" smtClean="0"/>
              <a:t>10</a:t>
            </a:r>
            <a:endParaRPr lang="en-US" dirty="0"/>
          </a:p>
        </p:txBody>
      </p:sp>
      <p:sp>
        <p:nvSpPr>
          <p:cNvPr id="26" name="TextBox 25"/>
          <p:cNvSpPr txBox="1"/>
          <p:nvPr/>
        </p:nvSpPr>
        <p:spPr>
          <a:xfrm>
            <a:off x="3733800" y="5715000"/>
            <a:ext cx="457200" cy="369332"/>
          </a:xfrm>
          <a:prstGeom prst="rect">
            <a:avLst/>
          </a:prstGeom>
          <a:noFill/>
        </p:spPr>
        <p:txBody>
          <a:bodyPr wrap="square" rtlCol="0">
            <a:spAutoFit/>
          </a:bodyPr>
          <a:lstStyle/>
          <a:p>
            <a:r>
              <a:rPr lang="en-US" dirty="0" smtClean="0"/>
              <a:t>10</a:t>
            </a:r>
            <a:endParaRPr lang="en-US" dirty="0"/>
          </a:p>
        </p:txBody>
      </p:sp>
      <p:sp>
        <p:nvSpPr>
          <p:cNvPr id="27" name="TextBox 26"/>
          <p:cNvSpPr txBox="1"/>
          <p:nvPr/>
        </p:nvSpPr>
        <p:spPr>
          <a:xfrm>
            <a:off x="2362200" y="6019800"/>
            <a:ext cx="457200" cy="369332"/>
          </a:xfrm>
          <a:prstGeom prst="rect">
            <a:avLst/>
          </a:prstGeom>
          <a:noFill/>
        </p:spPr>
        <p:txBody>
          <a:bodyPr wrap="square" rtlCol="0">
            <a:spAutoFit/>
          </a:bodyPr>
          <a:lstStyle/>
          <a:p>
            <a:r>
              <a:rPr lang="en-US" dirty="0" smtClean="0"/>
              <a:t>11</a:t>
            </a:r>
            <a:endParaRPr lang="en-US" dirty="0"/>
          </a:p>
        </p:txBody>
      </p:sp>
      <p:sp>
        <p:nvSpPr>
          <p:cNvPr id="28" name="TextBox 27"/>
          <p:cNvSpPr txBox="1"/>
          <p:nvPr/>
        </p:nvSpPr>
        <p:spPr>
          <a:xfrm>
            <a:off x="3200400" y="5650468"/>
            <a:ext cx="457200" cy="369332"/>
          </a:xfrm>
          <a:prstGeom prst="rect">
            <a:avLst/>
          </a:prstGeom>
          <a:noFill/>
        </p:spPr>
        <p:txBody>
          <a:bodyPr wrap="square" rtlCol="0">
            <a:spAutoFit/>
          </a:bodyPr>
          <a:lstStyle/>
          <a:p>
            <a:r>
              <a:rPr lang="en-US" dirty="0" smtClean="0"/>
              <a:t>11</a:t>
            </a:r>
            <a:endParaRPr lang="en-US" dirty="0"/>
          </a:p>
        </p:txBody>
      </p:sp>
      <p:sp>
        <p:nvSpPr>
          <p:cNvPr id="29"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Surface Registration Problem</a:t>
            </a:r>
            <a:endParaRPr lang="en-US" dirty="0"/>
          </a:p>
        </p:txBody>
      </p:sp>
      <p:sp>
        <p:nvSpPr>
          <p:cNvPr id="3" name="Content Placeholder 2"/>
          <p:cNvSpPr>
            <a:spLocks noGrp="1"/>
          </p:cNvSpPr>
          <p:nvPr>
            <p:ph sz="quarter" idx="1"/>
          </p:nvPr>
        </p:nvSpPr>
        <p:spPr/>
        <p:txBody>
          <a:bodyPr/>
          <a:lstStyle/>
          <a:p>
            <a:r>
              <a:rPr lang="en-US" dirty="0" smtClean="0"/>
              <a:t>Dense Surface Registration</a:t>
            </a:r>
            <a:endParaRPr lang="en-US" dirty="0"/>
          </a:p>
        </p:txBody>
      </p:sp>
      <p:pic>
        <p:nvPicPr>
          <p:cNvPr id="33794" name="Picture 2"/>
          <p:cNvPicPr>
            <a:picLocks noChangeAspect="1" noChangeArrowheads="1"/>
          </p:cNvPicPr>
          <p:nvPr/>
        </p:nvPicPr>
        <p:blipFill>
          <a:blip r:embed="rId3" cstate="print"/>
          <a:srcRect/>
          <a:stretch>
            <a:fillRect/>
          </a:stretch>
        </p:blipFill>
        <p:spPr bwMode="auto">
          <a:xfrm>
            <a:off x="1649413" y="2057400"/>
            <a:ext cx="6503987" cy="4733925"/>
          </a:xfrm>
          <a:prstGeom prst="rect">
            <a:avLst/>
          </a:prstGeom>
          <a:noFill/>
          <a:ln w="9525">
            <a:noFill/>
            <a:miter lim="800000"/>
            <a:headEnd/>
            <a:tailEnd/>
          </a:ln>
        </p:spPr>
      </p:pic>
      <p:sp>
        <p:nvSpPr>
          <p:cNvPr id="5"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Surface Registration Problem</a:t>
            </a:r>
            <a:endParaRPr lang="en-US" dirty="0"/>
          </a:p>
        </p:txBody>
      </p:sp>
      <p:sp>
        <p:nvSpPr>
          <p:cNvPr id="3" name="Content Placeholder 2"/>
          <p:cNvSpPr>
            <a:spLocks noGrp="1"/>
          </p:cNvSpPr>
          <p:nvPr>
            <p:ph sz="quarter" idx="1"/>
          </p:nvPr>
        </p:nvSpPr>
        <p:spPr/>
        <p:txBody>
          <a:bodyPr/>
          <a:lstStyle/>
          <a:p>
            <a:r>
              <a:rPr lang="en-US" dirty="0" smtClean="0"/>
              <a:t>Challenges</a:t>
            </a:r>
          </a:p>
          <a:p>
            <a:pPr lvl="1"/>
            <a:r>
              <a:rPr lang="en-US" dirty="0" smtClean="0"/>
              <a:t>Large deformation – image based approaches do not directly apply</a:t>
            </a:r>
          </a:p>
          <a:p>
            <a:pPr lvl="1"/>
            <a:r>
              <a:rPr lang="en-US" dirty="0" smtClean="0"/>
              <a:t>Noisy input – regularization is needed</a:t>
            </a:r>
          </a:p>
          <a:p>
            <a:pPr lvl="1"/>
            <a:r>
              <a:rPr lang="en-US" dirty="0" smtClean="0"/>
              <a:t>Partial occlusions – inconsistent boundary should be handled</a:t>
            </a:r>
          </a:p>
          <a:p>
            <a:pPr lvl="1"/>
            <a:r>
              <a:rPr lang="en-US" dirty="0" smtClean="0"/>
              <a:t>Arbitrary deformation – most methods assume isometric deformation</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endParaRPr lang="en-US" dirty="0"/>
          </a:p>
        </p:txBody>
      </p:sp>
      <p:grpSp>
        <p:nvGrpSpPr>
          <p:cNvPr id="4" name="Group 3"/>
          <p:cNvGrpSpPr/>
          <p:nvPr/>
        </p:nvGrpSpPr>
        <p:grpSpPr>
          <a:xfrm>
            <a:off x="5181600" y="29718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990600" y="3581400"/>
            <a:ext cx="2743200" cy="1447800"/>
            <a:chOff x="3048000" y="5258594"/>
            <a:chExt cx="2743200" cy="1447800"/>
          </a:xfrm>
        </p:grpSpPr>
        <p:cxnSp>
          <p:nvCxnSpPr>
            <p:cNvPr id="9" name="Straight Arrow Connector 8"/>
            <p:cNvCxnSpPr/>
            <p:nvPr/>
          </p:nvCxnSpPr>
          <p:spPr>
            <a:xfrm rot="5400000" flipH="1" flipV="1">
              <a:off x="3085703" y="5448697"/>
              <a:ext cx="1447800" cy="10675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a:off x="3048000" y="6477000"/>
              <a:ext cx="2743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1" name="TextBox 10"/>
          <p:cNvSpPr txBox="1"/>
          <p:nvPr/>
        </p:nvSpPr>
        <p:spPr>
          <a:xfrm>
            <a:off x="1981200" y="3200400"/>
            <a:ext cx="381000" cy="461665"/>
          </a:xfrm>
          <a:prstGeom prst="rect">
            <a:avLst/>
          </a:prstGeom>
          <a:noFill/>
        </p:spPr>
        <p:txBody>
          <a:bodyPr wrap="square" rtlCol="0">
            <a:spAutoFit/>
          </a:bodyPr>
          <a:lstStyle/>
          <a:p>
            <a:r>
              <a:rPr lang="en-US" sz="2400" i="1" dirty="0" smtClean="0"/>
              <a:t>u</a:t>
            </a:r>
            <a:endParaRPr lang="en-US" sz="2400" i="1" dirty="0"/>
          </a:p>
        </p:txBody>
      </p:sp>
      <p:sp>
        <p:nvSpPr>
          <p:cNvPr id="12" name="TextBox 11"/>
          <p:cNvSpPr txBox="1"/>
          <p:nvPr/>
        </p:nvSpPr>
        <p:spPr>
          <a:xfrm>
            <a:off x="3505200" y="4267200"/>
            <a:ext cx="381000" cy="461665"/>
          </a:xfrm>
          <a:prstGeom prst="rect">
            <a:avLst/>
          </a:prstGeom>
          <a:noFill/>
        </p:spPr>
        <p:txBody>
          <a:bodyPr wrap="square" rtlCol="0">
            <a:spAutoFit/>
          </a:bodyPr>
          <a:lstStyle/>
          <a:p>
            <a:r>
              <a:rPr lang="en-US" sz="2400" i="1" dirty="0" smtClean="0"/>
              <a:t>v</a:t>
            </a:r>
            <a:endParaRPr lang="en-US" sz="2400" i="1" dirty="0"/>
          </a:p>
        </p:txBody>
      </p:sp>
      <p:sp>
        <p:nvSpPr>
          <p:cNvPr id="13" name="Right Arrow 12"/>
          <p:cNvSpPr/>
          <p:nvPr/>
        </p:nvSpPr>
        <p:spPr>
          <a:xfrm>
            <a:off x="4038600" y="3581400"/>
            <a:ext cx="7620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4" name="Oval 13"/>
          <p:cNvSpPr/>
          <p:nvPr/>
        </p:nvSpPr>
        <p:spPr>
          <a:xfrm>
            <a:off x="6019800" y="3581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5" name="TextBox 14"/>
          <p:cNvSpPr txBox="1"/>
          <p:nvPr/>
        </p:nvSpPr>
        <p:spPr>
          <a:xfrm>
            <a:off x="914400" y="4719935"/>
            <a:ext cx="381000" cy="461665"/>
          </a:xfrm>
          <a:prstGeom prst="rect">
            <a:avLst/>
          </a:prstGeom>
          <a:noFill/>
        </p:spPr>
        <p:txBody>
          <a:bodyPr wrap="square" rtlCol="0">
            <a:spAutoFit/>
          </a:bodyPr>
          <a:lstStyle/>
          <a:p>
            <a:r>
              <a:rPr lang="en-US" sz="2400" i="1" dirty="0" smtClean="0"/>
              <a:t>o</a:t>
            </a:r>
            <a:endParaRPr lang="en-US" sz="2400" i="1" dirty="0"/>
          </a:p>
        </p:txBody>
      </p:sp>
      <p:graphicFrame>
        <p:nvGraphicFramePr>
          <p:cNvPr id="16" name="Object 15"/>
          <p:cNvGraphicFramePr>
            <a:graphicFrameLocks noChangeAspect="1"/>
          </p:cNvGraphicFramePr>
          <p:nvPr/>
        </p:nvGraphicFramePr>
        <p:xfrm>
          <a:off x="3276600" y="2667000"/>
          <a:ext cx="2000250" cy="600075"/>
        </p:xfrm>
        <a:graphic>
          <a:graphicData uri="http://schemas.openxmlformats.org/presentationml/2006/ole">
            <mc:AlternateContent xmlns:mc="http://schemas.openxmlformats.org/markup-compatibility/2006">
              <mc:Choice xmlns:v="urn:schemas-microsoft-com:vml" Requires="v">
                <p:oleObj spid="_x0000_s18668" name="Equation" r:id="rId4" imgW="761760" imgH="228600" progId="Equation.3">
                  <p:embed/>
                </p:oleObj>
              </mc:Choice>
              <mc:Fallback>
                <p:oleObj name="Equation" r:id="rId4" imgW="761760" imgH="228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667000"/>
                        <a:ext cx="2000250"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Freeform 16"/>
          <p:cNvSpPr/>
          <p:nvPr/>
        </p:nvSpPr>
        <p:spPr>
          <a:xfrm>
            <a:off x="2489200" y="3282950"/>
            <a:ext cx="3505200" cy="717550"/>
          </a:xfrm>
          <a:custGeom>
            <a:avLst/>
            <a:gdLst>
              <a:gd name="connsiteX0" fmla="*/ 0 w 3505200"/>
              <a:gd name="connsiteY0" fmla="*/ 717550 h 717550"/>
              <a:gd name="connsiteX1" fmla="*/ 647700 w 3505200"/>
              <a:gd name="connsiteY1" fmla="*/ 298450 h 717550"/>
              <a:gd name="connsiteX2" fmla="*/ 1435100 w 3505200"/>
              <a:gd name="connsiteY2" fmla="*/ 44450 h 717550"/>
              <a:gd name="connsiteX3" fmla="*/ 2451100 w 3505200"/>
              <a:gd name="connsiteY3" fmla="*/ 44450 h 717550"/>
              <a:gd name="connsiteX4" fmla="*/ 3505200 w 3505200"/>
              <a:gd name="connsiteY4" fmla="*/ 311150 h 717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0" h="717550">
                <a:moveTo>
                  <a:pt x="0" y="717550"/>
                </a:moveTo>
                <a:cubicBezTo>
                  <a:pt x="204258" y="564091"/>
                  <a:pt x="408517" y="410633"/>
                  <a:pt x="647700" y="298450"/>
                </a:cubicBezTo>
                <a:cubicBezTo>
                  <a:pt x="886883" y="186267"/>
                  <a:pt x="1134533" y="86783"/>
                  <a:pt x="1435100" y="44450"/>
                </a:cubicBezTo>
                <a:cubicBezTo>
                  <a:pt x="1735667" y="2117"/>
                  <a:pt x="2106083" y="0"/>
                  <a:pt x="2451100" y="44450"/>
                </a:cubicBezTo>
                <a:cubicBezTo>
                  <a:pt x="2796117" y="88900"/>
                  <a:pt x="3150658" y="200025"/>
                  <a:pt x="3505200" y="311150"/>
                </a:cubicBez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cxnSp>
        <p:nvCxnSpPr>
          <p:cNvPr id="18" name="Straight Connector 17"/>
          <p:cNvCxnSpPr>
            <a:stCxn id="17" idx="4"/>
          </p:cNvCxnSpPr>
          <p:nvPr/>
        </p:nvCxnSpPr>
        <p:spPr>
          <a:xfrm flipH="1" flipV="1">
            <a:off x="5867400" y="3505200"/>
            <a:ext cx="127000" cy="88900"/>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a:stCxn id="17" idx="4"/>
          </p:cNvCxnSpPr>
          <p:nvPr/>
        </p:nvCxnSpPr>
        <p:spPr>
          <a:xfrm flipH="1" flipV="1">
            <a:off x="5867400" y="3581400"/>
            <a:ext cx="127000" cy="12700"/>
          </a:xfrm>
          <a:prstGeom prst="line">
            <a:avLst/>
          </a:prstGeom>
        </p:spPr>
        <p:style>
          <a:lnRef idx="1">
            <a:schemeClr val="accent2"/>
          </a:lnRef>
          <a:fillRef idx="0">
            <a:schemeClr val="accent2"/>
          </a:fillRef>
          <a:effectRef idx="0">
            <a:schemeClr val="accent2"/>
          </a:effectRef>
          <a:fontRef idx="minor">
            <a:schemeClr val="tx1"/>
          </a:fontRef>
        </p:style>
      </p:cxnSp>
      <p:sp>
        <p:nvSpPr>
          <p:cNvPr id="20" name="Oval 19"/>
          <p:cNvSpPr/>
          <p:nvPr/>
        </p:nvSpPr>
        <p:spPr>
          <a:xfrm>
            <a:off x="2438400" y="3962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21" name="Object 5"/>
          <p:cNvGraphicFramePr>
            <a:graphicFrameLocks noChangeAspect="1"/>
          </p:cNvGraphicFramePr>
          <p:nvPr/>
        </p:nvGraphicFramePr>
        <p:xfrm>
          <a:off x="1905000" y="2514600"/>
          <a:ext cx="393700" cy="366713"/>
        </p:xfrm>
        <a:graphic>
          <a:graphicData uri="http://schemas.openxmlformats.org/presentationml/2006/ole">
            <mc:AlternateContent xmlns:mc="http://schemas.openxmlformats.org/markup-compatibility/2006">
              <mc:Choice xmlns:v="urn:schemas-microsoft-com:vml" Requires="v">
                <p:oleObj spid="_x0000_s18669" name="Equation" r:id="rId6" imgW="177800" imgH="165100" progId="Equation.3">
                  <p:embed/>
                </p:oleObj>
              </mc:Choice>
              <mc:Fallback>
                <p:oleObj name="Equation" r:id="rId6" imgW="177800" imgH="1651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2514600"/>
                        <a:ext cx="393700"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6"/>
          <p:cNvGraphicFramePr>
            <a:graphicFrameLocks noChangeAspect="1"/>
          </p:cNvGraphicFramePr>
          <p:nvPr/>
        </p:nvGraphicFramePr>
        <p:xfrm>
          <a:off x="7010400" y="2286000"/>
          <a:ext cx="422275" cy="366713"/>
        </p:xfrm>
        <a:graphic>
          <a:graphicData uri="http://schemas.openxmlformats.org/presentationml/2006/ole">
            <mc:AlternateContent xmlns:mc="http://schemas.openxmlformats.org/markup-compatibility/2006">
              <mc:Choice xmlns:v="urn:schemas-microsoft-com:vml" Requires="v">
                <p:oleObj spid="_x0000_s18670" name="Equation" r:id="rId8" imgW="190500" imgH="165100" progId="Equation.3">
                  <p:embed/>
                </p:oleObj>
              </mc:Choice>
              <mc:Fallback>
                <p:oleObj name="Equation" r:id="rId8" imgW="190500" imgH="16510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0400" y="2286000"/>
                        <a:ext cx="422275"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TextBox 22"/>
          <p:cNvSpPr txBox="1"/>
          <p:nvPr/>
        </p:nvSpPr>
        <p:spPr>
          <a:xfrm>
            <a:off x="1447800" y="5715000"/>
            <a:ext cx="1981200" cy="369332"/>
          </a:xfrm>
          <a:prstGeom prst="rect">
            <a:avLst/>
          </a:prstGeom>
          <a:noFill/>
        </p:spPr>
        <p:txBody>
          <a:bodyPr wrap="square" rtlCol="0">
            <a:spAutoFit/>
          </a:bodyPr>
          <a:lstStyle/>
          <a:p>
            <a:r>
              <a:rPr lang="en-US" dirty="0" smtClean="0"/>
              <a:t>Intrinsic Space</a:t>
            </a:r>
            <a:endParaRPr lang="en-US" dirty="0"/>
          </a:p>
        </p:txBody>
      </p:sp>
      <p:sp>
        <p:nvSpPr>
          <p:cNvPr id="24" name="TextBox 23"/>
          <p:cNvSpPr txBox="1"/>
          <p:nvPr/>
        </p:nvSpPr>
        <p:spPr>
          <a:xfrm>
            <a:off x="6248400" y="5715000"/>
            <a:ext cx="1981200" cy="369332"/>
          </a:xfrm>
          <a:prstGeom prst="rect">
            <a:avLst/>
          </a:prstGeom>
          <a:noFill/>
        </p:spPr>
        <p:txBody>
          <a:bodyPr wrap="square" rtlCol="0">
            <a:spAutoFit/>
          </a:bodyPr>
          <a:lstStyle/>
          <a:p>
            <a:r>
              <a:rPr lang="en-US" dirty="0" smtClean="0"/>
              <a:t>Embedding Space</a:t>
            </a:r>
            <a:endParaRPr lang="en-US" dirty="0"/>
          </a:p>
        </p:txBody>
      </p:sp>
      <p:sp>
        <p:nvSpPr>
          <p:cNvPr id="2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12</a:t>
            </a:fld>
            <a:endParaRPr lang="en-US" dirty="0"/>
          </a:p>
        </p:txBody>
      </p:sp>
      <p:cxnSp>
        <p:nvCxnSpPr>
          <p:cNvPr id="28" name="Straight Arrow Connector 27"/>
          <p:cNvCxnSpPr>
            <a:stCxn id="20" idx="7"/>
          </p:cNvCxnSpPr>
          <p:nvPr/>
        </p:nvCxnSpPr>
        <p:spPr>
          <a:xfrm rot="5400000" flipH="1" flipV="1">
            <a:off x="2503441" y="3733801"/>
            <a:ext cx="239759" cy="23975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4" idx="7"/>
          </p:cNvCxnSpPr>
          <p:nvPr/>
        </p:nvCxnSpPr>
        <p:spPr>
          <a:xfrm rot="5400000" flipH="1" flipV="1">
            <a:off x="6122941" y="3390901"/>
            <a:ext cx="163559" cy="23975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grpId="0" nodeType="clickEffect">
                                  <p:stCondLst>
                                    <p:cond delay="0"/>
                                  </p:stCondLst>
                                  <p:childTnLst>
                                    <p:animMotion origin="layout" path="M -3.33333E-6 -3.33333E-6 L 0.02917 -0.03889 " pathEditMode="relative" rAng="0" ptsTypes="AA">
                                      <p:cBhvr>
                                        <p:cTn id="6" dur="2000" fill="hold"/>
                                        <p:tgtEl>
                                          <p:spTgt spid="20"/>
                                        </p:tgtEl>
                                        <p:attrNameLst>
                                          <p:attrName>ppt_x</p:attrName>
                                          <p:attrName>ppt_y</p:attrName>
                                        </p:attrNameLst>
                                      </p:cBhvr>
                                      <p:rCtr x="1500" y="-1900"/>
                                    </p:animMotion>
                                  </p:childTnLst>
                                </p:cTn>
                              </p:par>
                              <p:par>
                                <p:cTn id="7" presetID="56" presetClass="path" presetSubtype="0" accel="50000" decel="50000" fill="hold" grpId="0" nodeType="withEffect">
                                  <p:stCondLst>
                                    <p:cond delay="0"/>
                                  </p:stCondLst>
                                  <p:childTnLst>
                                    <p:animMotion origin="layout" path="M 1.11022E-16 2.22222E-6 L 0.02917 -0.02778 " pathEditMode="relative" rAng="0" ptsTypes="AA">
                                      <p:cBhvr>
                                        <p:cTn id="8" dur="2000" fill="hold"/>
                                        <p:tgtEl>
                                          <p:spTgt spid="14"/>
                                        </p:tgtEl>
                                        <p:attrNameLst>
                                          <p:attrName>ppt_x</p:attrName>
                                          <p:attrName>ppt_y</p:attrName>
                                        </p:attrNameLst>
                                      </p:cBhvr>
                                      <p:rCtr x="1500" y="-1400"/>
                                    </p:animMotion>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p>
          <a:p>
            <a:pPr lvl="1"/>
            <a:r>
              <a:rPr lang="en-US" dirty="0" smtClean="0"/>
              <a:t>Surface registration</a:t>
            </a:r>
            <a:endParaRPr lang="en-US" dirty="0"/>
          </a:p>
        </p:txBody>
      </p:sp>
      <p:grpSp>
        <p:nvGrpSpPr>
          <p:cNvPr id="4" name="Group 3"/>
          <p:cNvGrpSpPr/>
          <p:nvPr/>
        </p:nvGrpSpPr>
        <p:grpSpPr>
          <a:xfrm>
            <a:off x="990600" y="28194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11" name="TextBox 10"/>
          <p:cNvSpPr txBox="1"/>
          <p:nvPr/>
        </p:nvSpPr>
        <p:spPr>
          <a:xfrm>
            <a:off x="1828800" y="4719935"/>
            <a:ext cx="381000" cy="461665"/>
          </a:xfrm>
          <a:prstGeom prst="rect">
            <a:avLst/>
          </a:prstGeom>
          <a:noFill/>
        </p:spPr>
        <p:txBody>
          <a:bodyPr wrap="square" rtlCol="0">
            <a:spAutoFit/>
          </a:bodyPr>
          <a:lstStyle/>
          <a:p>
            <a:r>
              <a:rPr lang="en-US" sz="2400" i="1" dirty="0" smtClean="0"/>
              <a:t>u</a:t>
            </a:r>
            <a:endParaRPr lang="en-US" sz="2400" i="1" dirty="0"/>
          </a:p>
        </p:txBody>
      </p:sp>
      <p:sp>
        <p:nvSpPr>
          <p:cNvPr id="13" name="Right Arrow 12"/>
          <p:cNvSpPr/>
          <p:nvPr/>
        </p:nvSpPr>
        <p:spPr>
          <a:xfrm rot="5400000">
            <a:off x="2209800" y="45720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5" name="TextBox 14"/>
          <p:cNvSpPr txBox="1"/>
          <p:nvPr/>
        </p:nvSpPr>
        <p:spPr>
          <a:xfrm>
            <a:off x="838200" y="6396335"/>
            <a:ext cx="381000" cy="461665"/>
          </a:xfrm>
          <a:prstGeom prst="rect">
            <a:avLst/>
          </a:prstGeom>
          <a:noFill/>
        </p:spPr>
        <p:txBody>
          <a:bodyPr wrap="square" rtlCol="0">
            <a:spAutoFit/>
          </a:bodyPr>
          <a:lstStyle/>
          <a:p>
            <a:r>
              <a:rPr lang="en-US" sz="2400" i="1" dirty="0" smtClean="0"/>
              <a:t>o</a:t>
            </a:r>
            <a:endParaRPr lang="en-US" sz="2400" i="1" dirty="0"/>
          </a:p>
        </p:txBody>
      </p:sp>
      <p:grpSp>
        <p:nvGrpSpPr>
          <p:cNvPr id="30" name="Group 29"/>
          <p:cNvGrpSpPr/>
          <p:nvPr/>
        </p:nvGrpSpPr>
        <p:grpSpPr>
          <a:xfrm>
            <a:off x="914400" y="5029200"/>
            <a:ext cx="2895600" cy="1524000"/>
            <a:chOff x="914400" y="4343400"/>
            <a:chExt cx="2895600" cy="1524000"/>
          </a:xfrm>
        </p:grpSpPr>
        <p:grpSp>
          <p:nvGrpSpPr>
            <p:cNvPr id="8" name="Group 7"/>
            <p:cNvGrpSpPr/>
            <p:nvPr/>
          </p:nvGrpSpPr>
          <p:grpSpPr>
            <a:xfrm>
              <a:off x="914400" y="4343400"/>
              <a:ext cx="2743200" cy="1524000"/>
              <a:chOff x="3048000" y="5182394"/>
              <a:chExt cx="2743200" cy="1524000"/>
            </a:xfrm>
          </p:grpSpPr>
          <p:cxnSp>
            <p:nvCxnSpPr>
              <p:cNvPr id="9" name="Straight Arrow Connector 8"/>
              <p:cNvCxnSpPr/>
              <p:nvPr/>
            </p:nvCxnSpPr>
            <p:spPr>
              <a:xfrm rot="5400000" flipH="1" flipV="1">
                <a:off x="3047603" y="5410597"/>
                <a:ext cx="1524000" cy="10675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a:off x="3048000" y="6477000"/>
                <a:ext cx="2743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2" name="TextBox 11"/>
            <p:cNvSpPr txBox="1"/>
            <p:nvPr/>
          </p:nvSpPr>
          <p:spPr>
            <a:xfrm>
              <a:off x="3429000" y="5105400"/>
              <a:ext cx="381000" cy="461665"/>
            </a:xfrm>
            <a:prstGeom prst="rect">
              <a:avLst/>
            </a:prstGeom>
            <a:noFill/>
          </p:spPr>
          <p:txBody>
            <a:bodyPr wrap="square" rtlCol="0">
              <a:spAutoFit/>
            </a:bodyPr>
            <a:lstStyle/>
            <a:p>
              <a:r>
                <a:rPr lang="en-US" sz="2400" i="1" dirty="0" smtClean="0"/>
                <a:t>v</a:t>
              </a:r>
              <a:endParaRPr lang="en-US" sz="2400" i="1" dirty="0"/>
            </a:p>
          </p:txBody>
        </p:sp>
        <p:sp>
          <p:nvSpPr>
            <p:cNvPr id="14" name="Oval 13"/>
            <p:cNvSpPr/>
            <p:nvPr/>
          </p:nvSpPr>
          <p:spPr>
            <a:xfrm>
              <a:off x="2743200" y="5029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grpSp>
        <p:nvGrpSpPr>
          <p:cNvPr id="39" name="Group 38"/>
          <p:cNvGrpSpPr/>
          <p:nvPr/>
        </p:nvGrpSpPr>
        <p:grpSpPr>
          <a:xfrm>
            <a:off x="5181600" y="2895600"/>
            <a:ext cx="3200400" cy="1447800"/>
            <a:chOff x="5181600" y="2286000"/>
            <a:chExt cx="3200400" cy="1447800"/>
          </a:xfrm>
        </p:grpSpPr>
        <p:sp>
          <p:nvSpPr>
            <p:cNvPr id="20" name="Oval 19"/>
            <p:cNvSpPr/>
            <p:nvPr/>
          </p:nvSpPr>
          <p:spPr>
            <a:xfrm>
              <a:off x="6248400" y="28956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6" name="Freeform 25"/>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29" name="Group 28"/>
            <p:cNvGrpSpPr/>
            <p:nvPr/>
          </p:nvGrpSpPr>
          <p:grpSpPr>
            <a:xfrm>
              <a:off x="5181600" y="3124200"/>
              <a:ext cx="3188459" cy="609600"/>
              <a:chOff x="5181600" y="3505200"/>
              <a:chExt cx="3188459" cy="609600"/>
            </a:xfrm>
          </p:grpSpPr>
          <p:sp>
            <p:nvSpPr>
              <p:cNvPr id="27" name="Freeform 26"/>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28" name="Freeform 27"/>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grpSp>
        <p:nvGrpSpPr>
          <p:cNvPr id="31" name="Group 30"/>
          <p:cNvGrpSpPr/>
          <p:nvPr/>
        </p:nvGrpSpPr>
        <p:grpSpPr>
          <a:xfrm>
            <a:off x="5257800" y="5791200"/>
            <a:ext cx="2895600" cy="534194"/>
            <a:chOff x="914400" y="5105400"/>
            <a:chExt cx="2895600" cy="534194"/>
          </a:xfrm>
        </p:grpSpPr>
        <p:cxnSp>
          <p:nvCxnSpPr>
            <p:cNvPr id="37" name="Straight Arrow Connector 36"/>
            <p:cNvCxnSpPr/>
            <p:nvPr/>
          </p:nvCxnSpPr>
          <p:spPr>
            <a:xfrm>
              <a:off x="914400" y="5638006"/>
              <a:ext cx="2743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429000" y="5105400"/>
              <a:ext cx="381000" cy="461665"/>
            </a:xfrm>
            <a:prstGeom prst="rect">
              <a:avLst/>
            </a:prstGeom>
            <a:noFill/>
          </p:spPr>
          <p:txBody>
            <a:bodyPr wrap="square" rtlCol="0">
              <a:spAutoFit/>
            </a:bodyPr>
            <a:lstStyle/>
            <a:p>
              <a:r>
                <a:rPr lang="en-US" sz="2400" i="1" dirty="0" smtClean="0"/>
                <a:t>v'</a:t>
              </a:r>
              <a:endParaRPr lang="en-US" sz="2400" i="1" dirty="0"/>
            </a:p>
          </p:txBody>
        </p:sp>
        <p:sp>
          <p:nvSpPr>
            <p:cNvPr id="34" name="Oval 33"/>
            <p:cNvSpPr/>
            <p:nvPr/>
          </p:nvSpPr>
          <p:spPr>
            <a:xfrm>
              <a:off x="2362200" y="51054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38" name="TextBox 37"/>
          <p:cNvSpPr txBox="1"/>
          <p:nvPr/>
        </p:nvSpPr>
        <p:spPr>
          <a:xfrm>
            <a:off x="6096000" y="4796135"/>
            <a:ext cx="381000" cy="461665"/>
          </a:xfrm>
          <a:prstGeom prst="rect">
            <a:avLst/>
          </a:prstGeom>
          <a:noFill/>
        </p:spPr>
        <p:txBody>
          <a:bodyPr wrap="square" rtlCol="0">
            <a:spAutoFit/>
          </a:bodyPr>
          <a:lstStyle/>
          <a:p>
            <a:r>
              <a:rPr lang="en-US" sz="2400" i="1" dirty="0" smtClean="0"/>
              <a:t>u'</a:t>
            </a:r>
            <a:endParaRPr lang="en-US" sz="2400" i="1" dirty="0"/>
          </a:p>
        </p:txBody>
      </p:sp>
      <p:sp>
        <p:nvSpPr>
          <p:cNvPr id="40" name="Right Arrow 39"/>
          <p:cNvSpPr/>
          <p:nvPr/>
        </p:nvSpPr>
        <p:spPr>
          <a:xfrm rot="5400000">
            <a:off x="6553200" y="45720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42" name="Straight Arrow Connector 41"/>
          <p:cNvCxnSpPr/>
          <p:nvPr/>
        </p:nvCxnSpPr>
        <p:spPr>
          <a:xfrm>
            <a:off x="4191000" y="34290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3" name="Oval 42"/>
          <p:cNvSpPr/>
          <p:nvPr/>
        </p:nvSpPr>
        <p:spPr>
          <a:xfrm>
            <a:off x="2514600" y="3505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4" name="TextBox 43"/>
          <p:cNvSpPr txBox="1"/>
          <p:nvPr/>
        </p:nvSpPr>
        <p:spPr>
          <a:xfrm>
            <a:off x="5105400" y="6320135"/>
            <a:ext cx="381000" cy="461665"/>
          </a:xfrm>
          <a:prstGeom prst="rect">
            <a:avLst/>
          </a:prstGeom>
          <a:noFill/>
        </p:spPr>
        <p:txBody>
          <a:bodyPr wrap="square" rtlCol="0">
            <a:spAutoFit/>
          </a:bodyPr>
          <a:lstStyle/>
          <a:p>
            <a:r>
              <a:rPr lang="en-US" sz="2400" i="1" dirty="0" smtClean="0"/>
              <a:t>o</a:t>
            </a:r>
            <a:endParaRPr lang="en-US" sz="2400" i="1" dirty="0"/>
          </a:p>
        </p:txBody>
      </p:sp>
      <p:sp>
        <p:nvSpPr>
          <p:cNvPr id="45" name="TextBox 44"/>
          <p:cNvSpPr txBox="1"/>
          <p:nvPr/>
        </p:nvSpPr>
        <p:spPr>
          <a:xfrm>
            <a:off x="4419600" y="2895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cxnSp>
        <p:nvCxnSpPr>
          <p:cNvPr id="46" name="Straight Arrow Connector 45"/>
          <p:cNvCxnSpPr/>
          <p:nvPr/>
        </p:nvCxnSpPr>
        <p:spPr>
          <a:xfrm>
            <a:off x="4114800" y="56388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7" name="TextBox 46"/>
          <p:cNvSpPr txBox="1"/>
          <p:nvPr/>
        </p:nvSpPr>
        <p:spPr>
          <a:xfrm>
            <a:off x="4343400" y="51054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48" name="TextBox 47"/>
          <p:cNvSpPr txBox="1"/>
          <p:nvPr/>
        </p:nvSpPr>
        <p:spPr>
          <a:xfrm>
            <a:off x="2590800" y="3276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49" name="TextBox 48"/>
          <p:cNvSpPr txBox="1"/>
          <p:nvPr/>
        </p:nvSpPr>
        <p:spPr>
          <a:xfrm>
            <a:off x="6324600" y="3276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51" name="TextBox 50"/>
          <p:cNvSpPr txBox="1"/>
          <p:nvPr/>
        </p:nvSpPr>
        <p:spPr>
          <a:xfrm>
            <a:off x="2438400" y="2514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52" name="TextBox 51"/>
          <p:cNvSpPr txBox="1"/>
          <p:nvPr/>
        </p:nvSpPr>
        <p:spPr>
          <a:xfrm>
            <a:off x="6629400" y="25262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cxnSp>
        <p:nvCxnSpPr>
          <p:cNvPr id="53" name="Straight Arrow Connector 52"/>
          <p:cNvCxnSpPr/>
          <p:nvPr/>
        </p:nvCxnSpPr>
        <p:spPr>
          <a:xfrm rot="5400000" flipH="1" flipV="1">
            <a:off x="5181203" y="5333603"/>
            <a:ext cx="1524000" cy="10675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13</a:t>
            </a:fld>
            <a:endParaRPr lang="en-US" dirty="0"/>
          </a:p>
        </p:txBody>
      </p:sp>
      <p:sp>
        <p:nvSpPr>
          <p:cNvPr id="41" name="TextBox 40"/>
          <p:cNvSpPr txBox="1"/>
          <p:nvPr/>
        </p:nvSpPr>
        <p:spPr>
          <a:xfrm>
            <a:off x="2819400" y="56388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50" name="TextBox 49"/>
          <p:cNvSpPr txBox="1"/>
          <p:nvPr/>
        </p:nvSpPr>
        <p:spPr>
          <a:xfrm>
            <a:off x="6781800" y="5650468"/>
            <a:ext cx="762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38" grpId="0"/>
      <p:bldP spid="40" grpId="0" animBg="1"/>
      <p:bldP spid="44" grpId="0"/>
      <p:bldP spid="47"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p>
          <a:p>
            <a:pPr lvl="1"/>
            <a:r>
              <a:rPr lang="en-US" dirty="0" smtClean="0"/>
              <a:t>Isometric deformation – distance preserving</a:t>
            </a:r>
          </a:p>
          <a:p>
            <a:endParaRPr lang="en-US" dirty="0"/>
          </a:p>
        </p:txBody>
      </p:sp>
      <p:grpSp>
        <p:nvGrpSpPr>
          <p:cNvPr id="4" name="Group 3"/>
          <p:cNvGrpSpPr/>
          <p:nvPr/>
        </p:nvGrpSpPr>
        <p:grpSpPr>
          <a:xfrm>
            <a:off x="990600" y="30480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181600" y="3124200"/>
            <a:ext cx="3200400" cy="1447800"/>
            <a:chOff x="5181600" y="2286000"/>
            <a:chExt cx="3200400" cy="1447800"/>
          </a:xfrm>
        </p:grpSpPr>
        <p:sp>
          <p:nvSpPr>
            <p:cNvPr id="9" name="Oval 8"/>
            <p:cNvSpPr/>
            <p:nvPr/>
          </p:nvSpPr>
          <p:spPr>
            <a:xfrm>
              <a:off x="6248400" y="28956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0" name="Freeform 9"/>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1" name="Group 28"/>
            <p:cNvGrpSpPr/>
            <p:nvPr/>
          </p:nvGrpSpPr>
          <p:grpSpPr>
            <a:xfrm>
              <a:off x="5181600" y="3124200"/>
              <a:ext cx="3188459" cy="609600"/>
              <a:chOff x="5181600" y="3505200"/>
              <a:chExt cx="3188459" cy="609600"/>
            </a:xfrm>
          </p:grpSpPr>
          <p:sp>
            <p:nvSpPr>
              <p:cNvPr id="12" name="Freeform 11"/>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3" name="Freeform 12"/>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4" name="Straight Arrow Connector 13"/>
          <p:cNvCxnSpPr/>
          <p:nvPr/>
        </p:nvCxnSpPr>
        <p:spPr>
          <a:xfrm>
            <a:off x="4191000" y="36576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5" name="Oval 14"/>
          <p:cNvSpPr/>
          <p:nvPr/>
        </p:nvSpPr>
        <p:spPr>
          <a:xfrm>
            <a:off x="1752600" y="36576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6" name="TextBox 15"/>
          <p:cNvSpPr txBox="1"/>
          <p:nvPr/>
        </p:nvSpPr>
        <p:spPr>
          <a:xfrm>
            <a:off x="4419600" y="31242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7" name="TextBox 16"/>
          <p:cNvSpPr txBox="1"/>
          <p:nvPr/>
        </p:nvSpPr>
        <p:spPr>
          <a:xfrm>
            <a:off x="1828800" y="35052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18" name="TextBox 17"/>
          <p:cNvSpPr txBox="1"/>
          <p:nvPr/>
        </p:nvSpPr>
        <p:spPr>
          <a:xfrm>
            <a:off x="6096000" y="33528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19" name="Oval 18"/>
          <p:cNvSpPr/>
          <p:nvPr/>
        </p:nvSpPr>
        <p:spPr>
          <a:xfrm>
            <a:off x="2743200" y="3581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0" name="Oval 19"/>
          <p:cNvSpPr/>
          <p:nvPr/>
        </p:nvSpPr>
        <p:spPr>
          <a:xfrm>
            <a:off x="7239000" y="35814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1" name="TextBox 20"/>
          <p:cNvSpPr txBox="1"/>
          <p:nvPr/>
        </p:nvSpPr>
        <p:spPr>
          <a:xfrm>
            <a:off x="7315200" y="34290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2" name="TextBox 21"/>
          <p:cNvSpPr txBox="1"/>
          <p:nvPr/>
        </p:nvSpPr>
        <p:spPr>
          <a:xfrm>
            <a:off x="2743200" y="35052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q</a:t>
            </a:r>
            <a:endParaRPr lang="en-US" i="1" dirty="0">
              <a:latin typeface="Times New Roman" pitchFamily="18" charset="0"/>
              <a:cs typeface="Times New Roman" pitchFamily="18" charset="0"/>
            </a:endParaRPr>
          </a:p>
        </p:txBody>
      </p:sp>
      <p:sp>
        <p:nvSpPr>
          <p:cNvPr id="31" name="Freeform 30"/>
          <p:cNvSpPr/>
          <p:nvPr/>
        </p:nvSpPr>
        <p:spPr>
          <a:xfrm>
            <a:off x="6320901" y="3552548"/>
            <a:ext cx="923278" cy="202706"/>
          </a:xfrm>
          <a:custGeom>
            <a:avLst/>
            <a:gdLst>
              <a:gd name="connsiteX0" fmla="*/ 0 w 923278"/>
              <a:gd name="connsiteY0" fmla="*/ 202706 h 202706"/>
              <a:gd name="connsiteX1" fmla="*/ 506027 w 923278"/>
              <a:gd name="connsiteY1" fmla="*/ 25153 h 202706"/>
              <a:gd name="connsiteX2" fmla="*/ 923278 w 923278"/>
              <a:gd name="connsiteY2" fmla="*/ 51786 h 202706"/>
              <a:gd name="connsiteX3" fmla="*/ 923278 w 923278"/>
              <a:gd name="connsiteY3" fmla="*/ 51786 h 202706"/>
            </a:gdLst>
            <a:ahLst/>
            <a:cxnLst>
              <a:cxn ang="0">
                <a:pos x="connsiteX0" y="connsiteY0"/>
              </a:cxn>
              <a:cxn ang="0">
                <a:pos x="connsiteX1" y="connsiteY1"/>
              </a:cxn>
              <a:cxn ang="0">
                <a:pos x="connsiteX2" y="connsiteY2"/>
              </a:cxn>
              <a:cxn ang="0">
                <a:pos x="connsiteX3" y="connsiteY3"/>
              </a:cxn>
            </a:cxnLst>
            <a:rect l="l" t="t" r="r" b="b"/>
            <a:pathLst>
              <a:path w="923278" h="202706">
                <a:moveTo>
                  <a:pt x="0" y="202706"/>
                </a:moveTo>
                <a:cubicBezTo>
                  <a:pt x="176073" y="126506"/>
                  <a:pt x="352147" y="50306"/>
                  <a:pt x="506027" y="25153"/>
                </a:cubicBezTo>
                <a:cubicBezTo>
                  <a:pt x="659907" y="0"/>
                  <a:pt x="923278" y="51786"/>
                  <a:pt x="923278" y="51786"/>
                </a:cubicBezTo>
                <a:lnTo>
                  <a:pt x="923278" y="51786"/>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TextBox 31"/>
          <p:cNvSpPr txBox="1"/>
          <p:nvPr/>
        </p:nvSpPr>
        <p:spPr>
          <a:xfrm>
            <a:off x="3581400" y="4800600"/>
            <a:ext cx="2286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d</a:t>
            </a:r>
            <a:r>
              <a:rPr lang="en-US" sz="1100" i="1"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 q</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 d</a:t>
            </a:r>
            <a:r>
              <a:rPr lang="en-US" sz="1100" i="1"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4" name="TextBox 33"/>
          <p:cNvSpPr txBox="1"/>
          <p:nvPr/>
        </p:nvSpPr>
        <p:spPr>
          <a:xfrm>
            <a:off x="2362200" y="25908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35" name="TextBox 34"/>
          <p:cNvSpPr txBox="1"/>
          <p:nvPr/>
        </p:nvSpPr>
        <p:spPr>
          <a:xfrm>
            <a:off x="6629400" y="2590800"/>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28"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14</a:t>
            </a:fld>
            <a:endParaRPr lang="en-US" dirty="0"/>
          </a:p>
        </p:txBody>
      </p:sp>
      <p:sp>
        <p:nvSpPr>
          <p:cNvPr id="29" name="Freeform 28"/>
          <p:cNvSpPr/>
          <p:nvPr/>
        </p:nvSpPr>
        <p:spPr>
          <a:xfrm>
            <a:off x="1824038" y="3505200"/>
            <a:ext cx="938212" cy="166688"/>
          </a:xfrm>
          <a:custGeom>
            <a:avLst/>
            <a:gdLst>
              <a:gd name="connsiteX0" fmla="*/ 0 w 938212"/>
              <a:gd name="connsiteY0" fmla="*/ 191294 h 191294"/>
              <a:gd name="connsiteX1" fmla="*/ 142875 w 938212"/>
              <a:gd name="connsiteY1" fmla="*/ 96044 h 191294"/>
              <a:gd name="connsiteX2" fmla="*/ 409575 w 938212"/>
              <a:gd name="connsiteY2" fmla="*/ 10319 h 191294"/>
              <a:gd name="connsiteX3" fmla="*/ 757237 w 938212"/>
              <a:gd name="connsiteY3" fmla="*/ 34131 h 191294"/>
              <a:gd name="connsiteX4" fmla="*/ 938212 w 938212"/>
              <a:gd name="connsiteY4" fmla="*/ 105569 h 191294"/>
              <a:gd name="connsiteX5" fmla="*/ 938212 w 938212"/>
              <a:gd name="connsiteY5" fmla="*/ 105569 h 19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8212" h="191294">
                <a:moveTo>
                  <a:pt x="0" y="191294"/>
                </a:moveTo>
                <a:cubicBezTo>
                  <a:pt x="37306" y="158750"/>
                  <a:pt x="74613" y="126206"/>
                  <a:pt x="142875" y="96044"/>
                </a:cubicBezTo>
                <a:cubicBezTo>
                  <a:pt x="211137" y="65882"/>
                  <a:pt x="307181" y="20638"/>
                  <a:pt x="409575" y="10319"/>
                </a:cubicBezTo>
                <a:cubicBezTo>
                  <a:pt x="511969" y="0"/>
                  <a:pt x="669131" y="18256"/>
                  <a:pt x="757237" y="34131"/>
                </a:cubicBezTo>
                <a:cubicBezTo>
                  <a:pt x="845343" y="50006"/>
                  <a:pt x="938212" y="105569"/>
                  <a:pt x="938212" y="105569"/>
                </a:cubicBezTo>
                <a:lnTo>
                  <a:pt x="938212" y="105569"/>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p>
          <a:p>
            <a:pPr lvl="1"/>
            <a:r>
              <a:rPr lang="en-US" dirty="0" smtClean="0"/>
              <a:t>Isometric deformation – 2D case</a:t>
            </a:r>
          </a:p>
        </p:txBody>
      </p:sp>
      <p:grpSp>
        <p:nvGrpSpPr>
          <p:cNvPr id="4" name="Group 52"/>
          <p:cNvGrpSpPr/>
          <p:nvPr/>
        </p:nvGrpSpPr>
        <p:grpSpPr>
          <a:xfrm>
            <a:off x="1219200" y="2743200"/>
            <a:ext cx="3200400" cy="1905000"/>
            <a:chOff x="1083076" y="2819400"/>
            <a:chExt cx="2379215" cy="1295400"/>
          </a:xfrm>
        </p:grpSpPr>
        <p:sp>
          <p:nvSpPr>
            <p:cNvPr id="54" name="Freeform 53"/>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55" name="Freeform 54"/>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56" name="Freeform 55"/>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57" name="Right Arrow 56"/>
          <p:cNvSpPr/>
          <p:nvPr/>
        </p:nvSpPr>
        <p:spPr>
          <a:xfrm rot="5400000">
            <a:off x="2438400" y="48768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0" name="TextBox 59"/>
          <p:cNvSpPr txBox="1"/>
          <p:nvPr/>
        </p:nvSpPr>
        <p:spPr>
          <a:xfrm>
            <a:off x="1524000" y="6248400"/>
            <a:ext cx="381000" cy="461665"/>
          </a:xfrm>
          <a:prstGeom prst="rect">
            <a:avLst/>
          </a:prstGeom>
          <a:noFill/>
        </p:spPr>
        <p:txBody>
          <a:bodyPr wrap="square" rtlCol="0">
            <a:spAutoFit/>
          </a:bodyPr>
          <a:lstStyle/>
          <a:p>
            <a:r>
              <a:rPr lang="en-US" sz="2400" i="1" dirty="0" smtClean="0"/>
              <a:t>o</a:t>
            </a:r>
            <a:endParaRPr lang="en-US" sz="2400" i="1" dirty="0"/>
          </a:p>
        </p:txBody>
      </p:sp>
      <p:grpSp>
        <p:nvGrpSpPr>
          <p:cNvPr id="5" name="Group 7"/>
          <p:cNvGrpSpPr/>
          <p:nvPr/>
        </p:nvGrpSpPr>
        <p:grpSpPr>
          <a:xfrm>
            <a:off x="1676400" y="5486400"/>
            <a:ext cx="1752600" cy="1068388"/>
            <a:chOff x="3048000" y="5639594"/>
            <a:chExt cx="1752600" cy="1068388"/>
          </a:xfrm>
        </p:grpSpPr>
        <p:cxnSp>
          <p:nvCxnSpPr>
            <p:cNvPr id="65" name="Straight Arrow Connector 64"/>
            <p:cNvCxnSpPr/>
            <p:nvPr/>
          </p:nvCxnSpPr>
          <p:spPr>
            <a:xfrm rot="5400000" flipH="1" flipV="1">
              <a:off x="3046015" y="5867797"/>
              <a:ext cx="1068388" cy="6119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3048000" y="6477000"/>
              <a:ext cx="1752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63" name="TextBox 62"/>
          <p:cNvSpPr txBox="1"/>
          <p:nvPr/>
        </p:nvSpPr>
        <p:spPr>
          <a:xfrm>
            <a:off x="3429000" y="6172200"/>
            <a:ext cx="381000" cy="461665"/>
          </a:xfrm>
          <a:prstGeom prst="rect">
            <a:avLst/>
          </a:prstGeom>
          <a:noFill/>
        </p:spPr>
        <p:txBody>
          <a:bodyPr wrap="square" rtlCol="0">
            <a:spAutoFit/>
          </a:bodyPr>
          <a:lstStyle/>
          <a:p>
            <a:r>
              <a:rPr lang="en-US" sz="2400" i="1" dirty="0" smtClean="0"/>
              <a:t>v</a:t>
            </a:r>
            <a:endParaRPr lang="en-US" sz="2400" i="1" dirty="0"/>
          </a:p>
        </p:txBody>
      </p:sp>
      <p:sp>
        <p:nvSpPr>
          <p:cNvPr id="69" name="TextBox 68"/>
          <p:cNvSpPr txBox="1"/>
          <p:nvPr/>
        </p:nvSpPr>
        <p:spPr>
          <a:xfrm>
            <a:off x="2133600" y="5177135"/>
            <a:ext cx="381000" cy="461665"/>
          </a:xfrm>
          <a:prstGeom prst="rect">
            <a:avLst/>
          </a:prstGeom>
          <a:noFill/>
        </p:spPr>
        <p:txBody>
          <a:bodyPr wrap="square" rtlCol="0">
            <a:spAutoFit/>
          </a:bodyPr>
          <a:lstStyle/>
          <a:p>
            <a:r>
              <a:rPr lang="en-US" sz="2400" i="1" dirty="0" smtClean="0"/>
              <a:t>u</a:t>
            </a:r>
            <a:endParaRPr lang="en-US" sz="2400" i="1" dirty="0"/>
          </a:p>
        </p:txBody>
      </p:sp>
      <p:sp>
        <p:nvSpPr>
          <p:cNvPr id="71" name="Oval 70"/>
          <p:cNvSpPr/>
          <p:nvPr/>
        </p:nvSpPr>
        <p:spPr>
          <a:xfrm>
            <a:off x="2438400" y="3429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2" name="TextBox 71"/>
          <p:cNvSpPr txBox="1"/>
          <p:nvPr/>
        </p:nvSpPr>
        <p:spPr>
          <a:xfrm>
            <a:off x="2514600" y="3276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73" name="TextBox 72"/>
          <p:cNvSpPr txBox="1"/>
          <p:nvPr/>
        </p:nvSpPr>
        <p:spPr>
          <a:xfrm>
            <a:off x="3429000" y="3276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q</a:t>
            </a:r>
            <a:endParaRPr lang="en-US" i="1" dirty="0">
              <a:latin typeface="Times New Roman" pitchFamily="18" charset="0"/>
              <a:cs typeface="Times New Roman" pitchFamily="18" charset="0"/>
            </a:endParaRPr>
          </a:p>
        </p:txBody>
      </p:sp>
      <p:sp>
        <p:nvSpPr>
          <p:cNvPr id="75" name="Oval 74"/>
          <p:cNvSpPr/>
          <p:nvPr/>
        </p:nvSpPr>
        <p:spPr>
          <a:xfrm>
            <a:off x="3429000" y="33528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6" name="Oval 75"/>
          <p:cNvSpPr/>
          <p:nvPr/>
        </p:nvSpPr>
        <p:spPr>
          <a:xfrm>
            <a:off x="2743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7" name="Oval 76"/>
          <p:cNvSpPr/>
          <p:nvPr/>
        </p:nvSpPr>
        <p:spPr>
          <a:xfrm>
            <a:off x="33528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8" name="TextBox 77"/>
          <p:cNvSpPr txBox="1"/>
          <p:nvPr/>
        </p:nvSpPr>
        <p:spPr>
          <a:xfrm>
            <a:off x="2514600" y="5802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79" name="TextBox 78"/>
          <p:cNvSpPr txBox="1"/>
          <p:nvPr/>
        </p:nvSpPr>
        <p:spPr>
          <a:xfrm>
            <a:off x="3276600" y="5802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q'</a:t>
            </a:r>
            <a:endParaRPr lang="en-US" i="1" dirty="0">
              <a:latin typeface="Times New Roman" pitchFamily="18" charset="0"/>
              <a:cs typeface="Times New Roman" pitchFamily="18" charset="0"/>
            </a:endParaRPr>
          </a:p>
        </p:txBody>
      </p:sp>
      <p:pic>
        <p:nvPicPr>
          <p:cNvPr id="50178" name="Picture 2" descr="http://listverse.files.wordpress.com/2007/10/468px-carl-friedrich-gauss.jpg"/>
          <p:cNvPicPr>
            <a:picLocks noChangeAspect="1" noChangeArrowheads="1"/>
          </p:cNvPicPr>
          <p:nvPr/>
        </p:nvPicPr>
        <p:blipFill>
          <a:blip r:embed="rId4" cstate="print"/>
          <a:srcRect/>
          <a:stretch>
            <a:fillRect/>
          </a:stretch>
        </p:blipFill>
        <p:spPr bwMode="auto">
          <a:xfrm>
            <a:off x="5943600" y="3124200"/>
            <a:ext cx="1723644" cy="2209800"/>
          </a:xfrm>
          <a:prstGeom prst="rect">
            <a:avLst/>
          </a:prstGeom>
          <a:noFill/>
        </p:spPr>
      </p:pic>
      <p:sp>
        <p:nvSpPr>
          <p:cNvPr id="27" name="TextBox 26"/>
          <p:cNvSpPr txBox="1"/>
          <p:nvPr/>
        </p:nvSpPr>
        <p:spPr>
          <a:xfrm>
            <a:off x="5791200" y="5334000"/>
            <a:ext cx="2057400" cy="369332"/>
          </a:xfrm>
          <a:prstGeom prst="rect">
            <a:avLst/>
          </a:prstGeom>
          <a:noFill/>
        </p:spPr>
        <p:txBody>
          <a:bodyPr wrap="square" rtlCol="0">
            <a:spAutoFit/>
          </a:bodyPr>
          <a:lstStyle/>
          <a:p>
            <a:r>
              <a:rPr lang="en-US" dirty="0" smtClean="0"/>
              <a:t>Carl Friedrich Gauss</a:t>
            </a:r>
            <a:endParaRPr lang="en-US" dirty="0"/>
          </a:p>
        </p:txBody>
      </p:sp>
      <p:cxnSp>
        <p:nvCxnSpPr>
          <p:cNvPr id="30" name="Straight Connector 29"/>
          <p:cNvCxnSpPr>
            <a:stCxn id="76" idx="6"/>
            <a:endCxn id="77" idx="2"/>
          </p:cNvCxnSpPr>
          <p:nvPr/>
        </p:nvCxnSpPr>
        <p:spPr>
          <a:xfrm>
            <a:off x="2819400" y="5753100"/>
            <a:ext cx="533400" cy="0"/>
          </a:xfrm>
          <a:prstGeom prst="line">
            <a:avLst/>
          </a:prstGeom>
        </p:spPr>
        <p:style>
          <a:lnRef idx="1">
            <a:schemeClr val="dk1"/>
          </a:lnRef>
          <a:fillRef idx="0">
            <a:schemeClr val="dk1"/>
          </a:fillRef>
          <a:effectRef idx="0">
            <a:schemeClr val="dk1"/>
          </a:effectRef>
          <a:fontRef idx="minor">
            <a:schemeClr val="tx1"/>
          </a:fontRef>
        </p:style>
      </p:cxnSp>
      <p:sp>
        <p:nvSpPr>
          <p:cNvPr id="33" name="Rectangle 32"/>
          <p:cNvSpPr/>
          <p:nvPr/>
        </p:nvSpPr>
        <p:spPr>
          <a:xfrm>
            <a:off x="1921913" y="4563070"/>
            <a:ext cx="51648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FF0000"/>
                </a:solidFill>
                <a:effectLst>
                  <a:outerShdw blurRad="50800" dist="39000" dir="5460000" algn="tl">
                    <a:srgbClr val="000000">
                      <a:alpha val="38000"/>
                    </a:srgbClr>
                  </a:outerShdw>
                </a:effectLst>
              </a:rPr>
              <a:t>?</a:t>
            </a:r>
            <a:endParaRPr lang="en-US" sz="5400" b="1" dirty="0">
              <a:ln w="11430"/>
              <a:solidFill>
                <a:srgbClr val="FF0000"/>
              </a:solidFill>
              <a:effectLst>
                <a:outerShdw blurRad="50800" dist="39000" dir="5460000" algn="tl">
                  <a:srgbClr val="000000">
                    <a:alpha val="38000"/>
                  </a:srgbClr>
                </a:outerShdw>
              </a:effectLst>
            </a:endParaRPr>
          </a:p>
        </p:txBody>
      </p:sp>
      <p:sp>
        <p:nvSpPr>
          <p:cNvPr id="3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15</a:t>
            </a:fld>
            <a:endParaRPr lang="en-US" dirty="0"/>
          </a:p>
        </p:txBody>
      </p:sp>
      <p:sp>
        <p:nvSpPr>
          <p:cNvPr id="29" name="Freeform 28"/>
          <p:cNvSpPr/>
          <p:nvPr/>
        </p:nvSpPr>
        <p:spPr>
          <a:xfrm>
            <a:off x="2490788" y="3276600"/>
            <a:ext cx="938212" cy="166688"/>
          </a:xfrm>
          <a:custGeom>
            <a:avLst/>
            <a:gdLst>
              <a:gd name="connsiteX0" fmla="*/ 0 w 938212"/>
              <a:gd name="connsiteY0" fmla="*/ 191294 h 191294"/>
              <a:gd name="connsiteX1" fmla="*/ 142875 w 938212"/>
              <a:gd name="connsiteY1" fmla="*/ 96044 h 191294"/>
              <a:gd name="connsiteX2" fmla="*/ 409575 w 938212"/>
              <a:gd name="connsiteY2" fmla="*/ 10319 h 191294"/>
              <a:gd name="connsiteX3" fmla="*/ 757237 w 938212"/>
              <a:gd name="connsiteY3" fmla="*/ 34131 h 191294"/>
              <a:gd name="connsiteX4" fmla="*/ 938212 w 938212"/>
              <a:gd name="connsiteY4" fmla="*/ 105569 h 191294"/>
              <a:gd name="connsiteX5" fmla="*/ 938212 w 938212"/>
              <a:gd name="connsiteY5" fmla="*/ 105569 h 19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8212" h="191294">
                <a:moveTo>
                  <a:pt x="0" y="191294"/>
                </a:moveTo>
                <a:cubicBezTo>
                  <a:pt x="37306" y="158750"/>
                  <a:pt x="74613" y="126206"/>
                  <a:pt x="142875" y="96044"/>
                </a:cubicBezTo>
                <a:cubicBezTo>
                  <a:pt x="211137" y="65882"/>
                  <a:pt x="307181" y="20638"/>
                  <a:pt x="409575" y="10319"/>
                </a:cubicBezTo>
                <a:cubicBezTo>
                  <a:pt x="511969" y="0"/>
                  <a:pt x="669131" y="18256"/>
                  <a:pt x="757237" y="34131"/>
                </a:cubicBezTo>
                <a:cubicBezTo>
                  <a:pt x="845343" y="50006"/>
                  <a:pt x="938212" y="105569"/>
                  <a:pt x="938212" y="105569"/>
                </a:cubicBezTo>
                <a:lnTo>
                  <a:pt x="938212" y="105569"/>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Callout 31"/>
          <p:cNvSpPr/>
          <p:nvPr/>
        </p:nvSpPr>
        <p:spPr>
          <a:xfrm>
            <a:off x="7086600" y="2133600"/>
            <a:ext cx="1600200" cy="83820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TextBox 34"/>
          <p:cNvSpPr txBox="1"/>
          <p:nvPr/>
        </p:nvSpPr>
        <p:spPr>
          <a:xfrm>
            <a:off x="7391400" y="2362200"/>
            <a:ext cx="1143000" cy="381000"/>
          </a:xfrm>
          <a:prstGeom prst="rect">
            <a:avLst/>
          </a:prstGeom>
          <a:noFill/>
        </p:spPr>
        <p:txBody>
          <a:bodyPr wrap="square" rtlCol="0">
            <a:spAutoFit/>
          </a:bodyPr>
          <a:lstStyle/>
          <a:p>
            <a:r>
              <a:rPr lang="en-US" dirty="0" smtClean="0"/>
              <a:t>No way!</a:t>
            </a:r>
            <a:endParaRPr lang="en-US" dirty="0"/>
          </a:p>
        </p:txBody>
      </p:sp>
      <p:graphicFrame>
        <p:nvGraphicFramePr>
          <p:cNvPr id="37" name="Object 36"/>
          <p:cNvGraphicFramePr>
            <a:graphicFrameLocks noChangeAspect="1"/>
          </p:cNvGraphicFramePr>
          <p:nvPr/>
        </p:nvGraphicFramePr>
        <p:xfrm>
          <a:off x="2895600" y="4800600"/>
          <a:ext cx="2324100" cy="381000"/>
        </p:xfrm>
        <a:graphic>
          <a:graphicData uri="http://schemas.openxmlformats.org/presentationml/2006/ole">
            <mc:AlternateContent xmlns:mc="http://schemas.openxmlformats.org/markup-compatibility/2006">
              <mc:Choice xmlns:v="urn:schemas-microsoft-com:vml" Requires="v">
                <p:oleObj spid="_x0000_s44111" name="Equation" r:id="rId5" imgW="1549080" imgH="253800" progId="Equation.3">
                  <p:embed/>
                </p:oleObj>
              </mc:Choice>
              <mc:Fallback>
                <p:oleObj name="Equation" r:id="rId5" imgW="1549080" imgH="25380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800600"/>
                        <a:ext cx="23241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1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p:bldP spid="63" grpId="0"/>
      <p:bldP spid="69" grpId="0"/>
      <p:bldP spid="76" grpId="0" animBg="1"/>
      <p:bldP spid="77" grpId="0" animBg="1"/>
      <p:bldP spid="78" grpId="0"/>
      <p:bldP spid="79" grpId="0"/>
      <p:bldP spid="27" grpId="0"/>
      <p:bldP spid="33" grpId="0"/>
      <p:bldP spid="32" grpId="0" animBg="1"/>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Geodesic distance based approaches</a:t>
            </a:r>
          </a:p>
          <a:p>
            <a:pPr lvl="1"/>
            <a:r>
              <a:rPr lang="en-US" dirty="0" smtClean="0"/>
              <a:t>Multidimensional Scaling [Bronstein et.al. NAS 06]</a:t>
            </a:r>
          </a:p>
          <a:p>
            <a:pPr lvl="1"/>
            <a:r>
              <a:rPr lang="en-US" dirty="0" smtClean="0"/>
              <a:t>Exponential Maps [Bronstein et.al. PAMI 07]</a:t>
            </a:r>
          </a:p>
          <a:p>
            <a:pPr lvl="1"/>
            <a:r>
              <a:rPr lang="en-US" dirty="0" smtClean="0"/>
              <a:t>Diffusion Geometry [</a:t>
            </a:r>
            <a:r>
              <a:rPr lang="en-US" dirty="0" err="1" smtClean="0"/>
              <a:t>Ovsjanikov</a:t>
            </a:r>
            <a:r>
              <a:rPr lang="en-US" dirty="0" smtClean="0"/>
              <a:t> et.al </a:t>
            </a:r>
            <a:r>
              <a:rPr lang="en-US" dirty="0" err="1" smtClean="0"/>
              <a:t>Eurographics</a:t>
            </a:r>
            <a:r>
              <a:rPr lang="en-US" dirty="0" smtClean="0"/>
              <a:t> 10]</a:t>
            </a:r>
          </a:p>
          <a:p>
            <a:pPr lvl="1"/>
            <a:r>
              <a:rPr lang="en-US" dirty="0" smtClean="0"/>
              <a:t>Affine Geometry [Bronstein et.al. CVPR 11]</a:t>
            </a:r>
            <a:endParaRPr lang="en-US"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922069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p>
          <a:p>
            <a:pPr lvl="1"/>
            <a:r>
              <a:rPr lang="en-US" dirty="0" smtClean="0"/>
              <a:t>Conformal deformation</a:t>
            </a:r>
          </a:p>
        </p:txBody>
      </p:sp>
      <p:grpSp>
        <p:nvGrpSpPr>
          <p:cNvPr id="53" name="Group 52"/>
          <p:cNvGrpSpPr/>
          <p:nvPr/>
        </p:nvGrpSpPr>
        <p:grpSpPr>
          <a:xfrm>
            <a:off x="1219200" y="2743200"/>
            <a:ext cx="3200400" cy="1905000"/>
            <a:chOff x="1083076" y="2819400"/>
            <a:chExt cx="2379215" cy="1295400"/>
          </a:xfrm>
        </p:grpSpPr>
        <p:sp>
          <p:nvSpPr>
            <p:cNvPr id="54" name="Freeform 53"/>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55" name="Freeform 54"/>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56" name="Freeform 55"/>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57" name="Right Arrow 56"/>
          <p:cNvSpPr/>
          <p:nvPr/>
        </p:nvSpPr>
        <p:spPr>
          <a:xfrm rot="5400000">
            <a:off x="2590800" y="48768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0" name="TextBox 59"/>
          <p:cNvSpPr txBox="1"/>
          <p:nvPr/>
        </p:nvSpPr>
        <p:spPr>
          <a:xfrm>
            <a:off x="1828800" y="6248400"/>
            <a:ext cx="381000" cy="461665"/>
          </a:xfrm>
          <a:prstGeom prst="rect">
            <a:avLst/>
          </a:prstGeom>
          <a:noFill/>
        </p:spPr>
        <p:txBody>
          <a:bodyPr wrap="square" rtlCol="0">
            <a:spAutoFit/>
          </a:bodyPr>
          <a:lstStyle/>
          <a:p>
            <a:r>
              <a:rPr lang="en-US" sz="2400" i="1" dirty="0" smtClean="0"/>
              <a:t>o</a:t>
            </a:r>
            <a:endParaRPr lang="en-US" sz="2400" i="1" dirty="0"/>
          </a:p>
        </p:txBody>
      </p:sp>
      <p:grpSp>
        <p:nvGrpSpPr>
          <p:cNvPr id="62" name="Group 7"/>
          <p:cNvGrpSpPr/>
          <p:nvPr/>
        </p:nvGrpSpPr>
        <p:grpSpPr>
          <a:xfrm>
            <a:off x="1905000" y="5334000"/>
            <a:ext cx="1752600" cy="1220788"/>
            <a:chOff x="3048000" y="5487194"/>
            <a:chExt cx="1752600" cy="1220788"/>
          </a:xfrm>
        </p:grpSpPr>
        <p:cxnSp>
          <p:nvCxnSpPr>
            <p:cNvPr id="65" name="Straight Arrow Connector 64"/>
            <p:cNvCxnSpPr/>
            <p:nvPr/>
          </p:nvCxnSpPr>
          <p:spPr>
            <a:xfrm rot="5400000" flipH="1" flipV="1">
              <a:off x="3007915" y="5753497"/>
              <a:ext cx="1220788" cy="6881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3048000" y="6477000"/>
              <a:ext cx="1752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63" name="TextBox 62"/>
          <p:cNvSpPr txBox="1"/>
          <p:nvPr/>
        </p:nvSpPr>
        <p:spPr>
          <a:xfrm>
            <a:off x="3581400" y="6091535"/>
            <a:ext cx="381000" cy="461665"/>
          </a:xfrm>
          <a:prstGeom prst="rect">
            <a:avLst/>
          </a:prstGeom>
          <a:noFill/>
        </p:spPr>
        <p:txBody>
          <a:bodyPr wrap="square" rtlCol="0">
            <a:spAutoFit/>
          </a:bodyPr>
          <a:lstStyle/>
          <a:p>
            <a:r>
              <a:rPr lang="en-US" sz="2400" i="1" dirty="0" smtClean="0"/>
              <a:t>v</a:t>
            </a:r>
            <a:endParaRPr lang="en-US" sz="2400" i="1" dirty="0"/>
          </a:p>
        </p:txBody>
      </p:sp>
      <p:sp>
        <p:nvSpPr>
          <p:cNvPr id="69" name="TextBox 68"/>
          <p:cNvSpPr txBox="1"/>
          <p:nvPr/>
        </p:nvSpPr>
        <p:spPr>
          <a:xfrm>
            <a:off x="2438400" y="5100935"/>
            <a:ext cx="381000" cy="461665"/>
          </a:xfrm>
          <a:prstGeom prst="rect">
            <a:avLst/>
          </a:prstGeom>
          <a:noFill/>
        </p:spPr>
        <p:txBody>
          <a:bodyPr wrap="square" rtlCol="0">
            <a:spAutoFit/>
          </a:bodyPr>
          <a:lstStyle/>
          <a:p>
            <a:r>
              <a:rPr lang="en-US" sz="2400" i="1" dirty="0" smtClean="0"/>
              <a:t>u</a:t>
            </a:r>
            <a:endParaRPr lang="en-US" sz="2400" i="1" dirty="0"/>
          </a:p>
        </p:txBody>
      </p:sp>
      <p:sp>
        <p:nvSpPr>
          <p:cNvPr id="71" name="Oval 70"/>
          <p:cNvSpPr/>
          <p:nvPr/>
        </p:nvSpPr>
        <p:spPr>
          <a:xfrm>
            <a:off x="2438400" y="3429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2" name="TextBox 71"/>
          <p:cNvSpPr txBox="1"/>
          <p:nvPr/>
        </p:nvSpPr>
        <p:spPr>
          <a:xfrm>
            <a:off x="2133600" y="32766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76" name="Oval 75"/>
          <p:cNvSpPr/>
          <p:nvPr/>
        </p:nvSpPr>
        <p:spPr>
          <a:xfrm>
            <a:off x="30099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8" name="TextBox 77"/>
          <p:cNvSpPr txBox="1"/>
          <p:nvPr/>
        </p:nvSpPr>
        <p:spPr>
          <a:xfrm>
            <a:off x="2781300" y="57150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cxnSp>
        <p:nvCxnSpPr>
          <p:cNvPr id="86" name="Straight Arrow Connector 85"/>
          <p:cNvCxnSpPr>
            <a:stCxn id="71" idx="7"/>
          </p:cNvCxnSpPr>
          <p:nvPr/>
        </p:nvCxnSpPr>
        <p:spPr>
          <a:xfrm rot="5400000" flipH="1" flipV="1">
            <a:off x="2465341" y="3238501"/>
            <a:ext cx="239759" cy="16355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8" name="Straight Arrow Connector 87"/>
          <p:cNvCxnSpPr/>
          <p:nvPr/>
        </p:nvCxnSpPr>
        <p:spPr>
          <a:xfrm rot="10800000" flipH="1" flipV="1">
            <a:off x="2514600" y="3472933"/>
            <a:ext cx="266700" cy="18466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0" name="Straight Arrow Connector 89"/>
          <p:cNvCxnSpPr/>
          <p:nvPr/>
        </p:nvCxnSpPr>
        <p:spPr>
          <a:xfrm rot="5400000" flipH="1" flipV="1">
            <a:off x="3048000" y="5524500"/>
            <a:ext cx="239759" cy="16355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1" name="Straight Arrow Connector 90"/>
          <p:cNvCxnSpPr/>
          <p:nvPr/>
        </p:nvCxnSpPr>
        <p:spPr>
          <a:xfrm rot="10800000" flipH="1" flipV="1">
            <a:off x="3086100" y="5791200"/>
            <a:ext cx="266700" cy="18466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2" name="Freeform 91"/>
          <p:cNvSpPr/>
          <p:nvPr/>
        </p:nvSpPr>
        <p:spPr>
          <a:xfrm>
            <a:off x="2559728" y="3373515"/>
            <a:ext cx="37723" cy="159798"/>
          </a:xfrm>
          <a:custGeom>
            <a:avLst/>
            <a:gdLst>
              <a:gd name="connsiteX0" fmla="*/ 0 w 37723"/>
              <a:gd name="connsiteY0" fmla="*/ 0 h 159798"/>
              <a:gd name="connsiteX1" fmla="*/ 8878 w 37723"/>
              <a:gd name="connsiteY1" fmla="*/ 26633 h 159798"/>
              <a:gd name="connsiteX2" fmla="*/ 35511 w 37723"/>
              <a:gd name="connsiteY2" fmla="*/ 79899 h 159798"/>
              <a:gd name="connsiteX3" fmla="*/ 35511 w 37723"/>
              <a:gd name="connsiteY3" fmla="*/ 159798 h 159798"/>
            </a:gdLst>
            <a:ahLst/>
            <a:cxnLst>
              <a:cxn ang="0">
                <a:pos x="connsiteX0" y="connsiteY0"/>
              </a:cxn>
              <a:cxn ang="0">
                <a:pos x="connsiteX1" y="connsiteY1"/>
              </a:cxn>
              <a:cxn ang="0">
                <a:pos x="connsiteX2" y="connsiteY2"/>
              </a:cxn>
              <a:cxn ang="0">
                <a:pos x="connsiteX3" y="connsiteY3"/>
              </a:cxn>
            </a:cxnLst>
            <a:rect l="l" t="t" r="r" b="b"/>
            <a:pathLst>
              <a:path w="37723" h="159798">
                <a:moveTo>
                  <a:pt x="0" y="0"/>
                </a:moveTo>
                <a:cubicBezTo>
                  <a:pt x="2959" y="8878"/>
                  <a:pt x="4693" y="18263"/>
                  <a:pt x="8878" y="26633"/>
                </a:cubicBezTo>
                <a:cubicBezTo>
                  <a:pt x="20398" y="49674"/>
                  <a:pt x="33280" y="53124"/>
                  <a:pt x="35511" y="79899"/>
                </a:cubicBezTo>
                <a:cubicBezTo>
                  <a:pt x="37723" y="106440"/>
                  <a:pt x="35511" y="133165"/>
                  <a:pt x="35511" y="159798"/>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3" name="Freeform 92"/>
          <p:cNvSpPr/>
          <p:nvPr/>
        </p:nvSpPr>
        <p:spPr>
          <a:xfrm>
            <a:off x="3129749" y="5672831"/>
            <a:ext cx="44388" cy="159798"/>
          </a:xfrm>
          <a:custGeom>
            <a:avLst/>
            <a:gdLst>
              <a:gd name="connsiteX0" fmla="*/ 0 w 44388"/>
              <a:gd name="connsiteY0" fmla="*/ 0 h 159798"/>
              <a:gd name="connsiteX1" fmla="*/ 17755 w 44388"/>
              <a:gd name="connsiteY1" fmla="*/ 53266 h 159798"/>
              <a:gd name="connsiteX2" fmla="*/ 44388 w 44388"/>
              <a:gd name="connsiteY2" fmla="*/ 106532 h 159798"/>
              <a:gd name="connsiteX3" fmla="*/ 35510 w 44388"/>
              <a:gd name="connsiteY3" fmla="*/ 159798 h 159798"/>
            </a:gdLst>
            <a:ahLst/>
            <a:cxnLst>
              <a:cxn ang="0">
                <a:pos x="connsiteX0" y="connsiteY0"/>
              </a:cxn>
              <a:cxn ang="0">
                <a:pos x="connsiteX1" y="connsiteY1"/>
              </a:cxn>
              <a:cxn ang="0">
                <a:pos x="connsiteX2" y="connsiteY2"/>
              </a:cxn>
              <a:cxn ang="0">
                <a:pos x="connsiteX3" y="connsiteY3"/>
              </a:cxn>
            </a:cxnLst>
            <a:rect l="l" t="t" r="r" b="b"/>
            <a:pathLst>
              <a:path w="44388" h="159798">
                <a:moveTo>
                  <a:pt x="0" y="0"/>
                </a:moveTo>
                <a:cubicBezTo>
                  <a:pt x="5918" y="17755"/>
                  <a:pt x="7374" y="37693"/>
                  <a:pt x="17755" y="53266"/>
                </a:cubicBezTo>
                <a:cubicBezTo>
                  <a:pt x="40701" y="87685"/>
                  <a:pt x="32136" y="69777"/>
                  <a:pt x="44388" y="106532"/>
                </a:cubicBezTo>
                <a:lnTo>
                  <a:pt x="35510" y="159798"/>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5" name="TextBox 94"/>
          <p:cNvSpPr txBox="1"/>
          <p:nvPr/>
        </p:nvSpPr>
        <p:spPr>
          <a:xfrm>
            <a:off x="6019800" y="5562600"/>
            <a:ext cx="1905000" cy="369332"/>
          </a:xfrm>
          <a:prstGeom prst="rect">
            <a:avLst/>
          </a:prstGeom>
          <a:noFill/>
        </p:spPr>
        <p:txBody>
          <a:bodyPr wrap="square" rtlCol="0">
            <a:spAutoFit/>
          </a:bodyPr>
          <a:lstStyle/>
          <a:p>
            <a:r>
              <a:rPr lang="en-US" dirty="0" smtClean="0"/>
              <a:t>Bernhard Riemann</a:t>
            </a:r>
            <a:endParaRPr lang="en-US" dirty="0"/>
          </a:p>
        </p:txBody>
      </p:sp>
      <p:pic>
        <p:nvPicPr>
          <p:cNvPr id="96" name="Picture 48" descr="Image:Georg Friedrich Bernhard Riemann.jpeg">
            <a:hlinkClick r:id="rId4"/>
          </p:cNvPr>
          <p:cNvPicPr>
            <a:picLocks noChangeAspect="1" noChangeArrowheads="1"/>
          </p:cNvPicPr>
          <p:nvPr/>
        </p:nvPicPr>
        <p:blipFill>
          <a:blip r:embed="rId5" cstate="print">
            <a:lum bright="12000" contrast="18000"/>
          </a:blip>
          <a:srcRect/>
          <a:stretch>
            <a:fillRect/>
          </a:stretch>
        </p:blipFill>
        <p:spPr bwMode="auto">
          <a:xfrm>
            <a:off x="5867400" y="3124200"/>
            <a:ext cx="2185987" cy="2384425"/>
          </a:xfrm>
          <a:prstGeom prst="rect">
            <a:avLst/>
          </a:prstGeom>
          <a:noFill/>
        </p:spPr>
      </p:pic>
      <p:graphicFrame>
        <p:nvGraphicFramePr>
          <p:cNvPr id="98" name="Object 97"/>
          <p:cNvGraphicFramePr>
            <a:graphicFrameLocks noChangeAspect="1"/>
          </p:cNvGraphicFramePr>
          <p:nvPr/>
        </p:nvGraphicFramePr>
        <p:xfrm>
          <a:off x="2667000" y="3352800"/>
          <a:ext cx="152400" cy="139700"/>
        </p:xfrm>
        <a:graphic>
          <a:graphicData uri="http://schemas.openxmlformats.org/presentationml/2006/ole">
            <mc:AlternateContent xmlns:mc="http://schemas.openxmlformats.org/markup-compatibility/2006">
              <mc:Choice xmlns:v="urn:schemas-microsoft-com:vml" Requires="v">
                <p:oleObj spid="_x0000_s42225" name="Equation" r:id="rId6" imgW="152280" imgH="139680" progId="Equation.3">
                  <p:embed/>
                </p:oleObj>
              </mc:Choice>
              <mc:Fallback>
                <p:oleObj name="Equation" r:id="rId6" imgW="152280" imgH="13968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3352800"/>
                        <a:ext cx="152400" cy="139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92" name="Object 8"/>
          <p:cNvGraphicFramePr>
            <a:graphicFrameLocks noChangeAspect="1"/>
          </p:cNvGraphicFramePr>
          <p:nvPr/>
        </p:nvGraphicFramePr>
        <p:xfrm>
          <a:off x="3200400" y="5613400"/>
          <a:ext cx="177800" cy="177800"/>
        </p:xfrm>
        <a:graphic>
          <a:graphicData uri="http://schemas.openxmlformats.org/presentationml/2006/ole">
            <mc:AlternateContent xmlns:mc="http://schemas.openxmlformats.org/markup-compatibility/2006">
              <mc:Choice xmlns:v="urn:schemas-microsoft-com:vml" Requires="v">
                <p:oleObj spid="_x0000_s42226" name="Equation" r:id="rId8" imgW="177480" imgH="177480" progId="Equation.3">
                  <p:embed/>
                </p:oleObj>
              </mc:Choice>
              <mc:Fallback>
                <p:oleObj name="Equation" r:id="rId8" imgW="177480" imgH="177480" progId="Equation.3">
                  <p:embed/>
                  <p:pic>
                    <p:nvPicPr>
                      <p:cNvPr id="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5613400"/>
                        <a:ext cx="1778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17</a:t>
            </a:fld>
            <a:endParaRPr lang="en-US" dirty="0"/>
          </a:p>
        </p:txBody>
      </p:sp>
      <p:graphicFrame>
        <p:nvGraphicFramePr>
          <p:cNvPr id="41993" name="Object 9"/>
          <p:cNvGraphicFramePr>
            <a:graphicFrameLocks noChangeAspect="1"/>
          </p:cNvGraphicFramePr>
          <p:nvPr/>
        </p:nvGraphicFramePr>
        <p:xfrm>
          <a:off x="3069771" y="4876800"/>
          <a:ext cx="740229" cy="304800"/>
        </p:xfrm>
        <a:graphic>
          <a:graphicData uri="http://schemas.openxmlformats.org/presentationml/2006/ole">
            <mc:AlternateContent xmlns:mc="http://schemas.openxmlformats.org/markup-compatibility/2006">
              <mc:Choice xmlns:v="urn:schemas-microsoft-com:vml" Requires="v">
                <p:oleObj spid="_x0000_s42227" name="Equation" r:id="rId10" imgW="431640" imgH="177480" progId="Equation.3">
                  <p:embed/>
                </p:oleObj>
              </mc:Choice>
              <mc:Fallback>
                <p:oleObj name="Equation" r:id="rId10" imgW="431640" imgH="177480" progId="Equation.3">
                  <p:embed/>
                  <p:pic>
                    <p:nvPicPr>
                      <p:cNvPr id="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69771" y="4876800"/>
                        <a:ext cx="740229"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Down Arrow Callout 33"/>
          <p:cNvSpPr/>
          <p:nvPr/>
        </p:nvSpPr>
        <p:spPr>
          <a:xfrm>
            <a:off x="5943600" y="2209800"/>
            <a:ext cx="2286000" cy="762000"/>
          </a:xfrm>
          <a:prstGeom prst="down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5943600" y="2286000"/>
            <a:ext cx="2362200" cy="369332"/>
          </a:xfrm>
          <a:prstGeom prst="rect">
            <a:avLst/>
          </a:prstGeom>
          <a:noFill/>
        </p:spPr>
        <p:txBody>
          <a:bodyPr wrap="square" rtlCol="0">
            <a:spAutoFit/>
          </a:bodyPr>
          <a:lstStyle/>
          <a:p>
            <a:r>
              <a:rPr lang="en-US" dirty="0" err="1" smtClean="0"/>
              <a:t>Uniformization</a:t>
            </a:r>
            <a:r>
              <a:rPr lang="en-US" dirty="0" smtClean="0"/>
              <a:t> theorem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34" grpId="0" animBg="1"/>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Intrinsic Space based Methods</a:t>
            </a:r>
          </a:p>
          <a:p>
            <a:pPr lvl="1"/>
            <a:r>
              <a:rPr lang="en-US" dirty="0" smtClean="0"/>
              <a:t>Isometric deformation and conformal mapping</a:t>
            </a:r>
          </a:p>
        </p:txBody>
      </p:sp>
      <p:grpSp>
        <p:nvGrpSpPr>
          <p:cNvPr id="27" name="Group 26"/>
          <p:cNvGrpSpPr/>
          <p:nvPr/>
        </p:nvGrpSpPr>
        <p:grpSpPr>
          <a:xfrm>
            <a:off x="609600" y="2819400"/>
            <a:ext cx="3200400" cy="1905000"/>
            <a:chOff x="1083076" y="2819400"/>
            <a:chExt cx="2379215" cy="1295400"/>
          </a:xfrm>
        </p:grpSpPr>
        <p:sp>
          <p:nvSpPr>
            <p:cNvPr id="28" name="Freeform 27"/>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29" name="Freeform 28"/>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30" name="Freeform 29"/>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31" name="TextBox 30"/>
          <p:cNvSpPr txBox="1"/>
          <p:nvPr/>
        </p:nvSpPr>
        <p:spPr>
          <a:xfrm>
            <a:off x="1524000" y="5029200"/>
            <a:ext cx="381000" cy="461665"/>
          </a:xfrm>
          <a:prstGeom prst="rect">
            <a:avLst/>
          </a:prstGeom>
          <a:noFill/>
        </p:spPr>
        <p:txBody>
          <a:bodyPr wrap="square" rtlCol="0">
            <a:spAutoFit/>
          </a:bodyPr>
          <a:lstStyle/>
          <a:p>
            <a:r>
              <a:rPr lang="en-US" sz="2400" i="1" dirty="0" smtClean="0"/>
              <a:t>u</a:t>
            </a:r>
            <a:endParaRPr lang="en-US" sz="2400" i="1" dirty="0"/>
          </a:p>
        </p:txBody>
      </p:sp>
      <p:sp>
        <p:nvSpPr>
          <p:cNvPr id="32" name="Right Arrow 31"/>
          <p:cNvSpPr/>
          <p:nvPr/>
        </p:nvSpPr>
        <p:spPr>
          <a:xfrm rot="5400000">
            <a:off x="1828800" y="46482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48" name="Group 47"/>
          <p:cNvGrpSpPr/>
          <p:nvPr/>
        </p:nvGrpSpPr>
        <p:grpSpPr>
          <a:xfrm>
            <a:off x="914400" y="5334000"/>
            <a:ext cx="2209800" cy="1371600"/>
            <a:chOff x="914400" y="5334000"/>
            <a:chExt cx="2209800" cy="1371600"/>
          </a:xfrm>
        </p:grpSpPr>
        <p:grpSp>
          <p:nvGrpSpPr>
            <p:cNvPr id="34" name="Group 7"/>
            <p:cNvGrpSpPr/>
            <p:nvPr/>
          </p:nvGrpSpPr>
          <p:grpSpPr>
            <a:xfrm>
              <a:off x="914400" y="5334000"/>
              <a:ext cx="1828800" cy="1219200"/>
              <a:chOff x="3048000" y="5487194"/>
              <a:chExt cx="1828800" cy="1219200"/>
            </a:xfrm>
          </p:grpSpPr>
          <p:cxnSp>
            <p:nvCxnSpPr>
              <p:cNvPr id="3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35" name="TextBox 34"/>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grpSp>
        <p:nvGrpSpPr>
          <p:cNvPr id="39" name="Group 38"/>
          <p:cNvGrpSpPr/>
          <p:nvPr/>
        </p:nvGrpSpPr>
        <p:grpSpPr>
          <a:xfrm>
            <a:off x="5638800" y="2895600"/>
            <a:ext cx="3200400" cy="1447800"/>
            <a:chOff x="5181600" y="2286000"/>
            <a:chExt cx="3200400" cy="1447800"/>
          </a:xfrm>
        </p:grpSpPr>
        <p:sp>
          <p:nvSpPr>
            <p:cNvPr id="41" name="Freeform 40"/>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42" name="Group 28"/>
            <p:cNvGrpSpPr/>
            <p:nvPr/>
          </p:nvGrpSpPr>
          <p:grpSpPr>
            <a:xfrm>
              <a:off x="5181600" y="3124200"/>
              <a:ext cx="3188459" cy="609600"/>
              <a:chOff x="5181600" y="3505200"/>
              <a:chExt cx="3188459" cy="609600"/>
            </a:xfrm>
          </p:grpSpPr>
          <p:sp>
            <p:nvSpPr>
              <p:cNvPr id="43" name="Freeform 42"/>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44" name="Freeform 43"/>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47" name="TextBox 46"/>
          <p:cNvSpPr txBox="1"/>
          <p:nvPr/>
        </p:nvSpPr>
        <p:spPr>
          <a:xfrm>
            <a:off x="75438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51" name="TextBox 50"/>
          <p:cNvSpPr txBox="1"/>
          <p:nvPr/>
        </p:nvSpPr>
        <p:spPr>
          <a:xfrm>
            <a:off x="6324600" y="5029200"/>
            <a:ext cx="381000" cy="461665"/>
          </a:xfrm>
          <a:prstGeom prst="rect">
            <a:avLst/>
          </a:prstGeom>
          <a:noFill/>
        </p:spPr>
        <p:txBody>
          <a:bodyPr wrap="square" rtlCol="0">
            <a:spAutoFit/>
          </a:bodyPr>
          <a:lstStyle/>
          <a:p>
            <a:r>
              <a:rPr lang="en-US" sz="2400" i="1" dirty="0" smtClean="0"/>
              <a:t>u'</a:t>
            </a:r>
            <a:endParaRPr lang="en-US" sz="2400" i="1" dirty="0"/>
          </a:p>
        </p:txBody>
      </p:sp>
      <p:sp>
        <p:nvSpPr>
          <p:cNvPr id="52" name="Right Arrow 51"/>
          <p:cNvSpPr/>
          <p:nvPr/>
        </p:nvSpPr>
        <p:spPr>
          <a:xfrm rot="5400000">
            <a:off x="6553200" y="45720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53" name="Straight Arrow Connector 52"/>
          <p:cNvCxnSpPr/>
          <p:nvPr/>
        </p:nvCxnSpPr>
        <p:spPr>
          <a:xfrm>
            <a:off x="4191000" y="34274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1" name="Straight Arrow Connector 60"/>
          <p:cNvCxnSpPr/>
          <p:nvPr/>
        </p:nvCxnSpPr>
        <p:spPr>
          <a:xfrm>
            <a:off x="4114800" y="56388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8" name="TextBox 67"/>
          <p:cNvSpPr txBox="1"/>
          <p:nvPr/>
        </p:nvSpPr>
        <p:spPr>
          <a:xfrm>
            <a:off x="4038600" y="3392269"/>
            <a:ext cx="1905000" cy="646331"/>
          </a:xfrm>
          <a:prstGeom prst="rect">
            <a:avLst/>
          </a:prstGeom>
          <a:noFill/>
        </p:spPr>
        <p:txBody>
          <a:bodyPr wrap="square" rtlCol="0">
            <a:spAutoFit/>
          </a:bodyPr>
          <a:lstStyle/>
          <a:p>
            <a:r>
              <a:rPr lang="en-US" dirty="0" smtClean="0"/>
              <a:t>Isometric deformation</a:t>
            </a:r>
            <a:endParaRPr lang="en-US" dirty="0"/>
          </a:p>
        </p:txBody>
      </p:sp>
      <p:sp>
        <p:nvSpPr>
          <p:cNvPr id="70" name="TextBox 69"/>
          <p:cNvSpPr txBox="1"/>
          <p:nvPr/>
        </p:nvSpPr>
        <p:spPr>
          <a:xfrm>
            <a:off x="2590800" y="4763869"/>
            <a:ext cx="1295400" cy="646331"/>
          </a:xfrm>
          <a:prstGeom prst="rect">
            <a:avLst/>
          </a:prstGeom>
          <a:noFill/>
        </p:spPr>
        <p:txBody>
          <a:bodyPr wrap="square" rtlCol="0">
            <a:spAutoFit/>
          </a:bodyPr>
          <a:lstStyle/>
          <a:p>
            <a:r>
              <a:rPr lang="en-US" dirty="0" smtClean="0"/>
              <a:t>Conformal mapping</a:t>
            </a:r>
            <a:endParaRPr lang="en-US" dirty="0"/>
          </a:p>
        </p:txBody>
      </p:sp>
      <p:sp>
        <p:nvSpPr>
          <p:cNvPr id="73" name="TextBox 72"/>
          <p:cNvSpPr txBox="1"/>
          <p:nvPr/>
        </p:nvSpPr>
        <p:spPr>
          <a:xfrm>
            <a:off x="7010400" y="4763869"/>
            <a:ext cx="1295400" cy="646331"/>
          </a:xfrm>
          <a:prstGeom prst="rect">
            <a:avLst/>
          </a:prstGeom>
          <a:noFill/>
        </p:spPr>
        <p:txBody>
          <a:bodyPr wrap="square" rtlCol="0">
            <a:spAutoFit/>
          </a:bodyPr>
          <a:lstStyle/>
          <a:p>
            <a:r>
              <a:rPr lang="en-US" dirty="0" smtClean="0"/>
              <a:t>Conformal mapping</a:t>
            </a:r>
            <a:endParaRPr lang="en-US" dirty="0"/>
          </a:p>
        </p:txBody>
      </p:sp>
      <p:sp>
        <p:nvSpPr>
          <p:cNvPr id="74" name="TextBox 73"/>
          <p:cNvSpPr txBox="1"/>
          <p:nvPr/>
        </p:nvSpPr>
        <p:spPr>
          <a:xfrm>
            <a:off x="3962400" y="5638800"/>
            <a:ext cx="1295400" cy="646331"/>
          </a:xfrm>
          <a:prstGeom prst="rect">
            <a:avLst/>
          </a:prstGeom>
          <a:noFill/>
        </p:spPr>
        <p:txBody>
          <a:bodyPr wrap="square" rtlCol="0">
            <a:spAutoFit/>
          </a:bodyPr>
          <a:lstStyle/>
          <a:p>
            <a:r>
              <a:rPr lang="en-US" dirty="0" smtClean="0"/>
              <a:t>Conformal mapping</a:t>
            </a:r>
            <a:endParaRPr lang="en-US" dirty="0"/>
          </a:p>
        </p:txBody>
      </p:sp>
      <p:sp>
        <p:nvSpPr>
          <p:cNvPr id="75" name="TextBox 74"/>
          <p:cNvSpPr txBox="1"/>
          <p:nvPr/>
        </p:nvSpPr>
        <p:spPr>
          <a:xfrm>
            <a:off x="4419600" y="29834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grpSp>
        <p:nvGrpSpPr>
          <p:cNvPr id="55" name="Group 7"/>
          <p:cNvGrpSpPr/>
          <p:nvPr/>
        </p:nvGrpSpPr>
        <p:grpSpPr>
          <a:xfrm>
            <a:off x="5715000" y="5334000"/>
            <a:ext cx="1828800" cy="1219200"/>
            <a:chOff x="3048000" y="5487194"/>
            <a:chExt cx="1828800" cy="1219200"/>
          </a:xfrm>
        </p:grpSpPr>
        <p:cxnSp>
          <p:nvCxnSpPr>
            <p:cNvPr id="5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8" name="Straight Arrow Connector 5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aphicFrame>
        <p:nvGraphicFramePr>
          <p:cNvPr id="59" name="Object 58"/>
          <p:cNvGraphicFramePr>
            <a:graphicFrameLocks noChangeAspect="1"/>
          </p:cNvGraphicFramePr>
          <p:nvPr/>
        </p:nvGraphicFramePr>
        <p:xfrm>
          <a:off x="3961732" y="5194300"/>
          <a:ext cx="1143668" cy="368300"/>
        </p:xfrm>
        <a:graphic>
          <a:graphicData uri="http://schemas.openxmlformats.org/presentationml/2006/ole">
            <mc:AlternateContent xmlns:mc="http://schemas.openxmlformats.org/markup-compatibility/2006">
              <mc:Choice xmlns:v="urn:schemas-microsoft-com:vml" Requires="v">
                <p:oleObj spid="_x0000_s70735" name="Equation" r:id="rId4" imgW="749160" imgH="241200" progId="Equation.3">
                  <p:embed/>
                </p:oleObj>
              </mc:Choice>
              <mc:Fallback>
                <p:oleObj name="Equation" r:id="rId4" imgW="749160" imgH="24120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1732" y="5194300"/>
                        <a:ext cx="1143668"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18</a:t>
            </a:fld>
            <a:endParaRPr lang="en-US" dirty="0"/>
          </a:p>
        </p:txBody>
      </p:sp>
      <p:sp>
        <p:nvSpPr>
          <p:cNvPr id="40" name="TextBox 39"/>
          <p:cNvSpPr txBox="1"/>
          <p:nvPr/>
        </p:nvSpPr>
        <p:spPr>
          <a:xfrm>
            <a:off x="1981200" y="3212068"/>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45" name="TextBox 44"/>
          <p:cNvSpPr txBox="1"/>
          <p:nvPr/>
        </p:nvSpPr>
        <p:spPr>
          <a:xfrm>
            <a:off x="7162800" y="32120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47" grpId="0"/>
      <p:bldP spid="51" grpId="0"/>
      <p:bldP spid="52" grpId="0" animBg="1"/>
      <p:bldP spid="70" grpId="0"/>
      <p:bldP spid="73" grpId="0"/>
      <p:bldP spid="7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Conformal mapping based approaches</a:t>
            </a:r>
          </a:p>
          <a:p>
            <a:pPr lvl="1"/>
            <a:r>
              <a:rPr lang="en-US" altLang="zh-CN" sz="2000" dirty="0" smtClean="0">
                <a:ea typeface="宋体" charset="-122"/>
              </a:rPr>
              <a:t>Harmonic Energy [Wang </a:t>
            </a:r>
            <a:r>
              <a:rPr lang="en-US" altLang="zh-CN" sz="2000" i="1" dirty="0" smtClean="0">
                <a:ea typeface="宋体" charset="-122"/>
              </a:rPr>
              <a:t>et.al.</a:t>
            </a:r>
            <a:r>
              <a:rPr lang="en-US" altLang="zh-CN" sz="2000" dirty="0" smtClean="0">
                <a:ea typeface="宋体" charset="-122"/>
              </a:rPr>
              <a:t> ICCV 05]</a:t>
            </a:r>
          </a:p>
          <a:p>
            <a:pPr lvl="1"/>
            <a:r>
              <a:rPr lang="en-US" altLang="zh-CN" sz="2000" dirty="0" smtClean="0">
                <a:ea typeface="宋体" charset="-122"/>
              </a:rPr>
              <a:t>Cauchy-Riemann Equation [Wang </a:t>
            </a:r>
            <a:r>
              <a:rPr lang="en-US" altLang="zh-CN" sz="2000" i="1" dirty="0" smtClean="0">
                <a:ea typeface="宋体" charset="-122"/>
              </a:rPr>
              <a:t>et. al. </a:t>
            </a:r>
            <a:r>
              <a:rPr lang="en-US" altLang="zh-CN" sz="2000" dirty="0" smtClean="0">
                <a:ea typeface="宋体" charset="-122"/>
              </a:rPr>
              <a:t>CVPR 06 ]</a:t>
            </a:r>
          </a:p>
          <a:p>
            <a:pPr lvl="1"/>
            <a:r>
              <a:rPr lang="en-US" altLang="zh-CN" sz="2000" dirty="0" smtClean="0">
                <a:ea typeface="宋体" charset="-122"/>
              </a:rPr>
              <a:t>Euclidean Ricci Flow [</a:t>
            </a:r>
            <a:r>
              <a:rPr lang="en-US" altLang="zh-CN" sz="2000" dirty="0" err="1" smtClean="0">
                <a:ea typeface="宋体" charset="-122"/>
              </a:rPr>
              <a:t>Gu</a:t>
            </a:r>
            <a:r>
              <a:rPr lang="en-US" altLang="zh-CN" sz="2000" dirty="0" smtClean="0">
                <a:ea typeface="宋体" charset="-122"/>
              </a:rPr>
              <a:t> </a:t>
            </a:r>
            <a:r>
              <a:rPr lang="en-US" altLang="zh-CN" sz="2000" i="1" dirty="0" smtClean="0">
                <a:ea typeface="宋体" charset="-122"/>
              </a:rPr>
              <a:t>et.al. </a:t>
            </a:r>
            <a:r>
              <a:rPr lang="en-US" altLang="zh-CN" sz="2000" dirty="0" smtClean="0">
                <a:ea typeface="宋体" charset="-122"/>
              </a:rPr>
              <a:t>ICCV07]</a:t>
            </a:r>
          </a:p>
          <a:p>
            <a:pPr lvl="1"/>
            <a:r>
              <a:rPr lang="en-US" altLang="zh-CN" sz="2000" dirty="0" smtClean="0">
                <a:ea typeface="宋体" charset="-122"/>
              </a:rPr>
              <a:t>Hyperbolic Ricci Flow [</a:t>
            </a:r>
            <a:r>
              <a:rPr lang="en-US" altLang="zh-CN" sz="2000" dirty="0" err="1" smtClean="0">
                <a:ea typeface="宋体" charset="-122"/>
              </a:rPr>
              <a:t>Zeng</a:t>
            </a:r>
            <a:r>
              <a:rPr lang="en-US" altLang="zh-CN" sz="2000" dirty="0" smtClean="0">
                <a:ea typeface="宋体" charset="-122"/>
              </a:rPr>
              <a:t> </a:t>
            </a:r>
            <a:r>
              <a:rPr lang="en-US" altLang="zh-CN" sz="2000" i="1" dirty="0" smtClean="0">
                <a:ea typeface="宋体" charset="-122"/>
              </a:rPr>
              <a:t>et.al. </a:t>
            </a:r>
            <a:r>
              <a:rPr lang="en-US" altLang="zh-CN" sz="2000" dirty="0" smtClean="0">
                <a:ea typeface="宋体" charset="-122"/>
              </a:rPr>
              <a:t>CVPR08]</a:t>
            </a:r>
          </a:p>
          <a:p>
            <a:pPr lvl="1"/>
            <a:r>
              <a:rPr lang="en-US" altLang="zh-CN" sz="2000" dirty="0" err="1" smtClean="0">
                <a:ea typeface="宋体" charset="-122"/>
              </a:rPr>
              <a:t>Holomorphic</a:t>
            </a:r>
            <a:r>
              <a:rPr lang="en-US" altLang="zh-CN" sz="2000" dirty="0" smtClean="0">
                <a:ea typeface="宋体" charset="-122"/>
              </a:rPr>
              <a:t> 1-Forms [</a:t>
            </a:r>
            <a:r>
              <a:rPr lang="en-US" altLang="zh-CN" sz="2000" dirty="0" err="1" smtClean="0">
                <a:ea typeface="宋体" charset="-122"/>
              </a:rPr>
              <a:t>Zeng</a:t>
            </a:r>
            <a:r>
              <a:rPr lang="en-US" altLang="zh-CN" sz="2000" dirty="0" smtClean="0">
                <a:ea typeface="宋体" charset="-122"/>
              </a:rPr>
              <a:t> et.al. ECCV08]</a:t>
            </a:r>
          </a:p>
          <a:p>
            <a:pPr lvl="1"/>
            <a:r>
              <a:rPr lang="en-US" altLang="zh-CN" sz="2000" dirty="0" err="1" smtClean="0">
                <a:ea typeface="宋体" charset="-122"/>
              </a:rPr>
              <a:t>Mobius</a:t>
            </a:r>
            <a:r>
              <a:rPr lang="en-US" altLang="zh-CN" sz="2000" dirty="0" smtClean="0">
                <a:ea typeface="宋体" charset="-122"/>
              </a:rPr>
              <a:t> voting [</a:t>
            </a:r>
            <a:r>
              <a:rPr lang="en-US" altLang="zh-CN" sz="2000" dirty="0" err="1" smtClean="0">
                <a:ea typeface="宋体" charset="-122"/>
              </a:rPr>
              <a:t>Lipman</a:t>
            </a:r>
            <a:r>
              <a:rPr lang="en-US" altLang="zh-CN" sz="2000" dirty="0" smtClean="0">
                <a:ea typeface="宋体" charset="-122"/>
              </a:rPr>
              <a:t> et.al. SIGGRAPH09]</a:t>
            </a:r>
          </a:p>
          <a:p>
            <a:pPr lvl="1"/>
            <a:r>
              <a:rPr lang="en-US" sz="2000" dirty="0" smtClean="0"/>
              <a:t>Blended map [Kim et.al. SIGGRAPH11]</a:t>
            </a:r>
            <a:endParaRPr lang="en-US" sz="2000"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3202789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Approaches</a:t>
            </a:r>
            <a:endParaRPr lang="en-US" dirty="0"/>
          </a:p>
        </p:txBody>
      </p:sp>
      <p:sp>
        <p:nvSpPr>
          <p:cNvPr id="3" name="Content Placeholder 2"/>
          <p:cNvSpPr>
            <a:spLocks noGrp="1"/>
          </p:cNvSpPr>
          <p:nvPr>
            <p:ph sz="quarter" idx="1"/>
          </p:nvPr>
        </p:nvSpPr>
        <p:spPr/>
        <p:txBody>
          <a:bodyPr/>
          <a:lstStyle/>
          <a:p>
            <a:r>
              <a:rPr lang="en-US" dirty="0" smtClean="0"/>
              <a:t>Conformal mapping</a:t>
            </a:r>
          </a:p>
          <a:p>
            <a:pPr lvl="1"/>
            <a:r>
              <a:rPr lang="en-US" dirty="0" smtClean="0"/>
              <a:t>Pros</a:t>
            </a:r>
          </a:p>
          <a:p>
            <a:pPr lvl="2"/>
            <a:r>
              <a:rPr lang="en-US" i="1" dirty="0" err="1" smtClean="0"/>
              <a:t>Uniformization</a:t>
            </a:r>
            <a:r>
              <a:rPr lang="en-US" dirty="0" smtClean="0"/>
              <a:t>: CM always exists</a:t>
            </a:r>
          </a:p>
          <a:p>
            <a:pPr lvl="2"/>
            <a:r>
              <a:rPr lang="en-US" i="1" dirty="0" smtClean="0"/>
              <a:t>Flexibility</a:t>
            </a:r>
            <a:r>
              <a:rPr lang="en-US" dirty="0" smtClean="0"/>
              <a:t>: Mapping into any canonical domain</a:t>
            </a:r>
          </a:p>
          <a:p>
            <a:pPr lvl="2"/>
            <a:r>
              <a:rPr lang="en-US" i="1" dirty="0" smtClean="0"/>
              <a:t>Efficiency</a:t>
            </a:r>
            <a:r>
              <a:rPr lang="en-US" dirty="0" smtClean="0"/>
              <a:t>: closed-form with low degrees of freedom in determining a unique mapping between two shapes</a:t>
            </a:r>
          </a:p>
          <a:p>
            <a:pPr lvl="1"/>
            <a:r>
              <a:rPr lang="en-US" dirty="0" smtClean="0"/>
              <a:t>Cons</a:t>
            </a:r>
          </a:p>
          <a:p>
            <a:pPr lvl="2"/>
            <a:r>
              <a:rPr lang="en-US" dirty="0" smtClean="0"/>
              <a:t>Sensitive to noise</a:t>
            </a:r>
          </a:p>
          <a:p>
            <a:pPr lvl="2"/>
            <a:r>
              <a:rPr lang="en-US" dirty="0" smtClean="0"/>
              <a:t>Sensitive to boundary conditions – assume </a:t>
            </a:r>
            <a:r>
              <a:rPr lang="en-US" dirty="0" err="1" smtClean="0"/>
              <a:t>bijective</a:t>
            </a:r>
            <a:r>
              <a:rPr lang="en-US" dirty="0" smtClean="0"/>
              <a:t> mapping</a:t>
            </a:r>
          </a:p>
          <a:p>
            <a:pPr lvl="2"/>
            <a:r>
              <a:rPr lang="en-US" dirty="0" smtClean="0"/>
              <a:t>Assume isometric deformation between two shapes</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Uncertainties</a:t>
            </a:r>
            <a:endParaRPr lang="en-US" dirty="0"/>
          </a:p>
        </p:txBody>
      </p:sp>
      <p:sp>
        <p:nvSpPr>
          <p:cNvPr id="3" name="Content Placeholder 2"/>
          <p:cNvSpPr>
            <a:spLocks noGrp="1"/>
          </p:cNvSpPr>
          <p:nvPr>
            <p:ph sz="quarter" idx="1"/>
          </p:nvPr>
        </p:nvSpPr>
        <p:spPr/>
        <p:txBody>
          <a:bodyPr/>
          <a:lstStyle/>
          <a:p>
            <a:r>
              <a:rPr lang="en-US" dirty="0" smtClean="0"/>
              <a:t>Cons</a:t>
            </a:r>
          </a:p>
          <a:p>
            <a:pPr lvl="1"/>
            <a:r>
              <a:rPr lang="en-US" dirty="0" smtClean="0"/>
              <a:t>Sensitive to noise</a:t>
            </a:r>
          </a:p>
          <a:p>
            <a:pPr lvl="1"/>
            <a:r>
              <a:rPr lang="en-US" dirty="0" smtClean="0"/>
              <a:t>Sensitive to boundary conditions</a:t>
            </a:r>
          </a:p>
          <a:p>
            <a:pPr lvl="1"/>
            <a:r>
              <a:rPr lang="en-US" dirty="0" smtClean="0"/>
              <a:t>Assume isometric deformation between two shapes</a:t>
            </a:r>
          </a:p>
          <a:p>
            <a:endParaRPr lang="en-US" dirty="0"/>
          </a:p>
        </p:txBody>
      </p:sp>
      <p:sp>
        <p:nvSpPr>
          <p:cNvPr id="4" name="Left Brace 3"/>
          <p:cNvSpPr/>
          <p:nvPr/>
        </p:nvSpPr>
        <p:spPr>
          <a:xfrm rot="16200000">
            <a:off x="4191000" y="457200"/>
            <a:ext cx="685800" cy="693420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aphicFrame>
        <p:nvGraphicFramePr>
          <p:cNvPr id="5" name="Object 4"/>
          <p:cNvGraphicFramePr>
            <a:graphicFrameLocks noChangeAspect="1"/>
          </p:cNvGraphicFramePr>
          <p:nvPr/>
        </p:nvGraphicFramePr>
        <p:xfrm>
          <a:off x="2838450" y="4724400"/>
          <a:ext cx="3138488" cy="696913"/>
        </p:xfrm>
        <a:graphic>
          <a:graphicData uri="http://schemas.openxmlformats.org/presentationml/2006/ole">
            <mc:AlternateContent xmlns:mc="http://schemas.openxmlformats.org/markup-compatibility/2006">
              <mc:Choice xmlns:v="urn:schemas-microsoft-com:vml" Requires="v">
                <p:oleObj spid="_x0000_s51280" name="Equation" r:id="rId3" imgW="1028520" imgH="228600" progId="Equation.3">
                  <p:embed/>
                </p:oleObj>
              </mc:Choice>
              <mc:Fallback>
                <p:oleObj name="Equation" r:id="rId3" imgW="102852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8450" y="4724400"/>
                        <a:ext cx="3138488" cy="69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371600" y="5943600"/>
            <a:ext cx="2057400" cy="369332"/>
          </a:xfrm>
          <a:prstGeom prst="rect">
            <a:avLst/>
          </a:prstGeom>
          <a:noFill/>
        </p:spPr>
        <p:txBody>
          <a:bodyPr wrap="square" rtlCol="0">
            <a:spAutoFit/>
          </a:bodyPr>
          <a:lstStyle/>
          <a:p>
            <a:r>
              <a:rPr lang="en-US" dirty="0" smtClean="0"/>
              <a:t>Probability measure</a:t>
            </a:r>
            <a:endParaRPr lang="en-US" dirty="0"/>
          </a:p>
        </p:txBody>
      </p:sp>
      <p:cxnSp>
        <p:nvCxnSpPr>
          <p:cNvPr id="8" name="Straight Arrow Connector 7"/>
          <p:cNvCxnSpPr/>
          <p:nvPr/>
        </p:nvCxnSpPr>
        <p:spPr>
          <a:xfrm rot="5400000" flipH="1" flipV="1">
            <a:off x="2552700" y="5372100"/>
            <a:ext cx="5334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4343400" y="5943600"/>
            <a:ext cx="2057400" cy="369332"/>
          </a:xfrm>
          <a:prstGeom prst="rect">
            <a:avLst/>
          </a:prstGeom>
          <a:noFill/>
        </p:spPr>
        <p:txBody>
          <a:bodyPr wrap="square" rtlCol="0">
            <a:spAutoFit/>
          </a:bodyPr>
          <a:lstStyle/>
          <a:p>
            <a:r>
              <a:rPr lang="en-US" dirty="0" smtClean="0"/>
              <a:t>states of variables</a:t>
            </a:r>
            <a:endParaRPr lang="en-US" dirty="0"/>
          </a:p>
        </p:txBody>
      </p:sp>
      <p:cxnSp>
        <p:nvCxnSpPr>
          <p:cNvPr id="11" name="Straight Arrow Connector 10"/>
          <p:cNvCxnSpPr/>
          <p:nvPr/>
        </p:nvCxnSpPr>
        <p:spPr>
          <a:xfrm rot="10800000">
            <a:off x="3962400" y="5410200"/>
            <a:ext cx="1295400" cy="533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rot="10800000">
            <a:off x="4419600" y="5410200"/>
            <a:ext cx="838200" cy="533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rot="5400000" flipH="1" flipV="1">
            <a:off x="5067300" y="5600700"/>
            <a:ext cx="533400" cy="152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3"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Dealing with Uncertainties</a:t>
            </a:r>
            <a:endParaRPr lang="en-US" dirty="0"/>
          </a:p>
        </p:txBody>
      </p:sp>
      <p:sp>
        <p:nvSpPr>
          <p:cNvPr id="3" name="Content Placeholder 2"/>
          <p:cNvSpPr>
            <a:spLocks noGrp="1"/>
          </p:cNvSpPr>
          <p:nvPr>
            <p:ph sz="quarter" idx="1"/>
          </p:nvPr>
        </p:nvSpPr>
        <p:spPr/>
        <p:txBody>
          <a:bodyPr/>
          <a:lstStyle/>
          <a:p>
            <a:r>
              <a:rPr lang="en-US" dirty="0" smtClean="0"/>
              <a:t>Probability and Surface Registration</a:t>
            </a:r>
            <a:endParaRPr lang="en-US" dirty="0"/>
          </a:p>
        </p:txBody>
      </p:sp>
      <p:grpSp>
        <p:nvGrpSpPr>
          <p:cNvPr id="8" name="Group 7"/>
          <p:cNvGrpSpPr/>
          <p:nvPr/>
        </p:nvGrpSpPr>
        <p:grpSpPr>
          <a:xfrm>
            <a:off x="5257800" y="3668712"/>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40" name="Oval 39"/>
          <p:cNvSpPr/>
          <p:nvPr/>
        </p:nvSpPr>
        <p:spPr>
          <a:xfrm>
            <a:off x="7620000" y="41259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2226" name="Object 2"/>
          <p:cNvGraphicFramePr>
            <a:graphicFrameLocks noChangeAspect="1"/>
          </p:cNvGraphicFramePr>
          <p:nvPr/>
        </p:nvGraphicFramePr>
        <p:xfrm>
          <a:off x="2990850" y="2590800"/>
          <a:ext cx="3138488" cy="696912"/>
        </p:xfrm>
        <a:graphic>
          <a:graphicData uri="http://schemas.openxmlformats.org/presentationml/2006/ole">
            <mc:AlternateContent xmlns:mc="http://schemas.openxmlformats.org/markup-compatibility/2006">
              <mc:Choice xmlns:v="urn:schemas-microsoft-com:vml" Requires="v">
                <p:oleObj spid="_x0000_s54352" name="Equation" r:id="rId3" imgW="1028520" imgH="228600" progId="Equation.3">
                  <p:embed/>
                </p:oleObj>
              </mc:Choice>
              <mc:Fallback>
                <p:oleObj name="Equation" r:id="rId3" imgW="102852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850" y="2590800"/>
                        <a:ext cx="3138488"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 name="TextBox 41"/>
          <p:cNvSpPr txBox="1"/>
          <p:nvPr/>
        </p:nvSpPr>
        <p:spPr>
          <a:xfrm>
            <a:off x="7620000" y="41375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p:txBody>
      </p:sp>
      <p:sp>
        <p:nvSpPr>
          <p:cNvPr id="43" name="Oval 42"/>
          <p:cNvSpPr/>
          <p:nvPr/>
        </p:nvSpPr>
        <p:spPr>
          <a:xfrm>
            <a:off x="6858000" y="4430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70866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6858000" y="37449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477000" y="37449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62484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5943600" y="38973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5638800" y="41259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6553200" y="42783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5867400" y="38973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52" name="TextBox 51"/>
          <p:cNvSpPr txBox="1"/>
          <p:nvPr/>
        </p:nvSpPr>
        <p:spPr>
          <a:xfrm>
            <a:off x="6172200" y="40613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p:txBody>
      </p:sp>
      <p:sp>
        <p:nvSpPr>
          <p:cNvPr id="53" name="TextBox 52"/>
          <p:cNvSpPr txBox="1"/>
          <p:nvPr/>
        </p:nvSpPr>
        <p:spPr>
          <a:xfrm>
            <a:off x="6477000" y="37449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p:txBody>
      </p:sp>
      <p:sp>
        <p:nvSpPr>
          <p:cNvPr id="54" name="TextBox 53"/>
          <p:cNvSpPr txBox="1"/>
          <p:nvPr/>
        </p:nvSpPr>
        <p:spPr>
          <a:xfrm>
            <a:off x="7010400" y="40497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p:txBody>
      </p:sp>
      <p:sp>
        <p:nvSpPr>
          <p:cNvPr id="55" name="TextBox 54"/>
          <p:cNvSpPr txBox="1"/>
          <p:nvPr/>
        </p:nvSpPr>
        <p:spPr>
          <a:xfrm>
            <a:off x="6858000" y="37449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p:txBody>
      </p:sp>
      <p:sp>
        <p:nvSpPr>
          <p:cNvPr id="56" name="TextBox 55"/>
          <p:cNvSpPr txBox="1"/>
          <p:nvPr/>
        </p:nvSpPr>
        <p:spPr>
          <a:xfrm>
            <a:off x="5562600" y="41259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p:txBody>
      </p:sp>
      <p:sp>
        <p:nvSpPr>
          <p:cNvPr id="57" name="TextBox 56"/>
          <p:cNvSpPr txBox="1"/>
          <p:nvPr/>
        </p:nvSpPr>
        <p:spPr>
          <a:xfrm>
            <a:off x="6553200" y="42672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p:txBody>
      </p:sp>
      <p:sp>
        <p:nvSpPr>
          <p:cNvPr id="58" name="TextBox 57"/>
          <p:cNvSpPr txBox="1"/>
          <p:nvPr/>
        </p:nvSpPr>
        <p:spPr>
          <a:xfrm>
            <a:off x="6858000" y="44423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p:txBody>
      </p:sp>
      <p:sp>
        <p:nvSpPr>
          <p:cNvPr id="59" name="TextBox 58"/>
          <p:cNvSpPr txBox="1"/>
          <p:nvPr/>
        </p:nvSpPr>
        <p:spPr>
          <a:xfrm>
            <a:off x="5410200" y="5432980"/>
            <a:ext cx="3124200" cy="369332"/>
          </a:xfrm>
          <a:prstGeom prst="rect">
            <a:avLst/>
          </a:prstGeom>
          <a:noFill/>
        </p:spPr>
        <p:txBody>
          <a:bodyPr wrap="square" rtlCol="0">
            <a:spAutoFit/>
          </a:bodyPr>
          <a:lstStyle/>
          <a:p>
            <a:r>
              <a:rPr lang="en-US" dirty="0" smtClean="0"/>
              <a:t>States </a:t>
            </a:r>
            <a:r>
              <a:rPr lang="en-US" dirty="0" smtClean="0">
                <a:sym typeface="Wingdings" pitchFamily="2" charset="2"/>
              </a:rPr>
              <a:t> Matching Candidates</a:t>
            </a:r>
            <a:endParaRPr lang="en-US" dirty="0"/>
          </a:p>
        </p:txBody>
      </p:sp>
      <p:grpSp>
        <p:nvGrpSpPr>
          <p:cNvPr id="60" name="Group 59"/>
          <p:cNvGrpSpPr/>
          <p:nvPr/>
        </p:nvGrpSpPr>
        <p:grpSpPr>
          <a:xfrm>
            <a:off x="1066800" y="3592512"/>
            <a:ext cx="3200400" cy="1905000"/>
            <a:chOff x="1083076" y="2819400"/>
            <a:chExt cx="2379215" cy="1295400"/>
          </a:xfrm>
        </p:grpSpPr>
        <p:sp>
          <p:nvSpPr>
            <p:cNvPr id="61" name="Freeform 60"/>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2" name="Freeform 61"/>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3" name="Freeform 62"/>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64" name="Oval 63"/>
          <p:cNvSpPr/>
          <p:nvPr/>
        </p:nvSpPr>
        <p:spPr>
          <a:xfrm>
            <a:off x="2438400" y="3821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5" name="Oval 64"/>
          <p:cNvSpPr/>
          <p:nvPr/>
        </p:nvSpPr>
        <p:spPr>
          <a:xfrm>
            <a:off x="2895600" y="4202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6" name="Oval 65"/>
          <p:cNvSpPr/>
          <p:nvPr/>
        </p:nvSpPr>
        <p:spPr>
          <a:xfrm>
            <a:off x="2209800" y="40497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7" name="Oval 66"/>
          <p:cNvSpPr/>
          <p:nvPr/>
        </p:nvSpPr>
        <p:spPr>
          <a:xfrm>
            <a:off x="1676400" y="4354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8" name="Oval 67"/>
          <p:cNvSpPr/>
          <p:nvPr/>
        </p:nvSpPr>
        <p:spPr>
          <a:xfrm>
            <a:off x="2362200" y="45069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9" name="Oval 68"/>
          <p:cNvSpPr/>
          <p:nvPr/>
        </p:nvSpPr>
        <p:spPr>
          <a:xfrm>
            <a:off x="2743200" y="4659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0" name="Oval 69"/>
          <p:cNvSpPr/>
          <p:nvPr/>
        </p:nvSpPr>
        <p:spPr>
          <a:xfrm>
            <a:off x="2895600" y="36687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1" name="Oval 70"/>
          <p:cNvSpPr/>
          <p:nvPr/>
        </p:nvSpPr>
        <p:spPr>
          <a:xfrm>
            <a:off x="3505200" y="4278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2" name="Oval 71"/>
          <p:cNvSpPr/>
          <p:nvPr/>
        </p:nvSpPr>
        <p:spPr>
          <a:xfrm>
            <a:off x="1905000" y="3973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3" name="TextBox 72"/>
          <p:cNvSpPr txBox="1"/>
          <p:nvPr/>
        </p:nvSpPr>
        <p:spPr>
          <a:xfrm>
            <a:off x="1905000" y="35925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1</a:t>
            </a:r>
            <a:endParaRPr lang="en-US" i="1" dirty="0">
              <a:latin typeface="Times New Roman" pitchFamily="18" charset="0"/>
              <a:cs typeface="Times New Roman" pitchFamily="18" charset="0"/>
            </a:endParaRPr>
          </a:p>
        </p:txBody>
      </p:sp>
      <p:sp>
        <p:nvSpPr>
          <p:cNvPr id="74" name="TextBox 73"/>
          <p:cNvSpPr txBox="1"/>
          <p:nvPr/>
        </p:nvSpPr>
        <p:spPr>
          <a:xfrm>
            <a:off x="2133600" y="37449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2</a:t>
            </a:r>
            <a:endParaRPr lang="en-US" i="1" dirty="0">
              <a:latin typeface="Times New Roman" pitchFamily="18" charset="0"/>
              <a:cs typeface="Times New Roman" pitchFamily="18" charset="0"/>
            </a:endParaRPr>
          </a:p>
        </p:txBody>
      </p:sp>
      <p:sp>
        <p:nvSpPr>
          <p:cNvPr id="75" name="TextBox 74"/>
          <p:cNvSpPr txBox="1"/>
          <p:nvPr/>
        </p:nvSpPr>
        <p:spPr>
          <a:xfrm>
            <a:off x="2438400" y="35163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3</a:t>
            </a:r>
            <a:endParaRPr lang="en-US" i="1" dirty="0">
              <a:latin typeface="Times New Roman" pitchFamily="18" charset="0"/>
              <a:cs typeface="Times New Roman" pitchFamily="18" charset="0"/>
            </a:endParaRPr>
          </a:p>
        </p:txBody>
      </p:sp>
      <p:sp>
        <p:nvSpPr>
          <p:cNvPr id="76" name="TextBox 75"/>
          <p:cNvSpPr txBox="1"/>
          <p:nvPr/>
        </p:nvSpPr>
        <p:spPr>
          <a:xfrm>
            <a:off x="2895600" y="39089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4</a:t>
            </a:r>
            <a:endParaRPr lang="en-US" i="1" dirty="0">
              <a:latin typeface="Times New Roman" pitchFamily="18" charset="0"/>
              <a:cs typeface="Times New Roman" pitchFamily="18" charset="0"/>
            </a:endParaRPr>
          </a:p>
        </p:txBody>
      </p:sp>
      <p:sp>
        <p:nvSpPr>
          <p:cNvPr id="77" name="TextBox 76"/>
          <p:cNvSpPr txBox="1"/>
          <p:nvPr/>
        </p:nvSpPr>
        <p:spPr>
          <a:xfrm>
            <a:off x="1676400" y="40613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6</a:t>
            </a:r>
            <a:endParaRPr lang="en-US" i="1" dirty="0">
              <a:latin typeface="Times New Roman" pitchFamily="18" charset="0"/>
              <a:cs typeface="Times New Roman" pitchFamily="18" charset="0"/>
            </a:endParaRPr>
          </a:p>
        </p:txBody>
      </p:sp>
      <p:sp>
        <p:nvSpPr>
          <p:cNvPr id="78" name="TextBox 77"/>
          <p:cNvSpPr txBox="1"/>
          <p:nvPr/>
        </p:nvSpPr>
        <p:spPr>
          <a:xfrm>
            <a:off x="2362200" y="42021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7</a:t>
            </a:r>
            <a:endParaRPr lang="en-US" i="1" dirty="0">
              <a:latin typeface="Times New Roman" pitchFamily="18" charset="0"/>
              <a:cs typeface="Times New Roman" pitchFamily="18" charset="0"/>
            </a:endParaRPr>
          </a:p>
        </p:txBody>
      </p:sp>
      <p:sp>
        <p:nvSpPr>
          <p:cNvPr id="79" name="TextBox 78"/>
          <p:cNvSpPr txBox="1"/>
          <p:nvPr/>
        </p:nvSpPr>
        <p:spPr>
          <a:xfrm>
            <a:off x="2743200" y="43661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8</a:t>
            </a:r>
            <a:endParaRPr lang="en-US" i="1" dirty="0">
              <a:latin typeface="Times New Roman" pitchFamily="18" charset="0"/>
              <a:cs typeface="Times New Roman" pitchFamily="18" charset="0"/>
            </a:endParaRPr>
          </a:p>
        </p:txBody>
      </p:sp>
      <p:sp>
        <p:nvSpPr>
          <p:cNvPr id="80" name="TextBox 79"/>
          <p:cNvSpPr txBox="1"/>
          <p:nvPr/>
        </p:nvSpPr>
        <p:spPr>
          <a:xfrm>
            <a:off x="3505200" y="3973512"/>
            <a:ext cx="381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9</a:t>
            </a:r>
            <a:endParaRPr lang="en-US" i="1" dirty="0">
              <a:latin typeface="Times New Roman" pitchFamily="18" charset="0"/>
              <a:cs typeface="Times New Roman" pitchFamily="18" charset="0"/>
            </a:endParaRPr>
          </a:p>
        </p:txBody>
      </p:sp>
      <p:sp>
        <p:nvSpPr>
          <p:cNvPr id="81" name="TextBox 80"/>
          <p:cNvSpPr txBox="1"/>
          <p:nvPr/>
        </p:nvSpPr>
        <p:spPr>
          <a:xfrm>
            <a:off x="2895600" y="33755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5</a:t>
            </a:r>
            <a:endParaRPr lang="en-US" i="1" dirty="0">
              <a:latin typeface="Times New Roman" pitchFamily="18" charset="0"/>
              <a:cs typeface="Times New Roman" pitchFamily="18" charset="0"/>
            </a:endParaRPr>
          </a:p>
        </p:txBody>
      </p:sp>
      <p:sp>
        <p:nvSpPr>
          <p:cNvPr id="8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22</a:t>
            </a:fld>
            <a:endParaRPr lang="en-US" dirty="0"/>
          </a:p>
        </p:txBody>
      </p:sp>
      <p:sp>
        <p:nvSpPr>
          <p:cNvPr id="84" name="TextBox 83"/>
          <p:cNvSpPr txBox="1"/>
          <p:nvPr/>
        </p:nvSpPr>
        <p:spPr>
          <a:xfrm>
            <a:off x="2362200" y="3135868"/>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85" name="TextBox 84"/>
          <p:cNvSpPr txBox="1"/>
          <p:nvPr/>
        </p:nvSpPr>
        <p:spPr>
          <a:xfrm>
            <a:off x="6629400" y="32120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7" grpId="0"/>
      <p:bldP spid="58" grpId="0"/>
      <p:bldP spid="59" grpId="0"/>
      <p:bldP spid="64" grpId="0" animBg="1"/>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P spid="79" grpId="0"/>
      <p:bldP spid="80" grpId="0"/>
      <p:bldP spid="8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Dealing with Uncertainties</a:t>
            </a:r>
            <a:endParaRPr lang="en-US" dirty="0"/>
          </a:p>
        </p:txBody>
      </p:sp>
      <p:sp>
        <p:nvSpPr>
          <p:cNvPr id="3" name="Content Placeholder 2"/>
          <p:cNvSpPr>
            <a:spLocks noGrp="1"/>
          </p:cNvSpPr>
          <p:nvPr>
            <p:ph sz="quarter" idx="1"/>
          </p:nvPr>
        </p:nvSpPr>
        <p:spPr/>
        <p:txBody>
          <a:bodyPr/>
          <a:lstStyle/>
          <a:p>
            <a:r>
              <a:rPr lang="en-US" dirty="0" smtClean="0"/>
              <a:t>Probability and Surface Registration</a:t>
            </a:r>
            <a:endParaRPr lang="en-US" dirty="0"/>
          </a:p>
        </p:txBody>
      </p:sp>
      <p:grpSp>
        <p:nvGrpSpPr>
          <p:cNvPr id="4" name="Group 3"/>
          <p:cNvGrpSpPr/>
          <p:nvPr/>
        </p:nvGrpSpPr>
        <p:grpSpPr>
          <a:xfrm>
            <a:off x="1066800" y="35814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257800" y="36576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13" name="Oval 12"/>
          <p:cNvSpPr/>
          <p:nvPr/>
        </p:nvSpPr>
        <p:spPr>
          <a:xfrm>
            <a:off x="2438400" y="3810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4" name="Oval 13"/>
          <p:cNvSpPr/>
          <p:nvPr/>
        </p:nvSpPr>
        <p:spPr>
          <a:xfrm>
            <a:off x="2895600" y="4191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5" name="Oval 14"/>
          <p:cNvSpPr/>
          <p:nvPr/>
        </p:nvSpPr>
        <p:spPr>
          <a:xfrm>
            <a:off x="2209800" y="40386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6" name="Oval 15"/>
          <p:cNvSpPr/>
          <p:nvPr/>
        </p:nvSpPr>
        <p:spPr>
          <a:xfrm>
            <a:off x="1676400" y="4343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7" name="Oval 16"/>
          <p:cNvSpPr/>
          <p:nvPr/>
        </p:nvSpPr>
        <p:spPr>
          <a:xfrm>
            <a:off x="2362200" y="44958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8" name="Oval 17"/>
          <p:cNvSpPr/>
          <p:nvPr/>
        </p:nvSpPr>
        <p:spPr>
          <a:xfrm>
            <a:off x="2743200" y="4648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1" name="Oval 20"/>
          <p:cNvSpPr/>
          <p:nvPr/>
        </p:nvSpPr>
        <p:spPr>
          <a:xfrm>
            <a:off x="2895600" y="36576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4" name="Oval 23"/>
          <p:cNvSpPr/>
          <p:nvPr/>
        </p:nvSpPr>
        <p:spPr>
          <a:xfrm>
            <a:off x="3505200" y="4267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5" name="Oval 24"/>
          <p:cNvSpPr/>
          <p:nvPr/>
        </p:nvSpPr>
        <p:spPr>
          <a:xfrm>
            <a:off x="1905000" y="3962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7" name="TextBox 26"/>
          <p:cNvSpPr txBox="1"/>
          <p:nvPr/>
        </p:nvSpPr>
        <p:spPr>
          <a:xfrm>
            <a:off x="1905000" y="35814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1</a:t>
            </a:r>
            <a:endParaRPr lang="en-US" i="1" dirty="0">
              <a:latin typeface="Times New Roman" pitchFamily="18" charset="0"/>
              <a:cs typeface="Times New Roman" pitchFamily="18" charset="0"/>
            </a:endParaRPr>
          </a:p>
        </p:txBody>
      </p:sp>
      <p:sp>
        <p:nvSpPr>
          <p:cNvPr id="28" name="TextBox 27"/>
          <p:cNvSpPr txBox="1"/>
          <p:nvPr/>
        </p:nvSpPr>
        <p:spPr>
          <a:xfrm>
            <a:off x="2133600" y="37338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2</a:t>
            </a:r>
            <a:endParaRPr lang="en-US" i="1" dirty="0">
              <a:latin typeface="Times New Roman" pitchFamily="18" charset="0"/>
              <a:cs typeface="Times New Roman" pitchFamily="18" charset="0"/>
            </a:endParaRPr>
          </a:p>
        </p:txBody>
      </p:sp>
      <p:sp>
        <p:nvSpPr>
          <p:cNvPr id="30" name="TextBox 29"/>
          <p:cNvSpPr txBox="1"/>
          <p:nvPr/>
        </p:nvSpPr>
        <p:spPr>
          <a:xfrm>
            <a:off x="2438400" y="35052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3</a:t>
            </a:r>
            <a:endParaRPr lang="en-US" i="1" dirty="0">
              <a:latin typeface="Times New Roman" pitchFamily="18" charset="0"/>
              <a:cs typeface="Times New Roman" pitchFamily="18" charset="0"/>
            </a:endParaRPr>
          </a:p>
        </p:txBody>
      </p:sp>
      <p:sp>
        <p:nvSpPr>
          <p:cNvPr id="31" name="TextBox 30"/>
          <p:cNvSpPr txBox="1"/>
          <p:nvPr/>
        </p:nvSpPr>
        <p:spPr>
          <a:xfrm>
            <a:off x="2895600" y="3897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4</a:t>
            </a:r>
            <a:endParaRPr lang="en-US" i="1" dirty="0">
              <a:latin typeface="Times New Roman" pitchFamily="18" charset="0"/>
              <a:cs typeface="Times New Roman" pitchFamily="18" charset="0"/>
            </a:endParaRPr>
          </a:p>
        </p:txBody>
      </p:sp>
      <p:sp>
        <p:nvSpPr>
          <p:cNvPr id="32" name="TextBox 31"/>
          <p:cNvSpPr txBox="1"/>
          <p:nvPr/>
        </p:nvSpPr>
        <p:spPr>
          <a:xfrm>
            <a:off x="2895600" y="33644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5</a:t>
            </a:r>
            <a:endParaRPr lang="en-US" i="1" dirty="0">
              <a:latin typeface="Times New Roman" pitchFamily="18" charset="0"/>
              <a:cs typeface="Times New Roman" pitchFamily="18" charset="0"/>
            </a:endParaRPr>
          </a:p>
        </p:txBody>
      </p:sp>
      <p:sp>
        <p:nvSpPr>
          <p:cNvPr id="33" name="TextBox 32"/>
          <p:cNvSpPr txBox="1"/>
          <p:nvPr/>
        </p:nvSpPr>
        <p:spPr>
          <a:xfrm>
            <a:off x="1676400" y="40502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6</a:t>
            </a:r>
            <a:endParaRPr lang="en-US" i="1" dirty="0">
              <a:latin typeface="Times New Roman" pitchFamily="18" charset="0"/>
              <a:cs typeface="Times New Roman" pitchFamily="18" charset="0"/>
            </a:endParaRPr>
          </a:p>
        </p:txBody>
      </p:sp>
      <p:sp>
        <p:nvSpPr>
          <p:cNvPr id="34" name="TextBox 33"/>
          <p:cNvSpPr txBox="1"/>
          <p:nvPr/>
        </p:nvSpPr>
        <p:spPr>
          <a:xfrm>
            <a:off x="2362200" y="41910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7</a:t>
            </a:r>
            <a:endParaRPr lang="en-US" i="1" dirty="0">
              <a:latin typeface="Times New Roman" pitchFamily="18" charset="0"/>
              <a:cs typeface="Times New Roman" pitchFamily="18" charset="0"/>
            </a:endParaRPr>
          </a:p>
        </p:txBody>
      </p:sp>
      <p:sp>
        <p:nvSpPr>
          <p:cNvPr id="35" name="TextBox 34"/>
          <p:cNvSpPr txBox="1"/>
          <p:nvPr/>
        </p:nvSpPr>
        <p:spPr>
          <a:xfrm>
            <a:off x="2743200" y="43550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8</a:t>
            </a:r>
            <a:endParaRPr lang="en-US" i="1" dirty="0">
              <a:latin typeface="Times New Roman" pitchFamily="18" charset="0"/>
              <a:cs typeface="Times New Roman" pitchFamily="18" charset="0"/>
            </a:endParaRPr>
          </a:p>
        </p:txBody>
      </p:sp>
      <p:sp>
        <p:nvSpPr>
          <p:cNvPr id="36" name="TextBox 35"/>
          <p:cNvSpPr txBox="1"/>
          <p:nvPr/>
        </p:nvSpPr>
        <p:spPr>
          <a:xfrm>
            <a:off x="3505200" y="3962400"/>
            <a:ext cx="381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9</a:t>
            </a:r>
            <a:endParaRPr lang="en-US" i="1" dirty="0">
              <a:latin typeface="Times New Roman" pitchFamily="18" charset="0"/>
              <a:cs typeface="Times New Roman" pitchFamily="18" charset="0"/>
            </a:endParaRPr>
          </a:p>
        </p:txBody>
      </p:sp>
      <p:graphicFrame>
        <p:nvGraphicFramePr>
          <p:cNvPr id="52226" name="Object 2"/>
          <p:cNvGraphicFramePr>
            <a:graphicFrameLocks noChangeAspect="1"/>
          </p:cNvGraphicFramePr>
          <p:nvPr/>
        </p:nvGraphicFramePr>
        <p:xfrm>
          <a:off x="2170113" y="2538412"/>
          <a:ext cx="4687887" cy="890588"/>
        </p:xfrm>
        <a:graphic>
          <a:graphicData uri="http://schemas.openxmlformats.org/presentationml/2006/ole">
            <mc:AlternateContent xmlns:mc="http://schemas.openxmlformats.org/markup-compatibility/2006">
              <mc:Choice xmlns:v="urn:schemas-microsoft-com:vml" Requires="v">
                <p:oleObj spid="_x0000_s52304" name="Equation" r:id="rId3" imgW="1536480" imgH="291960" progId="Equation.3">
                  <p:embed/>
                </p:oleObj>
              </mc:Choice>
              <mc:Fallback>
                <p:oleObj name="Equation" r:id="rId3" imgW="1536480" imgH="2919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0113" y="2538412"/>
                        <a:ext cx="4687887" cy="89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 name="TextBox 58"/>
          <p:cNvSpPr txBox="1"/>
          <p:nvPr/>
        </p:nvSpPr>
        <p:spPr>
          <a:xfrm>
            <a:off x="4876800" y="5421868"/>
            <a:ext cx="3657600" cy="369332"/>
          </a:xfrm>
          <a:prstGeom prst="rect">
            <a:avLst/>
          </a:prstGeom>
          <a:noFill/>
        </p:spPr>
        <p:txBody>
          <a:bodyPr wrap="square" rtlCol="0">
            <a:spAutoFit/>
          </a:bodyPr>
          <a:lstStyle/>
          <a:p>
            <a:r>
              <a:rPr lang="en-US" dirty="0" smtClean="0"/>
              <a:t>Optimal solution </a:t>
            </a:r>
            <a:r>
              <a:rPr lang="en-US" dirty="0" smtClean="0">
                <a:sym typeface="Wingdings" pitchFamily="2" charset="2"/>
              </a:rPr>
              <a:t> Matching Results</a:t>
            </a:r>
            <a:endParaRPr lang="en-US" dirty="0"/>
          </a:p>
        </p:txBody>
      </p:sp>
      <p:sp>
        <p:nvSpPr>
          <p:cNvPr id="75" name="Oval 74"/>
          <p:cNvSpPr/>
          <p:nvPr/>
        </p:nvSpPr>
        <p:spPr>
          <a:xfrm>
            <a:off x="5715000" y="43434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6" name="Oval 75"/>
          <p:cNvSpPr/>
          <p:nvPr/>
        </p:nvSpPr>
        <p:spPr>
          <a:xfrm>
            <a:off x="5943600" y="40386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7" name="Oval 76"/>
          <p:cNvSpPr/>
          <p:nvPr/>
        </p:nvSpPr>
        <p:spPr>
          <a:xfrm>
            <a:off x="6324600" y="41148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8" name="Oval 77"/>
          <p:cNvSpPr/>
          <p:nvPr/>
        </p:nvSpPr>
        <p:spPr>
          <a:xfrm>
            <a:off x="6553200" y="3886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9" name="Oval 78"/>
          <p:cNvSpPr/>
          <p:nvPr/>
        </p:nvSpPr>
        <p:spPr>
          <a:xfrm>
            <a:off x="6934200" y="3810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0" name="Oval 79"/>
          <p:cNvSpPr/>
          <p:nvPr/>
        </p:nvSpPr>
        <p:spPr>
          <a:xfrm>
            <a:off x="6553200" y="44196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1" name="Oval 80"/>
          <p:cNvSpPr/>
          <p:nvPr/>
        </p:nvSpPr>
        <p:spPr>
          <a:xfrm>
            <a:off x="7239000" y="4191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2" name="Oval 81"/>
          <p:cNvSpPr/>
          <p:nvPr/>
        </p:nvSpPr>
        <p:spPr>
          <a:xfrm>
            <a:off x="7848600" y="4267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3" name="Oval 82"/>
          <p:cNvSpPr/>
          <p:nvPr/>
        </p:nvSpPr>
        <p:spPr>
          <a:xfrm>
            <a:off x="7010400" y="4572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51" name="Straight Connector 50"/>
          <p:cNvCxnSpPr>
            <a:stCxn id="16" idx="6"/>
            <a:endCxn id="75" idx="2"/>
          </p:cNvCxnSpPr>
          <p:nvPr/>
        </p:nvCxnSpPr>
        <p:spPr>
          <a:xfrm>
            <a:off x="1752600" y="4381500"/>
            <a:ext cx="3962400" cy="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a:stCxn id="24" idx="6"/>
            <a:endCxn id="82" idx="2"/>
          </p:cNvCxnSpPr>
          <p:nvPr/>
        </p:nvCxnSpPr>
        <p:spPr>
          <a:xfrm>
            <a:off x="3581400" y="4305300"/>
            <a:ext cx="4267200"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a:stCxn id="18" idx="6"/>
            <a:endCxn id="83" idx="2"/>
          </p:cNvCxnSpPr>
          <p:nvPr/>
        </p:nvCxnSpPr>
        <p:spPr>
          <a:xfrm flipV="1">
            <a:off x="2819400" y="4610100"/>
            <a:ext cx="4191000" cy="7620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a:stCxn id="14" idx="6"/>
            <a:endCxn id="81" idx="2"/>
          </p:cNvCxnSpPr>
          <p:nvPr/>
        </p:nvCxnSpPr>
        <p:spPr>
          <a:xfrm>
            <a:off x="2971800" y="4229100"/>
            <a:ext cx="4267200"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p:cNvCxnSpPr>
            <a:stCxn id="25" idx="6"/>
            <a:endCxn id="76" idx="2"/>
          </p:cNvCxnSpPr>
          <p:nvPr/>
        </p:nvCxnSpPr>
        <p:spPr>
          <a:xfrm>
            <a:off x="1981200" y="4000500"/>
            <a:ext cx="3962400" cy="76200"/>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p:cNvCxnSpPr>
            <a:stCxn id="15" idx="6"/>
            <a:endCxn id="77" idx="2"/>
          </p:cNvCxnSpPr>
          <p:nvPr/>
        </p:nvCxnSpPr>
        <p:spPr>
          <a:xfrm>
            <a:off x="2286000" y="4076700"/>
            <a:ext cx="4038600" cy="7620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p:cNvCxnSpPr>
            <a:stCxn id="30" idx="3"/>
            <a:endCxn id="79" idx="2"/>
          </p:cNvCxnSpPr>
          <p:nvPr/>
        </p:nvCxnSpPr>
        <p:spPr>
          <a:xfrm>
            <a:off x="2971800" y="3689866"/>
            <a:ext cx="3962400" cy="158234"/>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p:cNvCxnSpPr>
            <a:stCxn id="17" idx="7"/>
            <a:endCxn id="80" idx="2"/>
          </p:cNvCxnSpPr>
          <p:nvPr/>
        </p:nvCxnSpPr>
        <p:spPr>
          <a:xfrm rot="5400000" flipH="1" flipV="1">
            <a:off x="4465591" y="2419351"/>
            <a:ext cx="49259" cy="4125959"/>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p:cNvCxnSpPr>
            <a:stCxn id="13" idx="6"/>
            <a:endCxn id="78" idx="2"/>
          </p:cNvCxnSpPr>
          <p:nvPr/>
        </p:nvCxnSpPr>
        <p:spPr>
          <a:xfrm>
            <a:off x="2514600" y="3848100"/>
            <a:ext cx="4038600" cy="76200"/>
          </a:xfrm>
          <a:prstGeom prst="line">
            <a:avLst/>
          </a:prstGeom>
        </p:spPr>
        <p:style>
          <a:lnRef idx="1">
            <a:schemeClr val="dk1"/>
          </a:lnRef>
          <a:fillRef idx="0">
            <a:schemeClr val="dk1"/>
          </a:fillRef>
          <a:effectRef idx="0">
            <a:schemeClr val="dk1"/>
          </a:effectRef>
          <a:fontRef idx="minor">
            <a:schemeClr val="tx1"/>
          </a:fontRef>
        </p:style>
      </p:cxnSp>
      <p:sp>
        <p:nvSpPr>
          <p:cNvPr id="5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23</a:t>
            </a:fld>
            <a:endParaRPr lang="en-US" dirty="0"/>
          </a:p>
        </p:txBody>
      </p:sp>
      <p:sp>
        <p:nvSpPr>
          <p:cNvPr id="53" name="TextBox 52"/>
          <p:cNvSpPr txBox="1"/>
          <p:nvPr/>
        </p:nvSpPr>
        <p:spPr>
          <a:xfrm>
            <a:off x="2362200" y="3135868"/>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55" name="TextBox 54"/>
          <p:cNvSpPr txBox="1"/>
          <p:nvPr/>
        </p:nvSpPr>
        <p:spPr>
          <a:xfrm>
            <a:off x="6629400" y="32120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Dealing with Uncertainties</a:t>
            </a:r>
            <a:endParaRPr lang="en-US" dirty="0"/>
          </a:p>
        </p:txBody>
      </p:sp>
      <p:sp>
        <p:nvSpPr>
          <p:cNvPr id="3" name="Content Placeholder 2"/>
          <p:cNvSpPr>
            <a:spLocks noGrp="1"/>
          </p:cNvSpPr>
          <p:nvPr>
            <p:ph sz="quarter" idx="1"/>
          </p:nvPr>
        </p:nvSpPr>
        <p:spPr/>
        <p:txBody>
          <a:bodyPr/>
          <a:lstStyle/>
          <a:p>
            <a:r>
              <a:rPr lang="en-US" dirty="0" smtClean="0"/>
              <a:t>Probability and Surface Registration</a:t>
            </a:r>
            <a:endParaRPr lang="en-US" dirty="0"/>
          </a:p>
        </p:txBody>
      </p:sp>
      <p:graphicFrame>
        <p:nvGraphicFramePr>
          <p:cNvPr id="52226" name="Object 2"/>
          <p:cNvGraphicFramePr>
            <a:graphicFrameLocks noChangeAspect="1"/>
          </p:cNvGraphicFramePr>
          <p:nvPr/>
        </p:nvGraphicFramePr>
        <p:xfrm>
          <a:off x="1747838" y="2133600"/>
          <a:ext cx="4687887" cy="890588"/>
        </p:xfrm>
        <a:graphic>
          <a:graphicData uri="http://schemas.openxmlformats.org/presentationml/2006/ole">
            <mc:AlternateContent xmlns:mc="http://schemas.openxmlformats.org/markup-compatibility/2006">
              <mc:Choice xmlns:v="urn:schemas-microsoft-com:vml" Requires="v">
                <p:oleObj spid="_x0000_s106654" name="Equation" r:id="rId3" imgW="1536480" imgH="291960" progId="Equation.3">
                  <p:embed/>
                </p:oleObj>
              </mc:Choice>
              <mc:Fallback>
                <p:oleObj name="Equation" r:id="rId3" imgW="1536480" imgH="2919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838" y="2133600"/>
                        <a:ext cx="4687887" cy="89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499" name="Object 3"/>
          <p:cNvGraphicFramePr>
            <a:graphicFrameLocks noChangeAspect="1"/>
          </p:cNvGraphicFramePr>
          <p:nvPr/>
        </p:nvGraphicFramePr>
        <p:xfrm>
          <a:off x="2743200" y="4038600"/>
          <a:ext cx="3138487" cy="696912"/>
        </p:xfrm>
        <a:graphic>
          <a:graphicData uri="http://schemas.openxmlformats.org/presentationml/2006/ole">
            <mc:AlternateContent xmlns:mc="http://schemas.openxmlformats.org/markup-compatibility/2006">
              <mc:Choice xmlns:v="urn:schemas-microsoft-com:vml" Requires="v">
                <p:oleObj spid="_x0000_s106655" name="Equation" r:id="rId5" imgW="1028520" imgH="228600" progId="Equation.3">
                  <p:embed/>
                </p:oleObj>
              </mc:Choice>
              <mc:Fallback>
                <p:oleObj name="Equation" r:id="rId5" imgW="102852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4038600"/>
                        <a:ext cx="3138487"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 name="Down Arrow 51"/>
          <p:cNvSpPr/>
          <p:nvPr/>
        </p:nvSpPr>
        <p:spPr>
          <a:xfrm>
            <a:off x="3810000" y="31242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4419600" y="3200400"/>
            <a:ext cx="2590800" cy="523220"/>
          </a:xfrm>
          <a:prstGeom prst="rect">
            <a:avLst/>
          </a:prstGeom>
          <a:noFill/>
        </p:spPr>
        <p:txBody>
          <a:bodyPr wrap="square" rtlCol="0">
            <a:spAutoFit/>
          </a:bodyPr>
          <a:lstStyle/>
          <a:p>
            <a:r>
              <a:rPr lang="en-US" sz="2800" dirty="0" smtClean="0"/>
              <a:t>Search Space</a:t>
            </a:r>
            <a:endParaRPr lang="en-US" sz="2800" dirty="0"/>
          </a:p>
        </p:txBody>
      </p:sp>
      <p:sp>
        <p:nvSpPr>
          <p:cNvPr id="55" name="TextBox 54"/>
          <p:cNvSpPr txBox="1"/>
          <p:nvPr/>
        </p:nvSpPr>
        <p:spPr>
          <a:xfrm>
            <a:off x="1295400" y="5334000"/>
            <a:ext cx="3733800" cy="523220"/>
          </a:xfrm>
          <a:prstGeom prst="rect">
            <a:avLst/>
          </a:prstGeom>
          <a:noFill/>
        </p:spPr>
        <p:txBody>
          <a:bodyPr wrap="square" rtlCol="0">
            <a:spAutoFit/>
          </a:bodyPr>
          <a:lstStyle/>
          <a:p>
            <a:r>
              <a:rPr lang="en-US" sz="2800" dirty="0" smtClean="0"/>
              <a:t>Continuous / Discrete</a:t>
            </a:r>
            <a:endParaRPr lang="en-US" sz="2800" dirty="0">
              <a:latin typeface="Times New Roman" pitchFamily="18" charset="0"/>
              <a:cs typeface="Times New Roman" pitchFamily="18" charset="0"/>
            </a:endParaRPr>
          </a:p>
        </p:txBody>
      </p:sp>
      <p:sp>
        <p:nvSpPr>
          <p:cNvPr id="62" name="Down Arrow 61"/>
          <p:cNvSpPr/>
          <p:nvPr/>
        </p:nvSpPr>
        <p:spPr>
          <a:xfrm rot="12362659">
            <a:off x="2739159" y="4663626"/>
            <a:ext cx="239361" cy="73115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24</a:t>
            </a:fld>
            <a:endParaRPr lang="en-US" dirty="0"/>
          </a:p>
        </p:txBody>
      </p:sp>
      <p:sp>
        <p:nvSpPr>
          <p:cNvPr id="11" name="TextBox 10"/>
          <p:cNvSpPr txBox="1"/>
          <p:nvPr/>
        </p:nvSpPr>
        <p:spPr>
          <a:xfrm>
            <a:off x="1295400" y="5943600"/>
            <a:ext cx="6858000" cy="523220"/>
          </a:xfrm>
          <a:prstGeom prst="rect">
            <a:avLst/>
          </a:prstGeom>
          <a:noFill/>
        </p:spPr>
        <p:txBody>
          <a:bodyPr wrap="square" rtlCol="0">
            <a:spAutoFit/>
          </a:bodyPr>
          <a:lstStyle/>
          <a:p>
            <a:r>
              <a:rPr lang="en-US" sz="2800" dirty="0" smtClean="0"/>
              <a:t>Search space can be too large or not convex</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Uncertainties</a:t>
            </a:r>
            <a:endParaRPr lang="en-US" dirty="0"/>
          </a:p>
        </p:txBody>
      </p:sp>
      <p:sp>
        <p:nvSpPr>
          <p:cNvPr id="3" name="Content Placeholder 2"/>
          <p:cNvSpPr>
            <a:spLocks noGrp="1"/>
          </p:cNvSpPr>
          <p:nvPr>
            <p:ph sz="quarter" idx="1"/>
          </p:nvPr>
        </p:nvSpPr>
        <p:spPr/>
        <p:txBody>
          <a:bodyPr/>
          <a:lstStyle/>
          <a:p>
            <a:r>
              <a:rPr lang="en-US" dirty="0" smtClean="0"/>
              <a:t>Graphical Models – Factorization</a:t>
            </a:r>
            <a:endParaRPr lang="en-US" dirty="0"/>
          </a:p>
        </p:txBody>
      </p:sp>
      <p:graphicFrame>
        <p:nvGraphicFramePr>
          <p:cNvPr id="53250" name="Object 2"/>
          <p:cNvGraphicFramePr>
            <a:graphicFrameLocks noChangeAspect="1"/>
          </p:cNvGraphicFramePr>
          <p:nvPr/>
        </p:nvGraphicFramePr>
        <p:xfrm>
          <a:off x="1433513" y="2286000"/>
          <a:ext cx="6100762" cy="1309688"/>
        </p:xfrm>
        <a:graphic>
          <a:graphicData uri="http://schemas.openxmlformats.org/presentationml/2006/ole">
            <mc:AlternateContent xmlns:mc="http://schemas.openxmlformats.org/markup-compatibility/2006">
              <mc:Choice xmlns:v="urn:schemas-microsoft-com:vml" Requires="v">
                <p:oleObj spid="_x0000_s53874" name="Equation" r:id="rId3" imgW="2717640" imgH="583920" progId="Equation.3">
                  <p:embed/>
                </p:oleObj>
              </mc:Choice>
              <mc:Fallback>
                <p:oleObj name="Equation" r:id="rId3" imgW="2717640" imgH="5839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3513" y="2286000"/>
                        <a:ext cx="6100762" cy="1309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5299075" y="6161088"/>
          <a:ext cx="2330450" cy="412750"/>
        </p:xfrm>
        <a:graphic>
          <a:graphicData uri="http://schemas.openxmlformats.org/presentationml/2006/ole">
            <mc:AlternateContent xmlns:mc="http://schemas.openxmlformats.org/markup-compatibility/2006">
              <mc:Choice xmlns:v="urn:schemas-microsoft-com:vml" Requires="v">
                <p:oleObj spid="_x0000_s53875" name="Equation" r:id="rId5" imgW="1358640" imgH="241200" progId="Equation.3">
                  <p:embed/>
                </p:oleObj>
              </mc:Choice>
              <mc:Fallback>
                <p:oleObj name="Equation" r:id="rId5" imgW="1358640" imgH="2412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9075" y="6161088"/>
                        <a:ext cx="2330450" cy="41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Down Arrow 6"/>
          <p:cNvSpPr/>
          <p:nvPr/>
        </p:nvSpPr>
        <p:spPr>
          <a:xfrm rot="6593054">
            <a:off x="4749716" y="5999803"/>
            <a:ext cx="219353" cy="373205"/>
          </a:xfrm>
          <a:prstGeom prst="downArrow">
            <a:avLst/>
          </a:prstGeom>
          <a:solidFill>
            <a:srgbClr val="92D050"/>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8" name="Object 7"/>
          <p:cNvGraphicFramePr>
            <a:graphicFrameLocks noChangeAspect="1"/>
          </p:cNvGraphicFramePr>
          <p:nvPr/>
        </p:nvGraphicFramePr>
        <p:xfrm>
          <a:off x="5343525" y="5257800"/>
          <a:ext cx="2657475" cy="414338"/>
        </p:xfrm>
        <a:graphic>
          <a:graphicData uri="http://schemas.openxmlformats.org/presentationml/2006/ole">
            <mc:AlternateContent xmlns:mc="http://schemas.openxmlformats.org/markup-compatibility/2006">
              <mc:Choice xmlns:v="urn:schemas-microsoft-com:vml" Requires="v">
                <p:oleObj spid="_x0000_s53876" name="Equation" r:id="rId7" imgW="1549080" imgH="241200" progId="Equation.3">
                  <p:embed/>
                </p:oleObj>
              </mc:Choice>
              <mc:Fallback>
                <p:oleObj name="Equation" r:id="rId7" imgW="1549080" imgH="241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3525" y="5257800"/>
                        <a:ext cx="2657475" cy="414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Down Arrow 8"/>
          <p:cNvSpPr/>
          <p:nvPr/>
        </p:nvSpPr>
        <p:spPr>
          <a:xfrm rot="5864226">
            <a:off x="4490977" y="5025443"/>
            <a:ext cx="263720" cy="838983"/>
          </a:xfrm>
          <a:prstGeom prst="downArrow">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10" name="Object 9"/>
          <p:cNvGraphicFramePr>
            <a:graphicFrameLocks noChangeAspect="1"/>
          </p:cNvGraphicFramePr>
          <p:nvPr/>
        </p:nvGraphicFramePr>
        <p:xfrm>
          <a:off x="5243512" y="4257675"/>
          <a:ext cx="1873250" cy="390525"/>
        </p:xfrm>
        <a:graphic>
          <a:graphicData uri="http://schemas.openxmlformats.org/presentationml/2006/ole">
            <mc:AlternateContent xmlns:mc="http://schemas.openxmlformats.org/markup-compatibility/2006">
              <mc:Choice xmlns:v="urn:schemas-microsoft-com:vml" Requires="v">
                <p:oleObj spid="_x0000_s53877" name="Equation" r:id="rId9" imgW="1091880" imgH="228600" progId="Equation.3">
                  <p:embed/>
                </p:oleObj>
              </mc:Choice>
              <mc:Fallback>
                <p:oleObj name="Equation" r:id="rId9" imgW="1091880" imgH="2286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43512" y="4257675"/>
                        <a:ext cx="1873250"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Down Arrow 10"/>
          <p:cNvSpPr/>
          <p:nvPr/>
        </p:nvSpPr>
        <p:spPr>
          <a:xfrm rot="5556965">
            <a:off x="4753378" y="4252078"/>
            <a:ext cx="244855" cy="447677"/>
          </a:xfrm>
          <a:prstGeom prst="downArrow">
            <a:avLst/>
          </a:prstGeom>
          <a:solidFill>
            <a:srgbClr val="C0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Freeform 23"/>
          <p:cNvSpPr/>
          <p:nvPr/>
        </p:nvSpPr>
        <p:spPr>
          <a:xfrm>
            <a:off x="1997197" y="3819770"/>
            <a:ext cx="2567355" cy="2704123"/>
          </a:xfrm>
          <a:custGeom>
            <a:avLst/>
            <a:gdLst>
              <a:gd name="connsiteX0" fmla="*/ 0 w 2438400"/>
              <a:gd name="connsiteY0" fmla="*/ 2438400 h 2438400"/>
              <a:gd name="connsiteX1" fmla="*/ 0 w 2438400"/>
              <a:gd name="connsiteY1" fmla="*/ 0 h 2438400"/>
              <a:gd name="connsiteX2" fmla="*/ 2438400 w 2438400"/>
              <a:gd name="connsiteY2" fmla="*/ 2438400 h 2438400"/>
              <a:gd name="connsiteX3" fmla="*/ 0 w 2438400"/>
              <a:gd name="connsiteY3" fmla="*/ 2438400 h 2438400"/>
              <a:gd name="connsiteX0" fmla="*/ 406400 w 2844800"/>
              <a:gd name="connsiteY0" fmla="*/ 2294965 h 2677459"/>
              <a:gd name="connsiteX1" fmla="*/ 406400 w 2844800"/>
              <a:gd name="connsiteY1" fmla="*/ 0 h 2677459"/>
              <a:gd name="connsiteX2" fmla="*/ 2844800 w 2844800"/>
              <a:gd name="connsiteY2" fmla="*/ 2294965 h 2677459"/>
              <a:gd name="connsiteX3" fmla="*/ 406400 w 2844800"/>
              <a:gd name="connsiteY3" fmla="*/ 2294965 h 2677459"/>
              <a:gd name="connsiteX0" fmla="*/ 437661 w 2876061"/>
              <a:gd name="connsiteY0" fmla="*/ 2294965 h 2677459"/>
              <a:gd name="connsiteX1" fmla="*/ 437661 w 2876061"/>
              <a:gd name="connsiteY1" fmla="*/ 0 h 2677459"/>
              <a:gd name="connsiteX2" fmla="*/ 2876061 w 2876061"/>
              <a:gd name="connsiteY2" fmla="*/ 2294965 h 2677459"/>
              <a:gd name="connsiteX3" fmla="*/ 437661 w 2876061"/>
              <a:gd name="connsiteY3" fmla="*/ 2294965 h 2677459"/>
              <a:gd name="connsiteX0" fmla="*/ 437661 w 2876061"/>
              <a:gd name="connsiteY0" fmla="*/ 2721593 h 3104087"/>
              <a:gd name="connsiteX1" fmla="*/ 437661 w 2876061"/>
              <a:gd name="connsiteY1" fmla="*/ 426628 h 3104087"/>
              <a:gd name="connsiteX2" fmla="*/ 2876061 w 2876061"/>
              <a:gd name="connsiteY2" fmla="*/ 2721593 h 3104087"/>
              <a:gd name="connsiteX3" fmla="*/ 437661 w 2876061"/>
              <a:gd name="connsiteY3" fmla="*/ 2721593 h 3104087"/>
              <a:gd name="connsiteX0" fmla="*/ 437661 w 2938584"/>
              <a:gd name="connsiteY0" fmla="*/ 2721593 h 3104087"/>
              <a:gd name="connsiteX1" fmla="*/ 437661 w 2938584"/>
              <a:gd name="connsiteY1" fmla="*/ 426628 h 3104087"/>
              <a:gd name="connsiteX2" fmla="*/ 2876061 w 2938584"/>
              <a:gd name="connsiteY2" fmla="*/ 2721593 h 3104087"/>
              <a:gd name="connsiteX3" fmla="*/ 437661 w 2938584"/>
              <a:gd name="connsiteY3" fmla="*/ 2721593 h 3104087"/>
              <a:gd name="connsiteX0" fmla="*/ 437661 w 2938584"/>
              <a:gd name="connsiteY0" fmla="*/ 2721593 h 3104087"/>
              <a:gd name="connsiteX1" fmla="*/ 437661 w 2938584"/>
              <a:gd name="connsiteY1" fmla="*/ 426628 h 3104087"/>
              <a:gd name="connsiteX2" fmla="*/ 2876061 w 2938584"/>
              <a:gd name="connsiteY2" fmla="*/ 2721593 h 3104087"/>
              <a:gd name="connsiteX3" fmla="*/ 437661 w 2938584"/>
              <a:gd name="connsiteY3" fmla="*/ 2721593 h 3104087"/>
              <a:gd name="connsiteX0" fmla="*/ 573129 w 2938584"/>
              <a:gd name="connsiteY0" fmla="*/ 2578158 h 3030530"/>
              <a:gd name="connsiteX1" fmla="*/ 437661 w 2938584"/>
              <a:gd name="connsiteY1" fmla="*/ 426628 h 3030530"/>
              <a:gd name="connsiteX2" fmla="*/ 2876061 w 2938584"/>
              <a:gd name="connsiteY2" fmla="*/ 2721593 h 3030530"/>
              <a:gd name="connsiteX3" fmla="*/ 573129 w 2938584"/>
              <a:gd name="connsiteY3" fmla="*/ 2578158 h 3030530"/>
              <a:gd name="connsiteX0" fmla="*/ 505396 w 2938584"/>
              <a:gd name="connsiteY0" fmla="*/ 2721593 h 3104087"/>
              <a:gd name="connsiteX1" fmla="*/ 437661 w 2938584"/>
              <a:gd name="connsiteY1" fmla="*/ 426628 h 3104087"/>
              <a:gd name="connsiteX2" fmla="*/ 2876061 w 2938584"/>
              <a:gd name="connsiteY2" fmla="*/ 2721593 h 3104087"/>
              <a:gd name="connsiteX3" fmla="*/ 505396 w 2938584"/>
              <a:gd name="connsiteY3" fmla="*/ 2721593 h 3104087"/>
              <a:gd name="connsiteX0" fmla="*/ 505396 w 2938584"/>
              <a:gd name="connsiteY0" fmla="*/ 2721593 h 3030530"/>
              <a:gd name="connsiteX1" fmla="*/ 437661 w 2938584"/>
              <a:gd name="connsiteY1" fmla="*/ 426628 h 3030530"/>
              <a:gd name="connsiteX2" fmla="*/ 2876061 w 2938584"/>
              <a:gd name="connsiteY2" fmla="*/ 2721593 h 3030530"/>
              <a:gd name="connsiteX3" fmla="*/ 505396 w 2938584"/>
              <a:gd name="connsiteY3" fmla="*/ 2721593 h 3030530"/>
              <a:gd name="connsiteX0" fmla="*/ 505396 w 2938584"/>
              <a:gd name="connsiteY0" fmla="*/ 2721593 h 3030530"/>
              <a:gd name="connsiteX1" fmla="*/ 437661 w 2938584"/>
              <a:gd name="connsiteY1" fmla="*/ 426628 h 3030530"/>
              <a:gd name="connsiteX2" fmla="*/ 2876061 w 2938584"/>
              <a:gd name="connsiteY2" fmla="*/ 2721593 h 3030530"/>
              <a:gd name="connsiteX3" fmla="*/ 505396 w 2938584"/>
              <a:gd name="connsiteY3" fmla="*/ 2721593 h 3030530"/>
              <a:gd name="connsiteX0" fmla="*/ 505396 w 2876061"/>
              <a:gd name="connsiteY0" fmla="*/ 2721593 h 3030530"/>
              <a:gd name="connsiteX1" fmla="*/ 437661 w 2876061"/>
              <a:gd name="connsiteY1" fmla="*/ 426628 h 3030530"/>
              <a:gd name="connsiteX2" fmla="*/ 2876061 w 2876061"/>
              <a:gd name="connsiteY2" fmla="*/ 2721593 h 3030530"/>
              <a:gd name="connsiteX3" fmla="*/ 505396 w 2876061"/>
              <a:gd name="connsiteY3" fmla="*/ 2721593 h 3030530"/>
              <a:gd name="connsiteX0" fmla="*/ 505396 w 2876061"/>
              <a:gd name="connsiteY0" fmla="*/ 2721593 h 2828250"/>
              <a:gd name="connsiteX1" fmla="*/ 437661 w 2876061"/>
              <a:gd name="connsiteY1" fmla="*/ 426628 h 2828250"/>
              <a:gd name="connsiteX2" fmla="*/ 2876061 w 2876061"/>
              <a:gd name="connsiteY2" fmla="*/ 2721593 h 2828250"/>
              <a:gd name="connsiteX3" fmla="*/ 505396 w 2876061"/>
              <a:gd name="connsiteY3" fmla="*/ 2721593 h 2828250"/>
              <a:gd name="connsiteX0" fmla="*/ 302195 w 2672860"/>
              <a:gd name="connsiteY0" fmla="*/ 2721593 h 2828250"/>
              <a:gd name="connsiteX1" fmla="*/ 437661 w 2672860"/>
              <a:gd name="connsiteY1" fmla="*/ 426628 h 2828250"/>
              <a:gd name="connsiteX2" fmla="*/ 2672860 w 2672860"/>
              <a:gd name="connsiteY2" fmla="*/ 2721593 h 2828250"/>
              <a:gd name="connsiteX3" fmla="*/ 302195 w 2672860"/>
              <a:gd name="connsiteY3" fmla="*/ 2721593 h 2828250"/>
              <a:gd name="connsiteX0" fmla="*/ 302195 w 2672860"/>
              <a:gd name="connsiteY0" fmla="*/ 2294965 h 2401622"/>
              <a:gd name="connsiteX1" fmla="*/ 437661 w 2672860"/>
              <a:gd name="connsiteY1" fmla="*/ 0 h 2401622"/>
              <a:gd name="connsiteX2" fmla="*/ 2672860 w 2672860"/>
              <a:gd name="connsiteY2" fmla="*/ 2294965 h 2401622"/>
              <a:gd name="connsiteX3" fmla="*/ 302195 w 2672860"/>
              <a:gd name="connsiteY3" fmla="*/ 2294965 h 2401622"/>
              <a:gd name="connsiteX0" fmla="*/ 302195 w 2401927"/>
              <a:gd name="connsiteY0" fmla="*/ 2294965 h 2401622"/>
              <a:gd name="connsiteX1" fmla="*/ 437661 w 2401927"/>
              <a:gd name="connsiteY1" fmla="*/ 0 h 2401622"/>
              <a:gd name="connsiteX2" fmla="*/ 2401927 w 2401927"/>
              <a:gd name="connsiteY2" fmla="*/ 2223247 h 2401622"/>
              <a:gd name="connsiteX3" fmla="*/ 302195 w 2401927"/>
              <a:gd name="connsiteY3" fmla="*/ 2294965 h 2401622"/>
              <a:gd name="connsiteX0" fmla="*/ 234460 w 2401927"/>
              <a:gd name="connsiteY0" fmla="*/ 2151529 h 2278414"/>
              <a:gd name="connsiteX1" fmla="*/ 437661 w 2401927"/>
              <a:gd name="connsiteY1" fmla="*/ 0 h 2278414"/>
              <a:gd name="connsiteX2" fmla="*/ 2401927 w 2401927"/>
              <a:gd name="connsiteY2" fmla="*/ 2223247 h 2278414"/>
              <a:gd name="connsiteX3" fmla="*/ 234460 w 2401927"/>
              <a:gd name="connsiteY3" fmla="*/ 2151529 h 2278414"/>
              <a:gd name="connsiteX0" fmla="*/ 234460 w 2401927"/>
              <a:gd name="connsiteY0" fmla="*/ 2223248 h 2329905"/>
              <a:gd name="connsiteX1" fmla="*/ 437661 w 2401927"/>
              <a:gd name="connsiteY1" fmla="*/ 0 h 2329905"/>
              <a:gd name="connsiteX2" fmla="*/ 2401927 w 2401927"/>
              <a:gd name="connsiteY2" fmla="*/ 2223247 h 2329905"/>
              <a:gd name="connsiteX3" fmla="*/ 234460 w 2401927"/>
              <a:gd name="connsiteY3" fmla="*/ 2223248 h 2329905"/>
              <a:gd name="connsiteX0" fmla="*/ 234460 w 2401927"/>
              <a:gd name="connsiteY0" fmla="*/ 2223248 h 2329905"/>
              <a:gd name="connsiteX1" fmla="*/ 437661 w 2401927"/>
              <a:gd name="connsiteY1" fmla="*/ 0 h 2329905"/>
              <a:gd name="connsiteX2" fmla="*/ 2401927 w 2401927"/>
              <a:gd name="connsiteY2" fmla="*/ 2223247 h 2329905"/>
              <a:gd name="connsiteX3" fmla="*/ 234460 w 2401927"/>
              <a:gd name="connsiteY3" fmla="*/ 2223248 h 2329905"/>
              <a:gd name="connsiteX0" fmla="*/ 234460 w 2401927"/>
              <a:gd name="connsiteY0" fmla="*/ 2223248 h 2488050"/>
              <a:gd name="connsiteX1" fmla="*/ 437661 w 2401927"/>
              <a:gd name="connsiteY1" fmla="*/ 0 h 2488050"/>
              <a:gd name="connsiteX2" fmla="*/ 2401927 w 2401927"/>
              <a:gd name="connsiteY2" fmla="*/ 2223247 h 2488050"/>
              <a:gd name="connsiteX3" fmla="*/ 234460 w 2401927"/>
              <a:gd name="connsiteY3" fmla="*/ 2223248 h 2488050"/>
              <a:gd name="connsiteX0" fmla="*/ 234460 w 2198727"/>
              <a:gd name="connsiteY0" fmla="*/ 2223248 h 2488050"/>
              <a:gd name="connsiteX1" fmla="*/ 437661 w 2198727"/>
              <a:gd name="connsiteY1" fmla="*/ 0 h 2488050"/>
              <a:gd name="connsiteX2" fmla="*/ 2198727 w 2198727"/>
              <a:gd name="connsiteY2" fmla="*/ 2223247 h 2488050"/>
              <a:gd name="connsiteX3" fmla="*/ 234460 w 2198727"/>
              <a:gd name="connsiteY3" fmla="*/ 2223248 h 2488050"/>
              <a:gd name="connsiteX0" fmla="*/ 234460 w 2391507"/>
              <a:gd name="connsiteY0" fmla="*/ 2223248 h 2488050"/>
              <a:gd name="connsiteX1" fmla="*/ 437661 w 2391507"/>
              <a:gd name="connsiteY1" fmla="*/ 0 h 2488050"/>
              <a:gd name="connsiteX2" fmla="*/ 2198727 w 2391507"/>
              <a:gd name="connsiteY2" fmla="*/ 2223247 h 2488050"/>
              <a:gd name="connsiteX3" fmla="*/ 234460 w 2391507"/>
              <a:gd name="connsiteY3" fmla="*/ 2223248 h 2488050"/>
              <a:gd name="connsiteX0" fmla="*/ 234460 w 2391507"/>
              <a:gd name="connsiteY0" fmla="*/ 2223248 h 2405299"/>
              <a:gd name="connsiteX1" fmla="*/ 437661 w 2391507"/>
              <a:gd name="connsiteY1" fmla="*/ 0 h 2405299"/>
              <a:gd name="connsiteX2" fmla="*/ 2198727 w 2391507"/>
              <a:gd name="connsiteY2" fmla="*/ 2223247 h 2405299"/>
              <a:gd name="connsiteX3" fmla="*/ 234460 w 2391507"/>
              <a:gd name="connsiteY3" fmla="*/ 2223248 h 2405299"/>
              <a:gd name="connsiteX0" fmla="*/ 234460 w 2328984"/>
              <a:gd name="connsiteY0" fmla="*/ 2223248 h 2405299"/>
              <a:gd name="connsiteX1" fmla="*/ 437661 w 2328984"/>
              <a:gd name="connsiteY1" fmla="*/ 0 h 2405299"/>
              <a:gd name="connsiteX2" fmla="*/ 2198727 w 2328984"/>
              <a:gd name="connsiteY2" fmla="*/ 2223247 h 2405299"/>
              <a:gd name="connsiteX3" fmla="*/ 234460 w 2328984"/>
              <a:gd name="connsiteY3" fmla="*/ 2223248 h 2405299"/>
              <a:gd name="connsiteX0" fmla="*/ 234460 w 2261250"/>
              <a:gd name="connsiteY0" fmla="*/ 2223248 h 2333582"/>
              <a:gd name="connsiteX1" fmla="*/ 437661 w 2261250"/>
              <a:gd name="connsiteY1" fmla="*/ 0 h 2333582"/>
              <a:gd name="connsiteX2" fmla="*/ 2130993 w 2261250"/>
              <a:gd name="connsiteY2" fmla="*/ 2151530 h 2333582"/>
              <a:gd name="connsiteX3" fmla="*/ 234460 w 2261250"/>
              <a:gd name="connsiteY3" fmla="*/ 2223248 h 2333582"/>
              <a:gd name="connsiteX0" fmla="*/ 234460 w 2261250"/>
              <a:gd name="connsiteY0" fmla="*/ 2223248 h 2451273"/>
              <a:gd name="connsiteX1" fmla="*/ 437661 w 2261250"/>
              <a:gd name="connsiteY1" fmla="*/ 0 h 2451273"/>
              <a:gd name="connsiteX2" fmla="*/ 2130993 w 2261250"/>
              <a:gd name="connsiteY2" fmla="*/ 2151530 h 2451273"/>
              <a:gd name="connsiteX3" fmla="*/ 234460 w 2261250"/>
              <a:gd name="connsiteY3" fmla="*/ 2223248 h 2451273"/>
              <a:gd name="connsiteX0" fmla="*/ 234460 w 2261250"/>
              <a:gd name="connsiteY0" fmla="*/ 2223248 h 2451273"/>
              <a:gd name="connsiteX1" fmla="*/ 437661 w 2261250"/>
              <a:gd name="connsiteY1" fmla="*/ 0 h 2451273"/>
              <a:gd name="connsiteX2" fmla="*/ 2130993 w 2261250"/>
              <a:gd name="connsiteY2" fmla="*/ 2151530 h 2451273"/>
              <a:gd name="connsiteX3" fmla="*/ 234460 w 2261250"/>
              <a:gd name="connsiteY3" fmla="*/ 2223248 h 2451273"/>
              <a:gd name="connsiteX0" fmla="*/ 234460 w 2261250"/>
              <a:gd name="connsiteY0" fmla="*/ 2223248 h 2407139"/>
              <a:gd name="connsiteX1" fmla="*/ 437661 w 2261250"/>
              <a:gd name="connsiteY1" fmla="*/ 0 h 2407139"/>
              <a:gd name="connsiteX2" fmla="*/ 2130993 w 2261250"/>
              <a:gd name="connsiteY2" fmla="*/ 2151530 h 2407139"/>
              <a:gd name="connsiteX3" fmla="*/ 234460 w 2261250"/>
              <a:gd name="connsiteY3" fmla="*/ 2223248 h 2407139"/>
              <a:gd name="connsiteX0" fmla="*/ 234460 w 2261250"/>
              <a:gd name="connsiteY0" fmla="*/ 2357488 h 2541379"/>
              <a:gd name="connsiteX1" fmla="*/ 437661 w 2261250"/>
              <a:gd name="connsiteY1" fmla="*/ 134240 h 2541379"/>
              <a:gd name="connsiteX2" fmla="*/ 2130993 w 2261250"/>
              <a:gd name="connsiteY2" fmla="*/ 2285770 h 2541379"/>
              <a:gd name="connsiteX3" fmla="*/ 234460 w 2261250"/>
              <a:gd name="connsiteY3" fmla="*/ 2357488 h 2541379"/>
              <a:gd name="connsiteX0" fmla="*/ 187569 w 2214359"/>
              <a:gd name="connsiteY0" fmla="*/ 2357488 h 2541379"/>
              <a:gd name="connsiteX1" fmla="*/ 390770 w 2214359"/>
              <a:gd name="connsiteY1" fmla="*/ 134240 h 2541379"/>
              <a:gd name="connsiteX2" fmla="*/ 2084102 w 2214359"/>
              <a:gd name="connsiteY2" fmla="*/ 2285770 h 2541379"/>
              <a:gd name="connsiteX3" fmla="*/ 187569 w 2214359"/>
              <a:gd name="connsiteY3" fmla="*/ 2357488 h 2541379"/>
              <a:gd name="connsiteX0" fmla="*/ 187569 w 2282093"/>
              <a:gd name="connsiteY0" fmla="*/ 2357488 h 2541379"/>
              <a:gd name="connsiteX1" fmla="*/ 390770 w 2282093"/>
              <a:gd name="connsiteY1" fmla="*/ 134240 h 2541379"/>
              <a:gd name="connsiteX2" fmla="*/ 2151836 w 2282093"/>
              <a:gd name="connsiteY2" fmla="*/ 2285769 h 2541379"/>
              <a:gd name="connsiteX3" fmla="*/ 187569 w 2282093"/>
              <a:gd name="connsiteY3" fmla="*/ 2357488 h 2541379"/>
              <a:gd name="connsiteX0" fmla="*/ 187569 w 2282093"/>
              <a:gd name="connsiteY0" fmla="*/ 2357488 h 2545056"/>
              <a:gd name="connsiteX1" fmla="*/ 390770 w 2282093"/>
              <a:gd name="connsiteY1" fmla="*/ 134240 h 2545056"/>
              <a:gd name="connsiteX2" fmla="*/ 2151836 w 2282093"/>
              <a:gd name="connsiteY2" fmla="*/ 2285769 h 2545056"/>
              <a:gd name="connsiteX3" fmla="*/ 187569 w 2282093"/>
              <a:gd name="connsiteY3" fmla="*/ 2357488 h 2545056"/>
              <a:gd name="connsiteX0" fmla="*/ 187569 w 2282092"/>
              <a:gd name="connsiteY0" fmla="*/ 2285769 h 2545056"/>
              <a:gd name="connsiteX1" fmla="*/ 390769 w 2282092"/>
              <a:gd name="connsiteY1" fmla="*/ 134240 h 2545056"/>
              <a:gd name="connsiteX2" fmla="*/ 2151835 w 2282092"/>
              <a:gd name="connsiteY2" fmla="*/ 2285769 h 2545056"/>
              <a:gd name="connsiteX3" fmla="*/ 187569 w 2282092"/>
              <a:gd name="connsiteY3" fmla="*/ 2285769 h 2545056"/>
              <a:gd name="connsiteX0" fmla="*/ 187569 w 2282092"/>
              <a:gd name="connsiteY0" fmla="*/ 2285769 h 2545056"/>
              <a:gd name="connsiteX1" fmla="*/ 323035 w 2282092"/>
              <a:gd name="connsiteY1" fmla="*/ 134240 h 2545056"/>
              <a:gd name="connsiteX2" fmla="*/ 2151835 w 2282092"/>
              <a:gd name="connsiteY2" fmla="*/ 2285769 h 2545056"/>
              <a:gd name="connsiteX3" fmla="*/ 187569 w 2282092"/>
              <a:gd name="connsiteY3" fmla="*/ 2285769 h 2545056"/>
            </a:gdLst>
            <a:ahLst/>
            <a:cxnLst>
              <a:cxn ang="0">
                <a:pos x="connsiteX0" y="connsiteY0"/>
              </a:cxn>
              <a:cxn ang="0">
                <a:pos x="connsiteX1" y="connsiteY1"/>
              </a:cxn>
              <a:cxn ang="0">
                <a:pos x="connsiteX2" y="connsiteY2"/>
              </a:cxn>
              <a:cxn ang="0">
                <a:pos x="connsiteX3" y="connsiteY3"/>
              </a:cxn>
            </a:cxnLst>
            <a:rect l="l" t="t" r="r" b="b"/>
            <a:pathLst>
              <a:path w="2282092" h="2545056">
                <a:moveTo>
                  <a:pt x="187569" y="2285769"/>
                </a:moveTo>
                <a:cubicBezTo>
                  <a:pt x="0" y="2052227"/>
                  <a:pt x="41682" y="270321"/>
                  <a:pt x="323035" y="134240"/>
                </a:cubicBezTo>
                <a:cubicBezTo>
                  <a:pt x="593968" y="0"/>
                  <a:pt x="2282092" y="2000740"/>
                  <a:pt x="2151835" y="2285769"/>
                </a:cubicBezTo>
                <a:cubicBezTo>
                  <a:pt x="1990317" y="2545056"/>
                  <a:pt x="359508" y="2469660"/>
                  <a:pt x="187569" y="2285769"/>
                </a:cubicBezTo>
                <a:close/>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656012" y="4114800"/>
            <a:ext cx="685800"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903412" y="5638800"/>
            <a:ext cx="2667000" cy="6858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2284412" y="4267200"/>
            <a:ext cx="381000" cy="381000"/>
            <a:chOff x="2284412" y="4267200"/>
            <a:chExt cx="381000" cy="381000"/>
          </a:xfrm>
        </p:grpSpPr>
        <p:sp>
          <p:nvSpPr>
            <p:cNvPr id="12" name="Oval 11"/>
            <p:cNvSpPr/>
            <p:nvPr/>
          </p:nvSpPr>
          <p:spPr>
            <a:xfrm>
              <a:off x="2284412" y="4267200"/>
              <a:ext cx="381000" cy="3810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aphicFrame>
          <p:nvGraphicFramePr>
            <p:cNvPr id="53254" name="Object 6"/>
            <p:cNvGraphicFramePr>
              <a:graphicFrameLocks noChangeAspect="1"/>
            </p:cNvGraphicFramePr>
            <p:nvPr/>
          </p:nvGraphicFramePr>
          <p:xfrm>
            <a:off x="2360612" y="4267200"/>
            <a:ext cx="200025" cy="369888"/>
          </p:xfrm>
          <a:graphic>
            <a:graphicData uri="http://schemas.openxmlformats.org/presentationml/2006/ole">
              <mc:AlternateContent xmlns:mc="http://schemas.openxmlformats.org/markup-compatibility/2006">
                <mc:Choice xmlns:v="urn:schemas-microsoft-com:vml" Requires="v">
                  <p:oleObj spid="_x0000_s53878" name="Equation" r:id="rId11" imgW="88560" imgH="164880" progId="Equation.3">
                    <p:embed/>
                  </p:oleObj>
                </mc:Choice>
                <mc:Fallback>
                  <p:oleObj name="Equation" r:id="rId11" imgW="88560" imgH="16488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60612" y="4267200"/>
                          <a:ext cx="200025" cy="369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7" name="Group 26"/>
          <p:cNvGrpSpPr/>
          <p:nvPr/>
        </p:nvGrpSpPr>
        <p:grpSpPr>
          <a:xfrm>
            <a:off x="3808412" y="4267200"/>
            <a:ext cx="381000" cy="381000"/>
            <a:chOff x="3808412" y="4267200"/>
            <a:chExt cx="381000" cy="381000"/>
          </a:xfrm>
        </p:grpSpPr>
        <p:sp>
          <p:nvSpPr>
            <p:cNvPr id="13" name="Oval 12"/>
            <p:cNvSpPr/>
            <p:nvPr/>
          </p:nvSpPr>
          <p:spPr>
            <a:xfrm>
              <a:off x="3808412" y="4267200"/>
              <a:ext cx="381000" cy="3810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aphicFrame>
          <p:nvGraphicFramePr>
            <p:cNvPr id="53255" name="Object 7"/>
            <p:cNvGraphicFramePr>
              <a:graphicFrameLocks noChangeAspect="1"/>
            </p:cNvGraphicFramePr>
            <p:nvPr/>
          </p:nvGraphicFramePr>
          <p:xfrm>
            <a:off x="3884612" y="4267200"/>
            <a:ext cx="285750" cy="369888"/>
          </p:xfrm>
          <a:graphic>
            <a:graphicData uri="http://schemas.openxmlformats.org/presentationml/2006/ole">
              <mc:AlternateContent xmlns:mc="http://schemas.openxmlformats.org/markup-compatibility/2006">
                <mc:Choice xmlns:v="urn:schemas-microsoft-com:vml" Requires="v">
                  <p:oleObj spid="_x0000_s53879" name="Equation" r:id="rId13" imgW="126720" imgH="164880" progId="Equation.3">
                    <p:embed/>
                  </p:oleObj>
                </mc:Choice>
                <mc:Fallback>
                  <p:oleObj name="Equation" r:id="rId13" imgW="126720" imgH="16488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84612" y="4267200"/>
                          <a:ext cx="285750" cy="369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8" name="Group 27"/>
          <p:cNvGrpSpPr/>
          <p:nvPr/>
        </p:nvGrpSpPr>
        <p:grpSpPr>
          <a:xfrm>
            <a:off x="2284412" y="5791200"/>
            <a:ext cx="381000" cy="398462"/>
            <a:chOff x="2284412" y="5791200"/>
            <a:chExt cx="381000" cy="398462"/>
          </a:xfrm>
        </p:grpSpPr>
        <p:sp>
          <p:nvSpPr>
            <p:cNvPr id="14" name="Oval 13"/>
            <p:cNvSpPr/>
            <p:nvPr/>
          </p:nvSpPr>
          <p:spPr>
            <a:xfrm>
              <a:off x="2284412" y="5791200"/>
              <a:ext cx="381000" cy="3810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aphicFrame>
          <p:nvGraphicFramePr>
            <p:cNvPr id="53256" name="Object 8"/>
            <p:cNvGraphicFramePr>
              <a:graphicFrameLocks noChangeAspect="1"/>
            </p:cNvGraphicFramePr>
            <p:nvPr/>
          </p:nvGraphicFramePr>
          <p:xfrm>
            <a:off x="2360612" y="5791200"/>
            <a:ext cx="257175" cy="398462"/>
          </p:xfrm>
          <a:graphic>
            <a:graphicData uri="http://schemas.openxmlformats.org/presentationml/2006/ole">
              <mc:AlternateContent xmlns:mc="http://schemas.openxmlformats.org/markup-compatibility/2006">
                <mc:Choice xmlns:v="urn:schemas-microsoft-com:vml" Requires="v">
                  <p:oleObj spid="_x0000_s53880" name="Equation" r:id="rId15" imgW="114120" imgH="177480" progId="Equation.3">
                    <p:embed/>
                  </p:oleObj>
                </mc:Choice>
                <mc:Fallback>
                  <p:oleObj name="Equation" r:id="rId15" imgW="114120" imgH="177480" progId="Equation.3">
                    <p:embed/>
                    <p:pic>
                      <p:nvPicPr>
                        <p:cNvPr id="0" name="Picture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60612" y="5791200"/>
                          <a:ext cx="257175" cy="398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9" name="Group 28"/>
          <p:cNvGrpSpPr/>
          <p:nvPr/>
        </p:nvGrpSpPr>
        <p:grpSpPr>
          <a:xfrm>
            <a:off x="3808412" y="5791200"/>
            <a:ext cx="381000" cy="381000"/>
            <a:chOff x="3808412" y="5791200"/>
            <a:chExt cx="381000" cy="381000"/>
          </a:xfrm>
        </p:grpSpPr>
        <p:sp>
          <p:nvSpPr>
            <p:cNvPr id="15" name="Oval 14"/>
            <p:cNvSpPr/>
            <p:nvPr/>
          </p:nvSpPr>
          <p:spPr>
            <a:xfrm>
              <a:off x="3808412" y="5791200"/>
              <a:ext cx="381000" cy="3810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aphicFrame>
          <p:nvGraphicFramePr>
            <p:cNvPr id="53257" name="Object 9"/>
            <p:cNvGraphicFramePr>
              <a:graphicFrameLocks noChangeAspect="1"/>
            </p:cNvGraphicFramePr>
            <p:nvPr/>
          </p:nvGraphicFramePr>
          <p:xfrm>
            <a:off x="3884612" y="5791200"/>
            <a:ext cx="285750" cy="369888"/>
          </p:xfrm>
          <a:graphic>
            <a:graphicData uri="http://schemas.openxmlformats.org/presentationml/2006/ole">
              <mc:AlternateContent xmlns:mc="http://schemas.openxmlformats.org/markup-compatibility/2006">
                <mc:Choice xmlns:v="urn:schemas-microsoft-com:vml" Requires="v">
                  <p:oleObj spid="_x0000_s53881" name="Equation" r:id="rId17" imgW="126720" imgH="164880" progId="Equation.3">
                    <p:embed/>
                  </p:oleObj>
                </mc:Choice>
                <mc:Fallback>
                  <p:oleObj name="Equation" r:id="rId17" imgW="126720" imgH="164880" progId="Equation.3">
                    <p:embed/>
                    <p:pic>
                      <p:nvPicPr>
                        <p:cNvPr id="0"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84612" y="5791200"/>
                          <a:ext cx="285750" cy="369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Graphical Models for Surface Registration</a:t>
            </a:r>
            <a:endParaRPr lang="en-US" sz="3600" dirty="0"/>
          </a:p>
        </p:txBody>
      </p:sp>
      <p:sp>
        <p:nvSpPr>
          <p:cNvPr id="3" name="Content Placeholder 2"/>
          <p:cNvSpPr>
            <a:spLocks noGrp="1"/>
          </p:cNvSpPr>
          <p:nvPr>
            <p:ph sz="quarter" idx="1"/>
          </p:nvPr>
        </p:nvSpPr>
        <p:spPr/>
        <p:txBody>
          <a:bodyPr/>
          <a:lstStyle/>
          <a:p>
            <a:r>
              <a:rPr lang="en-US" dirty="0" smtClean="0"/>
              <a:t>Challenges</a:t>
            </a:r>
          </a:p>
          <a:p>
            <a:pPr lvl="1"/>
            <a:r>
              <a:rPr lang="en-US" dirty="0" smtClean="0"/>
              <a:t>Find proper state space (matching candidates)</a:t>
            </a:r>
          </a:p>
          <a:p>
            <a:pPr lvl="1"/>
            <a:r>
              <a:rPr lang="en-US" dirty="0" smtClean="0"/>
              <a:t>Define proper graph structure</a:t>
            </a:r>
          </a:p>
          <a:p>
            <a:pPr lvl="1"/>
            <a:r>
              <a:rPr lang="en-US" dirty="0" smtClean="0"/>
              <a:t>Dense surface registration – complexity</a:t>
            </a:r>
          </a:p>
          <a:p>
            <a:pPr lvl="1"/>
            <a:r>
              <a:rPr lang="en-US" dirty="0" smtClean="0"/>
              <a:t>Optimization: new optimization problems need new algorithms</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Contribution of this Thesis – Part One</a:t>
            </a:r>
            <a:endParaRPr lang="en-US" sz="3600" dirty="0"/>
          </a:p>
        </p:txBody>
      </p:sp>
      <p:sp>
        <p:nvSpPr>
          <p:cNvPr id="3" name="Content Placeholder 2"/>
          <p:cNvSpPr>
            <a:spLocks noGrp="1"/>
          </p:cNvSpPr>
          <p:nvPr>
            <p:ph sz="quarter" idx="1"/>
          </p:nvPr>
        </p:nvSpPr>
        <p:spPr/>
        <p:txBody>
          <a:bodyPr/>
          <a:lstStyle/>
          <a:p>
            <a:r>
              <a:rPr lang="en-US" dirty="0" smtClean="0"/>
              <a:t>Dense surface registration using high-order graph matching</a:t>
            </a:r>
          </a:p>
          <a:p>
            <a:pPr lvl="1"/>
            <a:r>
              <a:rPr lang="en-US" dirty="0" smtClean="0"/>
              <a:t>A two stage pipeline achieving accurate dense matching</a:t>
            </a:r>
          </a:p>
          <a:p>
            <a:pPr lvl="1"/>
            <a:r>
              <a:rPr lang="en-US" dirty="0" smtClean="0"/>
              <a:t>Efficient candidate selection scheme</a:t>
            </a:r>
          </a:p>
        </p:txBody>
      </p:sp>
      <p:pic>
        <p:nvPicPr>
          <p:cNvPr id="1198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95600" y="4470059"/>
            <a:ext cx="5686426" cy="2387942"/>
          </a:xfrm>
          <a:prstGeom prst="rect">
            <a:avLst/>
          </a:prstGeom>
          <a:noFill/>
          <a:ln w="9525">
            <a:noFill/>
            <a:miter lim="800000"/>
            <a:headEnd/>
            <a:tailEnd/>
          </a:ln>
        </p:spPr>
      </p:pic>
      <p:sp>
        <p:nvSpPr>
          <p:cNvPr id="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Contribution of this Thesis – Part Two</a:t>
            </a:r>
            <a:endParaRPr lang="en-US" sz="3600" dirty="0"/>
          </a:p>
        </p:txBody>
      </p:sp>
      <p:sp>
        <p:nvSpPr>
          <p:cNvPr id="3" name="Content Placeholder 2"/>
          <p:cNvSpPr>
            <a:spLocks noGrp="1"/>
          </p:cNvSpPr>
          <p:nvPr>
            <p:ph sz="quarter" idx="1"/>
          </p:nvPr>
        </p:nvSpPr>
        <p:spPr/>
        <p:txBody>
          <a:bodyPr/>
          <a:lstStyle/>
          <a:p>
            <a:r>
              <a:rPr lang="en-US" dirty="0" smtClean="0"/>
              <a:t>Intrinsic dense 3D surface tracking</a:t>
            </a:r>
          </a:p>
          <a:p>
            <a:pPr lvl="1"/>
            <a:r>
              <a:rPr lang="en-US" dirty="0" smtClean="0"/>
              <a:t>A robust metric for correspondence match</a:t>
            </a:r>
          </a:p>
          <a:p>
            <a:pPr lvl="1"/>
            <a:r>
              <a:rPr lang="en-US" dirty="0" smtClean="0"/>
              <a:t>A complete probabilistic framework for surface tracking problem</a:t>
            </a:r>
          </a:p>
        </p:txBody>
      </p:sp>
      <p:pic>
        <p:nvPicPr>
          <p:cNvPr id="118785" name="Picture 1"/>
          <p:cNvPicPr>
            <a:picLocks noChangeAspect="1" noChangeArrowheads="1"/>
          </p:cNvPicPr>
          <p:nvPr/>
        </p:nvPicPr>
        <p:blipFill>
          <a:blip r:embed="rId2" cstate="print"/>
          <a:srcRect/>
          <a:stretch>
            <a:fillRect/>
          </a:stretch>
        </p:blipFill>
        <p:spPr bwMode="auto">
          <a:xfrm>
            <a:off x="533400" y="3657600"/>
            <a:ext cx="8229600" cy="3019053"/>
          </a:xfrm>
          <a:prstGeom prst="rect">
            <a:avLst/>
          </a:prstGeom>
          <a:noFill/>
          <a:ln w="9525">
            <a:noFill/>
            <a:miter lim="800000"/>
            <a:headEnd/>
            <a:tailEnd/>
          </a:ln>
        </p:spPr>
      </p:pic>
      <p:sp>
        <p:nvSpPr>
          <p:cNvPr id="5"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775F55"/>
                </a:solidFill>
              </a:rPr>
              <a:t>Contribution of this Thesis – Part Three</a:t>
            </a:r>
            <a:endParaRPr lang="en-US" dirty="0"/>
          </a:p>
        </p:txBody>
      </p:sp>
      <p:sp>
        <p:nvSpPr>
          <p:cNvPr id="3" name="Content Placeholder 2"/>
          <p:cNvSpPr>
            <a:spLocks noGrp="1"/>
          </p:cNvSpPr>
          <p:nvPr>
            <p:ph sz="quarter" idx="1"/>
          </p:nvPr>
        </p:nvSpPr>
        <p:spPr/>
        <p:txBody>
          <a:bodyPr/>
          <a:lstStyle/>
          <a:p>
            <a:r>
              <a:rPr lang="en-US" dirty="0" smtClean="0"/>
              <a:t>A generic surface deformation model</a:t>
            </a:r>
          </a:p>
          <a:p>
            <a:pPr lvl="1"/>
            <a:r>
              <a:rPr lang="en-US" dirty="0" smtClean="0"/>
              <a:t>A generic deformation model that handles arbitrary surface deformation</a:t>
            </a:r>
          </a:p>
          <a:p>
            <a:pPr lvl="1"/>
            <a:r>
              <a:rPr lang="en-US" dirty="0" smtClean="0"/>
              <a:t>A high-order Markov Random Fields (MRF) model for dense surface registration</a:t>
            </a:r>
            <a:endParaRPr lang="en-US" dirty="0"/>
          </a:p>
        </p:txBody>
      </p:sp>
      <p:pic>
        <p:nvPicPr>
          <p:cNvPr id="1177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8200" y="4343400"/>
            <a:ext cx="7762875" cy="2390775"/>
          </a:xfrm>
          <a:prstGeom prst="rect">
            <a:avLst/>
          </a:prstGeom>
          <a:noFill/>
          <a:ln w="9525">
            <a:noFill/>
            <a:miter lim="800000"/>
            <a:headEnd/>
            <a:tailEnd/>
          </a:ln>
        </p:spPr>
      </p:pic>
      <p:sp>
        <p:nvSpPr>
          <p:cNvPr id="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29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a:bodyPr>
          <a:lstStyle/>
          <a:p>
            <a:r>
              <a:rPr lang="en-US" sz="4000" dirty="0" smtClean="0"/>
              <a:t>Dense surface registration using high-order graph matching</a:t>
            </a:r>
          </a:p>
        </p:txBody>
      </p:sp>
      <p:sp>
        <p:nvSpPr>
          <p:cNvPr id="4" name="Title 3"/>
          <p:cNvSpPr>
            <a:spLocks noGrp="1"/>
          </p:cNvSpPr>
          <p:nvPr>
            <p:ph type="title"/>
          </p:nvPr>
        </p:nvSpPr>
        <p:spPr/>
        <p:txBody>
          <a:bodyPr/>
          <a:lstStyle/>
          <a:p>
            <a:r>
              <a:rPr lang="en-US" dirty="0" smtClean="0"/>
              <a:t>Part One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Algorithmic Pipeline</a:t>
            </a:r>
            <a:endParaRPr lang="en-US" dirty="0"/>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1000" y="2514600"/>
            <a:ext cx="1237004" cy="1371600"/>
          </a:xfrm>
          <a:prstGeom prst="rect">
            <a:avLst/>
          </a:prstGeom>
          <a:noFill/>
          <a:ln w="9525">
            <a:noFill/>
            <a:miter lim="800000"/>
            <a:headEnd/>
            <a:tailEnd/>
          </a:ln>
        </p:spPr>
      </p:pic>
      <p:sp>
        <p:nvSpPr>
          <p:cNvPr id="5" name="TextBox 4"/>
          <p:cNvSpPr txBox="1"/>
          <p:nvPr/>
        </p:nvSpPr>
        <p:spPr>
          <a:xfrm>
            <a:off x="533400" y="2057400"/>
            <a:ext cx="990600" cy="369332"/>
          </a:xfrm>
          <a:prstGeom prst="rect">
            <a:avLst/>
          </a:prstGeom>
          <a:noFill/>
        </p:spPr>
        <p:txBody>
          <a:bodyPr wrap="square" rtlCol="0">
            <a:spAutoFit/>
          </a:bodyPr>
          <a:lstStyle/>
          <a:p>
            <a:r>
              <a:rPr lang="en-US" dirty="0" smtClean="0"/>
              <a:t>  Input</a:t>
            </a:r>
            <a:endParaRPr lang="en-US" dirty="0"/>
          </a:p>
        </p:txBody>
      </p:sp>
      <p:sp>
        <p:nvSpPr>
          <p:cNvPr id="6" name="Rounded Rectangle 5"/>
          <p:cNvSpPr/>
          <p:nvPr/>
        </p:nvSpPr>
        <p:spPr>
          <a:xfrm>
            <a:off x="2209800" y="2426732"/>
            <a:ext cx="3581400" cy="16764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4600" y="2579132"/>
            <a:ext cx="1307969" cy="1371600"/>
          </a:xfrm>
          <a:prstGeom prst="rect">
            <a:avLst/>
          </a:prstGeom>
          <a:noFill/>
          <a:ln w="9525">
            <a:noFill/>
            <a:miter lim="800000"/>
            <a:headEnd/>
            <a:tailEnd/>
          </a:ln>
        </p:spPr>
      </p:pic>
      <p:pic>
        <p:nvPicPr>
          <p:cNvPr id="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191000" y="2579132"/>
            <a:ext cx="1357604" cy="1371600"/>
          </a:xfrm>
          <a:prstGeom prst="rect">
            <a:avLst/>
          </a:prstGeom>
          <a:noFill/>
          <a:ln w="9525">
            <a:noFill/>
            <a:miter lim="800000"/>
            <a:headEnd/>
            <a:tailEnd/>
          </a:ln>
        </p:spPr>
      </p:pic>
      <p:sp>
        <p:nvSpPr>
          <p:cNvPr id="9" name="Right Arrow 8"/>
          <p:cNvSpPr/>
          <p:nvPr/>
        </p:nvSpPr>
        <p:spPr>
          <a:xfrm>
            <a:off x="1752600" y="3112532"/>
            <a:ext cx="381000" cy="304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743200" y="2057400"/>
            <a:ext cx="2743200" cy="369332"/>
          </a:xfrm>
          <a:prstGeom prst="rect">
            <a:avLst/>
          </a:prstGeom>
          <a:noFill/>
        </p:spPr>
        <p:txBody>
          <a:bodyPr wrap="square" rtlCol="0">
            <a:spAutoFit/>
          </a:bodyPr>
          <a:lstStyle/>
          <a:p>
            <a:r>
              <a:rPr lang="en-US" dirty="0" smtClean="0"/>
              <a:t>Sparse Graph Matching</a:t>
            </a:r>
            <a:endParaRPr lang="en-US" dirty="0"/>
          </a:p>
        </p:txBody>
      </p:sp>
      <p:pic>
        <p:nvPicPr>
          <p:cNvPr id="11" name="Picture 5"/>
          <p:cNvPicPr>
            <a:picLocks noChangeAspect="1" noChangeArrowheads="1"/>
          </p:cNvPicPr>
          <p:nvPr/>
        </p:nvPicPr>
        <p:blipFill>
          <a:blip r:embed="rId5" cstate="print"/>
          <a:srcRect/>
          <a:stretch>
            <a:fillRect/>
          </a:stretch>
        </p:blipFill>
        <p:spPr bwMode="auto">
          <a:xfrm>
            <a:off x="6477000" y="2438400"/>
            <a:ext cx="1752600" cy="1760058"/>
          </a:xfrm>
          <a:prstGeom prst="rect">
            <a:avLst/>
          </a:prstGeom>
          <a:noFill/>
          <a:ln w="9525">
            <a:noFill/>
            <a:miter lim="800000"/>
            <a:headEnd/>
            <a:tailEnd/>
          </a:ln>
        </p:spPr>
      </p:pic>
      <p:sp>
        <p:nvSpPr>
          <p:cNvPr id="12" name="TextBox 11"/>
          <p:cNvSpPr txBox="1"/>
          <p:nvPr/>
        </p:nvSpPr>
        <p:spPr>
          <a:xfrm>
            <a:off x="6324600" y="2057400"/>
            <a:ext cx="2133600" cy="369332"/>
          </a:xfrm>
          <a:prstGeom prst="rect">
            <a:avLst/>
          </a:prstGeom>
          <a:noFill/>
        </p:spPr>
        <p:txBody>
          <a:bodyPr wrap="square" rtlCol="0">
            <a:spAutoFit/>
          </a:bodyPr>
          <a:lstStyle/>
          <a:p>
            <a:r>
              <a:rPr lang="en-US" dirty="0" smtClean="0"/>
              <a:t>Conformal Mapping</a:t>
            </a:r>
            <a:endParaRPr lang="en-US" dirty="0"/>
          </a:p>
        </p:txBody>
      </p:sp>
      <p:sp>
        <p:nvSpPr>
          <p:cNvPr id="13" name="Right Arrow 12"/>
          <p:cNvSpPr/>
          <p:nvPr/>
        </p:nvSpPr>
        <p:spPr>
          <a:xfrm>
            <a:off x="5943600" y="3124200"/>
            <a:ext cx="381000" cy="304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4724400" y="4648200"/>
            <a:ext cx="3581400" cy="17526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53000" y="4800600"/>
            <a:ext cx="1447800" cy="1455301"/>
          </a:xfrm>
          <a:prstGeom prst="rect">
            <a:avLst/>
          </a:prstGeom>
          <a:noFill/>
          <a:ln w="9525">
            <a:noFill/>
            <a:miter lim="800000"/>
            <a:headEnd/>
            <a:tailEnd/>
          </a:ln>
        </p:spPr>
      </p:pic>
      <p:pic>
        <p:nvPicPr>
          <p:cNvPr id="16"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705600" y="4800600"/>
            <a:ext cx="1408025" cy="1447800"/>
          </a:xfrm>
          <a:prstGeom prst="rect">
            <a:avLst/>
          </a:prstGeom>
          <a:noFill/>
          <a:ln w="9525">
            <a:noFill/>
            <a:miter lim="800000"/>
            <a:headEnd/>
            <a:tailEnd/>
          </a:ln>
        </p:spPr>
      </p:pic>
      <p:sp>
        <p:nvSpPr>
          <p:cNvPr id="17" name="Down Arrow 16"/>
          <p:cNvSpPr/>
          <p:nvPr/>
        </p:nvSpPr>
        <p:spPr>
          <a:xfrm>
            <a:off x="7315200" y="4267200"/>
            <a:ext cx="304800" cy="304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181600" y="6488668"/>
            <a:ext cx="2819400" cy="369332"/>
          </a:xfrm>
          <a:prstGeom prst="rect">
            <a:avLst/>
          </a:prstGeom>
          <a:noFill/>
        </p:spPr>
        <p:txBody>
          <a:bodyPr wrap="square" rtlCol="0">
            <a:spAutoFit/>
          </a:bodyPr>
          <a:lstStyle/>
          <a:p>
            <a:r>
              <a:rPr lang="en-US" dirty="0" smtClean="0"/>
              <a:t>Dense Surface Registration</a:t>
            </a:r>
            <a:endParaRPr lang="en-US" dirty="0"/>
          </a:p>
        </p:txBody>
      </p:sp>
      <p:pic>
        <p:nvPicPr>
          <p:cNvPr id="19" name="Picture 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286000" y="4736068"/>
            <a:ext cx="1347722" cy="1447800"/>
          </a:xfrm>
          <a:prstGeom prst="rect">
            <a:avLst/>
          </a:prstGeom>
          <a:noFill/>
          <a:ln w="9525">
            <a:noFill/>
            <a:miter lim="800000"/>
            <a:headEnd/>
            <a:tailEnd/>
          </a:ln>
        </p:spPr>
      </p:pic>
      <p:sp>
        <p:nvSpPr>
          <p:cNvPr id="20" name="Right Arrow 19"/>
          <p:cNvSpPr/>
          <p:nvPr/>
        </p:nvSpPr>
        <p:spPr>
          <a:xfrm rot="10800000">
            <a:off x="4038600" y="5345668"/>
            <a:ext cx="381000" cy="304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590800" y="6336268"/>
            <a:ext cx="990600" cy="369332"/>
          </a:xfrm>
          <a:prstGeom prst="rect">
            <a:avLst/>
          </a:prstGeom>
          <a:noFill/>
        </p:spPr>
        <p:txBody>
          <a:bodyPr wrap="square" rtlCol="0">
            <a:spAutoFit/>
          </a:bodyPr>
          <a:lstStyle/>
          <a:p>
            <a:r>
              <a:rPr lang="en-US" dirty="0" smtClean="0"/>
              <a:t>Output</a:t>
            </a:r>
            <a:endParaRPr lang="en-US" dirty="0"/>
          </a:p>
        </p:txBody>
      </p:sp>
      <p:sp>
        <p:nvSpPr>
          <p:cNvPr id="2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One</a:t>
            </a:r>
            <a:endParaRPr lang="en-US" dirty="0"/>
          </a:p>
        </p:txBody>
      </p:sp>
      <p:sp>
        <p:nvSpPr>
          <p:cNvPr id="3" name="Content Placeholder 2"/>
          <p:cNvSpPr>
            <a:spLocks noGrp="1"/>
          </p:cNvSpPr>
          <p:nvPr>
            <p:ph sz="quarter" idx="1"/>
          </p:nvPr>
        </p:nvSpPr>
        <p:spPr/>
        <p:txBody>
          <a:bodyPr/>
          <a:lstStyle/>
          <a:p>
            <a:r>
              <a:rPr lang="en-US" dirty="0" smtClean="0"/>
              <a:t>Sparse Surface Matching</a:t>
            </a:r>
            <a:endParaRPr lang="en-US" dirty="0"/>
          </a:p>
        </p:txBody>
      </p:sp>
      <p:sp>
        <p:nvSpPr>
          <p:cNvPr id="4" name="Rounded Rectangle 3"/>
          <p:cNvSpPr/>
          <p:nvPr/>
        </p:nvSpPr>
        <p:spPr>
          <a:xfrm>
            <a:off x="1795673" y="2743200"/>
            <a:ext cx="5214727" cy="25908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09800" y="2971800"/>
            <a:ext cx="2030402" cy="2129177"/>
          </a:xfrm>
          <a:prstGeom prst="rect">
            <a:avLst/>
          </a:prstGeom>
          <a:noFill/>
          <a:ln w="9525">
            <a:noFill/>
            <a:miter lim="800000"/>
            <a:headEnd/>
            <a:tailEnd/>
          </a:ln>
        </p:spPr>
      </p:pic>
      <p:pic>
        <p:nvPicPr>
          <p:cNvPr id="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00600" y="2971800"/>
            <a:ext cx="2098776" cy="2120413"/>
          </a:xfrm>
          <a:prstGeom prst="rect">
            <a:avLst/>
          </a:prstGeom>
          <a:noFill/>
          <a:ln w="9525">
            <a:noFill/>
            <a:miter lim="800000"/>
            <a:headEnd/>
            <a:tailEnd/>
          </a:ln>
        </p:spPr>
      </p:pic>
      <p:sp>
        <p:nvSpPr>
          <p:cNvPr id="8" name="TextBox 7"/>
          <p:cNvSpPr txBox="1"/>
          <p:nvPr/>
        </p:nvSpPr>
        <p:spPr>
          <a:xfrm>
            <a:off x="762000" y="5710535"/>
            <a:ext cx="5029200" cy="830997"/>
          </a:xfrm>
          <a:prstGeom prst="rect">
            <a:avLst/>
          </a:prstGeom>
          <a:noFill/>
        </p:spPr>
        <p:txBody>
          <a:bodyPr wrap="square" rtlCol="0">
            <a:spAutoFit/>
          </a:bodyPr>
          <a:lstStyle/>
          <a:p>
            <a:r>
              <a:rPr lang="en-US" sz="2400" dirty="0" smtClean="0"/>
              <a:t>Sparse feature: </a:t>
            </a:r>
          </a:p>
          <a:p>
            <a:r>
              <a:rPr lang="en-US" sz="2400" dirty="0" smtClean="0"/>
              <a:t>local minima of curvatures [Lipman09]</a:t>
            </a:r>
            <a:endParaRPr lang="en-US" sz="2400" dirty="0"/>
          </a:p>
        </p:txBody>
      </p:sp>
      <p:sp>
        <p:nvSpPr>
          <p:cNvPr id="9" name="Right Arrow 8"/>
          <p:cNvSpPr/>
          <p:nvPr/>
        </p:nvSpPr>
        <p:spPr>
          <a:xfrm rot="17735913">
            <a:off x="2631335" y="5217529"/>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4198208">
            <a:off x="5679333" y="5215181"/>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410200" y="5715000"/>
            <a:ext cx="2590800" cy="461665"/>
          </a:xfrm>
          <a:prstGeom prst="rect">
            <a:avLst/>
          </a:prstGeom>
          <a:noFill/>
        </p:spPr>
        <p:txBody>
          <a:bodyPr wrap="square" rtlCol="0">
            <a:spAutoFit/>
          </a:bodyPr>
          <a:lstStyle/>
          <a:p>
            <a:r>
              <a:rPr lang="en-US" sz="2400" dirty="0" smtClean="0"/>
              <a:t>Graph Matching</a:t>
            </a:r>
            <a:endParaRPr lang="en-US" sz="2400" dirty="0"/>
          </a:p>
        </p:txBody>
      </p:sp>
      <p:sp>
        <p:nvSpPr>
          <p:cNvPr id="1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4" name="Oval 3"/>
          <p:cNvSpPr/>
          <p:nvPr/>
        </p:nvSpPr>
        <p:spPr>
          <a:xfrm>
            <a:off x="2362200" y="2286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Oval 4"/>
          <p:cNvSpPr/>
          <p:nvPr/>
        </p:nvSpPr>
        <p:spPr>
          <a:xfrm>
            <a:off x="1371600" y="29673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Oval 5"/>
          <p:cNvSpPr/>
          <p:nvPr/>
        </p:nvSpPr>
        <p:spPr>
          <a:xfrm>
            <a:off x="2667000" y="40341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Oval 6"/>
          <p:cNvSpPr/>
          <p:nvPr/>
        </p:nvSpPr>
        <p:spPr>
          <a:xfrm>
            <a:off x="1524000" y="4948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p:cNvSpPr/>
          <p:nvPr/>
        </p:nvSpPr>
        <p:spPr>
          <a:xfrm>
            <a:off x="3048000" y="5710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6324600" y="19050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67400" y="28956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0" y="38862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19800" y="49485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315200" y="57867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6320135"/>
            <a:ext cx="1371600" cy="461665"/>
          </a:xfrm>
          <a:prstGeom prst="rect">
            <a:avLst/>
          </a:prstGeom>
          <a:noFill/>
        </p:spPr>
        <p:txBody>
          <a:bodyPr wrap="square" rtlCol="0">
            <a:spAutoFit/>
          </a:bodyPr>
          <a:lstStyle/>
          <a:p>
            <a:r>
              <a:rPr lang="en-US" sz="2400" b="1" dirty="0" smtClean="0"/>
              <a:t>Graph 1</a:t>
            </a:r>
            <a:endParaRPr lang="en-US" sz="2400" b="1" dirty="0"/>
          </a:p>
        </p:txBody>
      </p:sp>
      <p:sp>
        <p:nvSpPr>
          <p:cNvPr id="15" name="TextBox 14"/>
          <p:cNvSpPr txBox="1"/>
          <p:nvPr/>
        </p:nvSpPr>
        <p:spPr>
          <a:xfrm>
            <a:off x="6172200" y="6396335"/>
            <a:ext cx="1447800" cy="461665"/>
          </a:xfrm>
          <a:prstGeom prst="rect">
            <a:avLst/>
          </a:prstGeom>
          <a:noFill/>
        </p:spPr>
        <p:txBody>
          <a:bodyPr wrap="square" rtlCol="0">
            <a:spAutoFit/>
          </a:bodyPr>
          <a:lstStyle/>
          <a:p>
            <a:r>
              <a:rPr lang="en-US" sz="2400" b="1" dirty="0" smtClean="0"/>
              <a:t>Graph 2</a:t>
            </a:r>
            <a:endParaRPr lang="en-US" sz="2400" b="1" dirty="0"/>
          </a:p>
        </p:txBody>
      </p:sp>
      <p:sp>
        <p:nvSpPr>
          <p:cNvPr id="1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4" name="Oval 3"/>
          <p:cNvSpPr/>
          <p:nvPr/>
        </p:nvSpPr>
        <p:spPr>
          <a:xfrm>
            <a:off x="2362200" y="2286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Oval 4"/>
          <p:cNvSpPr/>
          <p:nvPr/>
        </p:nvSpPr>
        <p:spPr>
          <a:xfrm>
            <a:off x="1371600" y="29673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Oval 5"/>
          <p:cNvSpPr/>
          <p:nvPr/>
        </p:nvSpPr>
        <p:spPr>
          <a:xfrm>
            <a:off x="2667000" y="40341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Oval 6"/>
          <p:cNvSpPr/>
          <p:nvPr/>
        </p:nvSpPr>
        <p:spPr>
          <a:xfrm>
            <a:off x="1524000" y="4948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p:cNvSpPr/>
          <p:nvPr/>
        </p:nvSpPr>
        <p:spPr>
          <a:xfrm>
            <a:off x="3048000" y="5710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6324600" y="19050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67400" y="28956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0" y="38862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19800" y="49485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315200" y="57867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6320135"/>
            <a:ext cx="1371600" cy="461665"/>
          </a:xfrm>
          <a:prstGeom prst="rect">
            <a:avLst/>
          </a:prstGeom>
          <a:noFill/>
        </p:spPr>
        <p:txBody>
          <a:bodyPr wrap="square" rtlCol="0">
            <a:spAutoFit/>
          </a:bodyPr>
          <a:lstStyle/>
          <a:p>
            <a:r>
              <a:rPr lang="en-US" sz="2400" b="1" dirty="0" smtClean="0"/>
              <a:t>Graph 1</a:t>
            </a:r>
            <a:endParaRPr lang="en-US" sz="2400" b="1" dirty="0"/>
          </a:p>
        </p:txBody>
      </p:sp>
      <p:sp>
        <p:nvSpPr>
          <p:cNvPr id="15" name="TextBox 14"/>
          <p:cNvSpPr txBox="1"/>
          <p:nvPr/>
        </p:nvSpPr>
        <p:spPr>
          <a:xfrm>
            <a:off x="6172200" y="6396335"/>
            <a:ext cx="1447800" cy="461665"/>
          </a:xfrm>
          <a:prstGeom prst="rect">
            <a:avLst/>
          </a:prstGeom>
          <a:noFill/>
        </p:spPr>
        <p:txBody>
          <a:bodyPr wrap="square" rtlCol="0">
            <a:spAutoFit/>
          </a:bodyPr>
          <a:lstStyle/>
          <a:p>
            <a:r>
              <a:rPr lang="en-US" sz="2400" b="1" dirty="0" smtClean="0"/>
              <a:t>Graph 2</a:t>
            </a:r>
            <a:endParaRPr lang="en-US" sz="2400" b="1" dirty="0"/>
          </a:p>
        </p:txBody>
      </p:sp>
      <p:cxnSp>
        <p:nvCxnSpPr>
          <p:cNvPr id="16" name="Straight Arrow Connector 15"/>
          <p:cNvCxnSpPr/>
          <p:nvPr/>
        </p:nvCxnSpPr>
        <p:spPr>
          <a:xfrm flipV="1">
            <a:off x="2667000" y="2057400"/>
            <a:ext cx="3657600" cy="381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5"/>
          <p:cNvGraphicFramePr>
            <a:graphicFrameLocks noChangeAspect="1"/>
          </p:cNvGraphicFramePr>
          <p:nvPr/>
        </p:nvGraphicFramePr>
        <p:xfrm>
          <a:off x="4038600" y="1905000"/>
          <a:ext cx="280987" cy="309563"/>
        </p:xfrm>
        <a:graphic>
          <a:graphicData uri="http://schemas.openxmlformats.org/presentationml/2006/ole">
            <mc:AlternateContent xmlns:mc="http://schemas.openxmlformats.org/markup-compatibility/2006">
              <mc:Choice xmlns:v="urn:schemas-microsoft-com:vml" Requires="v">
                <p:oleObj spid="_x0000_s56556" name="Equation" r:id="rId3" imgW="126720" imgH="139680" progId="Equation.3">
                  <p:embed/>
                </p:oleObj>
              </mc:Choice>
              <mc:Fallback>
                <p:oleObj name="Equation" r:id="rId3" imgW="126720" imgH="1396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05000"/>
                        <a:ext cx="280987"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Left Brace 17"/>
          <p:cNvSpPr/>
          <p:nvPr/>
        </p:nvSpPr>
        <p:spPr>
          <a:xfrm>
            <a:off x="3886200" y="2590800"/>
            <a:ext cx="152400" cy="838200"/>
          </a:xfrm>
          <a:prstGeom prst="leftBrace">
            <a:avLst/>
          </a:prstGeom>
          <a:ln/>
        </p:spPr>
        <p:style>
          <a:lnRef idx="2">
            <a:schemeClr val="accent6"/>
          </a:lnRef>
          <a:fillRef idx="0">
            <a:schemeClr val="accent6"/>
          </a:fillRef>
          <a:effectRef idx="1">
            <a:schemeClr val="accent6"/>
          </a:effectRef>
          <a:fontRef idx="minor">
            <a:schemeClr val="tx1"/>
          </a:fontRef>
        </p:style>
        <p:txBody>
          <a:bodyPr rtlCol="0" anchor="ctr"/>
          <a:lstStyle/>
          <a:p>
            <a:pPr algn="ctr"/>
            <a:r>
              <a:rPr lang="en-US" dirty="0" smtClean="0">
                <a:solidFill>
                  <a:schemeClr val="bg1"/>
                </a:solidFill>
              </a:rPr>
              <a:t> </a:t>
            </a:r>
            <a:endParaRPr lang="en-US" dirty="0">
              <a:solidFill>
                <a:schemeClr val="bg1"/>
              </a:solidFill>
            </a:endParaRPr>
          </a:p>
        </p:txBody>
      </p:sp>
      <p:sp>
        <p:nvSpPr>
          <p:cNvPr id="19" name="TextBox 18"/>
          <p:cNvSpPr txBox="1"/>
          <p:nvPr/>
        </p:nvSpPr>
        <p:spPr>
          <a:xfrm>
            <a:off x="4038600" y="2438400"/>
            <a:ext cx="39624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if</a:t>
            </a:r>
            <a:r>
              <a:rPr lang="en-US" sz="2400" i="1" dirty="0" smtClean="0">
                <a:latin typeface="Times New Roman" pitchFamily="18" charset="0"/>
                <a:cs typeface="Times New Roman" pitchFamily="18" charset="0"/>
              </a:rPr>
              <a:t> </a:t>
            </a:r>
            <a:r>
              <a:rPr lang="en-US" sz="2000" dirty="0" smtClean="0"/>
              <a:t>   </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a correspondence</a:t>
            </a:r>
            <a:endParaRPr lang="en-US" sz="2400" dirty="0"/>
          </a:p>
        </p:txBody>
      </p:sp>
      <p:sp>
        <p:nvSpPr>
          <p:cNvPr id="20" name="TextBox 19"/>
          <p:cNvSpPr txBox="1"/>
          <p:nvPr/>
        </p:nvSpPr>
        <p:spPr>
          <a:xfrm>
            <a:off x="4038600" y="3119735"/>
            <a:ext cx="35814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0,   </a:t>
            </a:r>
            <a:r>
              <a:rPr lang="en-US" sz="2400" dirty="0" smtClean="0">
                <a:latin typeface="Times New Roman" pitchFamily="18" charset="0"/>
                <a:cs typeface="Times New Roman" pitchFamily="18" charset="0"/>
              </a:rPr>
              <a:t>otherwise</a:t>
            </a:r>
            <a:endParaRPr lang="en-US" sz="2400" dirty="0"/>
          </a:p>
        </p:txBody>
      </p:sp>
      <p:sp>
        <p:nvSpPr>
          <p:cNvPr id="21" name="TextBox 20"/>
          <p:cNvSpPr txBox="1"/>
          <p:nvPr/>
        </p:nvSpPr>
        <p:spPr>
          <a:xfrm>
            <a:off x="1676400" y="2514600"/>
            <a:ext cx="3048000" cy="707886"/>
          </a:xfrm>
          <a:prstGeom prst="rect">
            <a:avLst/>
          </a:prstGeom>
          <a:noFill/>
        </p:spPr>
        <p:txBody>
          <a:bodyPr wrap="square" rtlCol="0">
            <a:spAutoFit/>
          </a:bodyPr>
          <a:lstStyle/>
          <a:p>
            <a:r>
              <a:rPr lang="en-US" sz="2000" b="1" dirty="0" smtClean="0"/>
              <a:t>Boolean Indicator Variable</a:t>
            </a:r>
            <a:r>
              <a:rPr lang="en-US" sz="2000" dirty="0" smtClean="0"/>
              <a:t>:</a:t>
            </a:r>
            <a:endParaRPr lang="en-US" sz="2000" dirty="0"/>
          </a:p>
        </p:txBody>
      </p:sp>
      <p:graphicFrame>
        <p:nvGraphicFramePr>
          <p:cNvPr id="22" name="Object 3"/>
          <p:cNvGraphicFramePr>
            <a:graphicFrameLocks noChangeAspect="1"/>
          </p:cNvGraphicFramePr>
          <p:nvPr/>
        </p:nvGraphicFramePr>
        <p:xfrm>
          <a:off x="3135312" y="2770187"/>
          <a:ext cx="674688" cy="506413"/>
        </p:xfrm>
        <a:graphic>
          <a:graphicData uri="http://schemas.openxmlformats.org/presentationml/2006/ole">
            <mc:AlternateContent xmlns:mc="http://schemas.openxmlformats.org/markup-compatibility/2006">
              <mc:Choice xmlns:v="urn:schemas-microsoft-com:vml" Requires="v">
                <p:oleObj spid="_x0000_s56557" name="Equation" r:id="rId5" imgW="304560" imgH="228600" progId="Equation.3">
                  <p:embed/>
                </p:oleObj>
              </mc:Choice>
              <mc:Fallback>
                <p:oleObj name="Equation" r:id="rId5" imgW="30456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5312" y="2770187"/>
                        <a:ext cx="674688" cy="506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4"/>
          <p:cNvGraphicFramePr>
            <a:graphicFrameLocks noChangeAspect="1"/>
          </p:cNvGraphicFramePr>
          <p:nvPr/>
        </p:nvGraphicFramePr>
        <p:xfrm>
          <a:off x="4824412" y="2586037"/>
          <a:ext cx="280988" cy="309563"/>
        </p:xfrm>
        <a:graphic>
          <a:graphicData uri="http://schemas.openxmlformats.org/presentationml/2006/ole">
            <mc:AlternateContent xmlns:mc="http://schemas.openxmlformats.org/markup-compatibility/2006">
              <mc:Choice xmlns:v="urn:schemas-microsoft-com:vml" Requires="v">
                <p:oleObj spid="_x0000_s56558" name="Equation" r:id="rId7" imgW="126720" imgH="139680" progId="Equation.3">
                  <p:embed/>
                </p:oleObj>
              </mc:Choice>
              <mc:Fallback>
                <p:oleObj name="Equation" r:id="rId7" imgW="126720" imgH="1396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2586037"/>
                        <a:ext cx="280988"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4" name="Oval 3"/>
          <p:cNvSpPr/>
          <p:nvPr/>
        </p:nvSpPr>
        <p:spPr>
          <a:xfrm>
            <a:off x="2362200" y="2286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Oval 4"/>
          <p:cNvSpPr/>
          <p:nvPr/>
        </p:nvSpPr>
        <p:spPr>
          <a:xfrm>
            <a:off x="1371600" y="29673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Oval 5"/>
          <p:cNvSpPr/>
          <p:nvPr/>
        </p:nvSpPr>
        <p:spPr>
          <a:xfrm>
            <a:off x="2667000" y="40341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Oval 6"/>
          <p:cNvSpPr/>
          <p:nvPr/>
        </p:nvSpPr>
        <p:spPr>
          <a:xfrm>
            <a:off x="1524000" y="4948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p:cNvSpPr/>
          <p:nvPr/>
        </p:nvSpPr>
        <p:spPr>
          <a:xfrm>
            <a:off x="3048000" y="5710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6324600" y="19050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67400" y="28956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0" y="38862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19800" y="49485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315200" y="57867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6320135"/>
            <a:ext cx="1371600" cy="461665"/>
          </a:xfrm>
          <a:prstGeom prst="rect">
            <a:avLst/>
          </a:prstGeom>
          <a:noFill/>
        </p:spPr>
        <p:txBody>
          <a:bodyPr wrap="square" rtlCol="0">
            <a:spAutoFit/>
          </a:bodyPr>
          <a:lstStyle/>
          <a:p>
            <a:r>
              <a:rPr lang="en-US" sz="2400" b="1" dirty="0" smtClean="0"/>
              <a:t>Graph 1</a:t>
            </a:r>
            <a:endParaRPr lang="en-US" sz="2400" b="1" dirty="0"/>
          </a:p>
        </p:txBody>
      </p:sp>
      <p:sp>
        <p:nvSpPr>
          <p:cNvPr id="15" name="TextBox 14"/>
          <p:cNvSpPr txBox="1"/>
          <p:nvPr/>
        </p:nvSpPr>
        <p:spPr>
          <a:xfrm>
            <a:off x="6172200" y="6396335"/>
            <a:ext cx="1447800" cy="461665"/>
          </a:xfrm>
          <a:prstGeom prst="rect">
            <a:avLst/>
          </a:prstGeom>
          <a:noFill/>
        </p:spPr>
        <p:txBody>
          <a:bodyPr wrap="square" rtlCol="0">
            <a:spAutoFit/>
          </a:bodyPr>
          <a:lstStyle/>
          <a:p>
            <a:r>
              <a:rPr lang="en-US" sz="2400" b="1" dirty="0" smtClean="0"/>
              <a:t>Graph 2</a:t>
            </a:r>
            <a:endParaRPr lang="en-US" sz="2400" b="1" dirty="0"/>
          </a:p>
        </p:txBody>
      </p:sp>
      <p:cxnSp>
        <p:nvCxnSpPr>
          <p:cNvPr id="16" name="Straight Arrow Connector 15"/>
          <p:cNvCxnSpPr/>
          <p:nvPr/>
        </p:nvCxnSpPr>
        <p:spPr>
          <a:xfrm flipV="1">
            <a:off x="2667000" y="2057400"/>
            <a:ext cx="3657600" cy="381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5"/>
          <p:cNvGraphicFramePr>
            <a:graphicFrameLocks noChangeAspect="1"/>
          </p:cNvGraphicFramePr>
          <p:nvPr/>
        </p:nvGraphicFramePr>
        <p:xfrm>
          <a:off x="4038600" y="1905000"/>
          <a:ext cx="280987" cy="309563"/>
        </p:xfrm>
        <a:graphic>
          <a:graphicData uri="http://schemas.openxmlformats.org/presentationml/2006/ole">
            <mc:AlternateContent xmlns:mc="http://schemas.openxmlformats.org/markup-compatibility/2006">
              <mc:Choice xmlns:v="urn:schemas-microsoft-com:vml" Requires="v">
                <p:oleObj spid="_x0000_s57504" name="Equation" r:id="rId3" imgW="126720" imgH="139680" progId="Equation.3">
                  <p:embed/>
                </p:oleObj>
              </mc:Choice>
              <mc:Fallback>
                <p:oleObj name="Equation" r:id="rId3" imgW="126720" imgH="1396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05000"/>
                        <a:ext cx="280987"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TextBox 23"/>
          <p:cNvSpPr txBox="1"/>
          <p:nvPr/>
        </p:nvSpPr>
        <p:spPr>
          <a:xfrm>
            <a:off x="3048000" y="2362200"/>
            <a:ext cx="2895600" cy="461665"/>
          </a:xfrm>
          <a:prstGeom prst="rect">
            <a:avLst/>
          </a:prstGeom>
          <a:noFill/>
        </p:spPr>
        <p:txBody>
          <a:bodyPr wrap="square" rtlCol="0">
            <a:spAutoFit/>
          </a:bodyPr>
          <a:lstStyle/>
          <a:p>
            <a:r>
              <a:rPr lang="en-US" sz="2400" dirty="0" smtClean="0"/>
              <a:t>Single matching cost</a:t>
            </a:r>
            <a:endParaRPr lang="en-US" sz="2400" dirty="0"/>
          </a:p>
        </p:txBody>
      </p:sp>
      <p:sp>
        <p:nvSpPr>
          <p:cNvPr id="25" name="Down Arrow 24"/>
          <p:cNvSpPr/>
          <p:nvPr/>
        </p:nvSpPr>
        <p:spPr>
          <a:xfrm>
            <a:off x="4114800" y="28194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Object 3"/>
          <p:cNvGraphicFramePr>
            <a:graphicFrameLocks noChangeAspect="1"/>
          </p:cNvGraphicFramePr>
          <p:nvPr/>
        </p:nvGraphicFramePr>
        <p:xfrm>
          <a:off x="3962400" y="3303588"/>
          <a:ext cx="674688" cy="506412"/>
        </p:xfrm>
        <a:graphic>
          <a:graphicData uri="http://schemas.openxmlformats.org/presentationml/2006/ole">
            <mc:AlternateContent xmlns:mc="http://schemas.openxmlformats.org/markup-compatibility/2006">
              <mc:Choice xmlns:v="urn:schemas-microsoft-com:vml" Requires="v">
                <p:oleObj spid="_x0000_s57505" name="Equation" r:id="rId5" imgW="304560" imgH="228600" progId="Equation.3">
                  <p:embed/>
                </p:oleObj>
              </mc:Choice>
              <mc:Fallback>
                <p:oleObj name="Equation" r:id="rId5" imgW="304560" imgH="2286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3303588"/>
                        <a:ext cx="674688"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4" name="Oval 3"/>
          <p:cNvSpPr/>
          <p:nvPr/>
        </p:nvSpPr>
        <p:spPr>
          <a:xfrm>
            <a:off x="2362200" y="2286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Oval 4"/>
          <p:cNvSpPr/>
          <p:nvPr/>
        </p:nvSpPr>
        <p:spPr>
          <a:xfrm>
            <a:off x="1371600" y="29673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Oval 5"/>
          <p:cNvSpPr/>
          <p:nvPr/>
        </p:nvSpPr>
        <p:spPr>
          <a:xfrm>
            <a:off x="2667000" y="40341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Oval 6"/>
          <p:cNvSpPr/>
          <p:nvPr/>
        </p:nvSpPr>
        <p:spPr>
          <a:xfrm>
            <a:off x="1524000" y="4948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p:cNvSpPr/>
          <p:nvPr/>
        </p:nvSpPr>
        <p:spPr>
          <a:xfrm>
            <a:off x="3048000" y="5710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6324600" y="19050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67400" y="28956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0" y="38862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19800" y="49485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315200" y="57867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6320135"/>
            <a:ext cx="1371600" cy="461665"/>
          </a:xfrm>
          <a:prstGeom prst="rect">
            <a:avLst/>
          </a:prstGeom>
          <a:noFill/>
        </p:spPr>
        <p:txBody>
          <a:bodyPr wrap="square" rtlCol="0">
            <a:spAutoFit/>
          </a:bodyPr>
          <a:lstStyle/>
          <a:p>
            <a:r>
              <a:rPr lang="en-US" sz="2400" b="1" dirty="0" smtClean="0"/>
              <a:t>Graph 1</a:t>
            </a:r>
            <a:endParaRPr lang="en-US" sz="2400" b="1" dirty="0"/>
          </a:p>
        </p:txBody>
      </p:sp>
      <p:sp>
        <p:nvSpPr>
          <p:cNvPr id="15" name="TextBox 14"/>
          <p:cNvSpPr txBox="1"/>
          <p:nvPr/>
        </p:nvSpPr>
        <p:spPr>
          <a:xfrm>
            <a:off x="6172200" y="6396335"/>
            <a:ext cx="1447800" cy="461665"/>
          </a:xfrm>
          <a:prstGeom prst="rect">
            <a:avLst/>
          </a:prstGeom>
          <a:noFill/>
        </p:spPr>
        <p:txBody>
          <a:bodyPr wrap="square" rtlCol="0">
            <a:spAutoFit/>
          </a:bodyPr>
          <a:lstStyle/>
          <a:p>
            <a:r>
              <a:rPr lang="en-US" sz="2400" b="1" dirty="0" smtClean="0"/>
              <a:t>Graph 2</a:t>
            </a:r>
            <a:endParaRPr lang="en-US" sz="2400" b="1" dirty="0"/>
          </a:p>
        </p:txBody>
      </p:sp>
      <p:cxnSp>
        <p:nvCxnSpPr>
          <p:cNvPr id="16" name="Straight Arrow Connector 15"/>
          <p:cNvCxnSpPr/>
          <p:nvPr/>
        </p:nvCxnSpPr>
        <p:spPr>
          <a:xfrm flipV="1">
            <a:off x="2667000" y="2057400"/>
            <a:ext cx="3657600" cy="381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5"/>
          <p:cNvGraphicFramePr>
            <a:graphicFrameLocks noChangeAspect="1"/>
          </p:cNvGraphicFramePr>
          <p:nvPr/>
        </p:nvGraphicFramePr>
        <p:xfrm>
          <a:off x="4038600" y="1905000"/>
          <a:ext cx="280987" cy="309563"/>
        </p:xfrm>
        <a:graphic>
          <a:graphicData uri="http://schemas.openxmlformats.org/presentationml/2006/ole">
            <mc:AlternateContent xmlns:mc="http://schemas.openxmlformats.org/markup-compatibility/2006">
              <mc:Choice xmlns:v="urn:schemas-microsoft-com:vml" Requires="v">
                <p:oleObj spid="_x0000_s58683" name="Equation" r:id="rId3" imgW="126720" imgH="139680" progId="Equation.3">
                  <p:embed/>
                </p:oleObj>
              </mc:Choice>
              <mc:Fallback>
                <p:oleObj name="Equation" r:id="rId3" imgW="126720" imgH="1396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05000"/>
                        <a:ext cx="280987"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1" name="Straight Arrow Connector 20"/>
          <p:cNvCxnSpPr>
            <a:stCxn id="6" idx="6"/>
            <a:endCxn id="11" idx="2"/>
          </p:cNvCxnSpPr>
          <p:nvPr/>
        </p:nvCxnSpPr>
        <p:spPr>
          <a:xfrm flipV="1">
            <a:off x="2971800" y="4038600"/>
            <a:ext cx="3657600" cy="147935"/>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2" name="Down Arrow 21"/>
          <p:cNvSpPr/>
          <p:nvPr/>
        </p:nvSpPr>
        <p:spPr>
          <a:xfrm>
            <a:off x="4267200" y="44196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Object 22"/>
          <p:cNvGraphicFramePr>
            <a:graphicFrameLocks noChangeAspect="1"/>
          </p:cNvGraphicFramePr>
          <p:nvPr/>
        </p:nvGraphicFramePr>
        <p:xfrm>
          <a:off x="3886200" y="4876800"/>
          <a:ext cx="1096433" cy="533400"/>
        </p:xfrm>
        <a:graphic>
          <a:graphicData uri="http://schemas.openxmlformats.org/presentationml/2006/ole">
            <mc:AlternateContent xmlns:mc="http://schemas.openxmlformats.org/markup-compatibility/2006">
              <mc:Choice xmlns:v="urn:schemas-microsoft-com:vml" Requires="v">
                <p:oleObj spid="_x0000_s58684" name="Equation" r:id="rId5" imgW="469800" imgH="228600" progId="Equation.3">
                  <p:embed/>
                </p:oleObj>
              </mc:Choice>
              <mc:Fallback>
                <p:oleObj name="Equation" r:id="rId5" imgW="469800" imgH="2286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4876800"/>
                        <a:ext cx="1096433"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5"/>
          <p:cNvGraphicFramePr>
            <a:graphicFrameLocks noChangeAspect="1"/>
          </p:cNvGraphicFramePr>
          <p:nvPr/>
        </p:nvGraphicFramePr>
        <p:xfrm>
          <a:off x="4214812" y="3733800"/>
          <a:ext cx="280988" cy="395287"/>
        </p:xfrm>
        <a:graphic>
          <a:graphicData uri="http://schemas.openxmlformats.org/presentationml/2006/ole">
            <mc:AlternateContent xmlns:mc="http://schemas.openxmlformats.org/markup-compatibility/2006">
              <mc:Choice xmlns:v="urn:schemas-microsoft-com:vml" Requires="v">
                <p:oleObj spid="_x0000_s58685" name="Equation" r:id="rId7" imgW="126720" imgH="177480" progId="Equation.3">
                  <p:embed/>
                </p:oleObj>
              </mc:Choice>
              <mc:Fallback>
                <p:oleObj name="Equation" r:id="rId7" imgW="126720" imgH="17748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4812" y="3733800"/>
                        <a:ext cx="280988" cy="395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0" name="Straight Arrow Connector 29"/>
          <p:cNvCxnSpPr/>
          <p:nvPr/>
        </p:nvCxnSpPr>
        <p:spPr>
          <a:xfrm rot="16200000" flipH="1">
            <a:off x="3009900" y="3086100"/>
            <a:ext cx="1752600" cy="304800"/>
          </a:xfrm>
          <a:prstGeom prst="straightConnector1">
            <a:avLst/>
          </a:prstGeom>
          <a:ln w="222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038600" y="2438400"/>
            <a:ext cx="4038600" cy="461665"/>
          </a:xfrm>
          <a:prstGeom prst="rect">
            <a:avLst/>
          </a:prstGeom>
          <a:noFill/>
        </p:spPr>
        <p:txBody>
          <a:bodyPr wrap="square" rtlCol="0">
            <a:spAutoFit/>
          </a:bodyPr>
          <a:lstStyle/>
          <a:p>
            <a:r>
              <a:rPr lang="en-US" sz="2400" dirty="0" smtClean="0"/>
              <a:t>Pairwise matching cost</a:t>
            </a:r>
            <a:endParaRPr lang="en-US" sz="2400" dirty="0"/>
          </a:p>
        </p:txBody>
      </p:sp>
      <p:graphicFrame>
        <p:nvGraphicFramePr>
          <p:cNvPr id="32" name="Object 31"/>
          <p:cNvGraphicFramePr>
            <a:graphicFrameLocks noChangeAspect="1"/>
          </p:cNvGraphicFramePr>
          <p:nvPr/>
        </p:nvGraphicFramePr>
        <p:xfrm>
          <a:off x="4038600" y="2895600"/>
          <a:ext cx="533400" cy="564776"/>
        </p:xfrm>
        <a:graphic>
          <a:graphicData uri="http://schemas.openxmlformats.org/presentationml/2006/ole">
            <mc:AlternateContent xmlns:mc="http://schemas.openxmlformats.org/markup-compatibility/2006">
              <mc:Choice xmlns:v="urn:schemas-microsoft-com:vml" Requires="v">
                <p:oleObj spid="_x0000_s58686" name="Equation" r:id="rId9" imgW="215640" imgH="228600" progId="Equation.3">
                  <p:embed/>
                </p:oleObj>
              </mc:Choice>
              <mc:Fallback>
                <p:oleObj name="Equation" r:id="rId9" imgW="215640" imgH="2286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600" y="2895600"/>
                        <a:ext cx="533400" cy="5647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4" name="Oval 3"/>
          <p:cNvSpPr/>
          <p:nvPr/>
        </p:nvSpPr>
        <p:spPr>
          <a:xfrm>
            <a:off x="2362200" y="2286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Oval 4"/>
          <p:cNvSpPr/>
          <p:nvPr/>
        </p:nvSpPr>
        <p:spPr>
          <a:xfrm>
            <a:off x="1371600" y="29673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Oval 5"/>
          <p:cNvSpPr/>
          <p:nvPr/>
        </p:nvSpPr>
        <p:spPr>
          <a:xfrm>
            <a:off x="2667000" y="40341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Oval 6"/>
          <p:cNvSpPr/>
          <p:nvPr/>
        </p:nvSpPr>
        <p:spPr>
          <a:xfrm>
            <a:off x="1524000" y="4948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p:cNvSpPr/>
          <p:nvPr/>
        </p:nvSpPr>
        <p:spPr>
          <a:xfrm>
            <a:off x="3048000" y="5710535"/>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6324600" y="19050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67400" y="28956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629400" y="3886200"/>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19800" y="49485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315200" y="5786735"/>
            <a:ext cx="304800" cy="304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6320135"/>
            <a:ext cx="1371600" cy="461665"/>
          </a:xfrm>
          <a:prstGeom prst="rect">
            <a:avLst/>
          </a:prstGeom>
          <a:noFill/>
        </p:spPr>
        <p:txBody>
          <a:bodyPr wrap="square" rtlCol="0">
            <a:spAutoFit/>
          </a:bodyPr>
          <a:lstStyle/>
          <a:p>
            <a:r>
              <a:rPr lang="en-US" sz="2400" b="1" dirty="0" smtClean="0"/>
              <a:t>Graph 1</a:t>
            </a:r>
            <a:endParaRPr lang="en-US" sz="2400" b="1" dirty="0"/>
          </a:p>
        </p:txBody>
      </p:sp>
      <p:sp>
        <p:nvSpPr>
          <p:cNvPr id="15" name="TextBox 14"/>
          <p:cNvSpPr txBox="1"/>
          <p:nvPr/>
        </p:nvSpPr>
        <p:spPr>
          <a:xfrm>
            <a:off x="6172200" y="6396335"/>
            <a:ext cx="1447800" cy="461665"/>
          </a:xfrm>
          <a:prstGeom prst="rect">
            <a:avLst/>
          </a:prstGeom>
          <a:noFill/>
        </p:spPr>
        <p:txBody>
          <a:bodyPr wrap="square" rtlCol="0">
            <a:spAutoFit/>
          </a:bodyPr>
          <a:lstStyle/>
          <a:p>
            <a:r>
              <a:rPr lang="en-US" sz="2400" b="1" dirty="0" smtClean="0"/>
              <a:t>Graph 2</a:t>
            </a:r>
            <a:endParaRPr lang="en-US" sz="2400" b="1" dirty="0"/>
          </a:p>
        </p:txBody>
      </p:sp>
      <p:cxnSp>
        <p:nvCxnSpPr>
          <p:cNvPr id="16" name="Straight Arrow Connector 15"/>
          <p:cNvCxnSpPr/>
          <p:nvPr/>
        </p:nvCxnSpPr>
        <p:spPr>
          <a:xfrm flipV="1">
            <a:off x="2667000" y="2057400"/>
            <a:ext cx="3657600" cy="381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5"/>
          <p:cNvGraphicFramePr>
            <a:graphicFrameLocks noChangeAspect="1"/>
          </p:cNvGraphicFramePr>
          <p:nvPr/>
        </p:nvGraphicFramePr>
        <p:xfrm>
          <a:off x="4038600" y="1905000"/>
          <a:ext cx="280987" cy="309563"/>
        </p:xfrm>
        <a:graphic>
          <a:graphicData uri="http://schemas.openxmlformats.org/presentationml/2006/ole">
            <mc:AlternateContent xmlns:mc="http://schemas.openxmlformats.org/markup-compatibility/2006">
              <mc:Choice xmlns:v="urn:schemas-microsoft-com:vml" Requires="v">
                <p:oleObj spid="_x0000_s59786" name="Equation" r:id="rId3" imgW="126720" imgH="139680" progId="Equation.3">
                  <p:embed/>
                </p:oleObj>
              </mc:Choice>
              <mc:Fallback>
                <p:oleObj name="Equation" r:id="rId3" imgW="126720" imgH="1396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05000"/>
                        <a:ext cx="280987"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1" name="Straight Arrow Connector 20"/>
          <p:cNvCxnSpPr>
            <a:stCxn id="6" idx="6"/>
            <a:endCxn id="11" idx="2"/>
          </p:cNvCxnSpPr>
          <p:nvPr/>
        </p:nvCxnSpPr>
        <p:spPr>
          <a:xfrm flipV="1">
            <a:off x="2971800" y="4038600"/>
            <a:ext cx="3657600" cy="147935"/>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27" name="Object 5"/>
          <p:cNvGraphicFramePr>
            <a:graphicFrameLocks noChangeAspect="1"/>
          </p:cNvGraphicFramePr>
          <p:nvPr/>
        </p:nvGraphicFramePr>
        <p:xfrm>
          <a:off x="4214812" y="3733800"/>
          <a:ext cx="280988" cy="395287"/>
        </p:xfrm>
        <a:graphic>
          <a:graphicData uri="http://schemas.openxmlformats.org/presentationml/2006/ole">
            <mc:AlternateContent xmlns:mc="http://schemas.openxmlformats.org/markup-compatibility/2006">
              <mc:Choice xmlns:v="urn:schemas-microsoft-com:vml" Requires="v">
                <p:oleObj spid="_x0000_s59787" name="Equation" r:id="rId5" imgW="126720" imgH="177480" progId="Equation.3">
                  <p:embed/>
                </p:oleObj>
              </mc:Choice>
              <mc:Fallback>
                <p:oleObj name="Equation" r:id="rId5" imgW="126720" imgH="177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4812" y="3733800"/>
                        <a:ext cx="280988" cy="395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5" name="Straight Arrow Connector 24"/>
          <p:cNvCxnSpPr/>
          <p:nvPr/>
        </p:nvCxnSpPr>
        <p:spPr>
          <a:xfrm>
            <a:off x="3352800" y="5867400"/>
            <a:ext cx="3962400" cy="762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59398" name="Object 6"/>
          <p:cNvGraphicFramePr>
            <a:graphicFrameLocks noChangeAspect="1"/>
          </p:cNvGraphicFramePr>
          <p:nvPr/>
        </p:nvGraphicFramePr>
        <p:xfrm>
          <a:off x="4953000" y="5562600"/>
          <a:ext cx="252413" cy="311150"/>
        </p:xfrm>
        <a:graphic>
          <a:graphicData uri="http://schemas.openxmlformats.org/presentationml/2006/ole">
            <mc:AlternateContent xmlns:mc="http://schemas.openxmlformats.org/markup-compatibility/2006">
              <mc:Choice xmlns:v="urn:schemas-microsoft-com:vml" Requires="v">
                <p:oleObj spid="_x0000_s59788" name="Equation" r:id="rId7" imgW="114120" imgH="139680" progId="Equation.3">
                  <p:embed/>
                </p:oleObj>
              </mc:Choice>
              <mc:Fallback>
                <p:oleObj name="Equation" r:id="rId7" imgW="114120" imgH="13968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5562600"/>
                        <a:ext cx="252413"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8" name="Straight Arrow Connector 27"/>
          <p:cNvCxnSpPr/>
          <p:nvPr/>
        </p:nvCxnSpPr>
        <p:spPr>
          <a:xfrm rot="5400000" flipH="1" flipV="1">
            <a:off x="2667000" y="2438400"/>
            <a:ext cx="1371600" cy="1066800"/>
          </a:xfrm>
          <a:prstGeom prst="straightConnector1">
            <a:avLst/>
          </a:prstGeom>
          <a:ln w="28575">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819400" y="3657600"/>
            <a:ext cx="1295400" cy="457200"/>
          </a:xfrm>
          <a:prstGeom prst="straightConnector1">
            <a:avLst/>
          </a:prstGeom>
          <a:ln w="28575">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6200000" flipH="1">
            <a:off x="2590800" y="3886200"/>
            <a:ext cx="2209800" cy="1752600"/>
          </a:xfrm>
          <a:prstGeom prst="straightConnector1">
            <a:avLst/>
          </a:prstGeom>
          <a:ln w="28575">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graphicFrame>
        <p:nvGraphicFramePr>
          <p:cNvPr id="59399" name="Object 7"/>
          <p:cNvGraphicFramePr>
            <a:graphicFrameLocks noChangeAspect="1"/>
          </p:cNvGraphicFramePr>
          <p:nvPr/>
        </p:nvGraphicFramePr>
        <p:xfrm>
          <a:off x="2209800" y="3200400"/>
          <a:ext cx="627063" cy="565150"/>
        </p:xfrm>
        <a:graphic>
          <a:graphicData uri="http://schemas.openxmlformats.org/presentationml/2006/ole">
            <mc:AlternateContent xmlns:mc="http://schemas.openxmlformats.org/markup-compatibility/2006">
              <mc:Choice xmlns:v="urn:schemas-microsoft-com:vml" Requires="v">
                <p:oleObj spid="_x0000_s59789" name="Equation" r:id="rId9" imgW="253800" imgH="228600" progId="Equation.3">
                  <p:embed/>
                </p:oleObj>
              </mc:Choice>
              <mc:Fallback>
                <p:oleObj name="Equation" r:id="rId9" imgW="253800" imgH="22860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3200400"/>
                        <a:ext cx="627063"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Down Arrow 38"/>
          <p:cNvSpPr/>
          <p:nvPr/>
        </p:nvSpPr>
        <p:spPr>
          <a:xfrm>
            <a:off x="4267200" y="60960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0" name="Object 3"/>
          <p:cNvGraphicFramePr>
            <a:graphicFrameLocks noChangeAspect="1"/>
          </p:cNvGraphicFramePr>
          <p:nvPr/>
        </p:nvGraphicFramePr>
        <p:xfrm>
          <a:off x="3536950" y="6248400"/>
          <a:ext cx="1568450" cy="565150"/>
        </p:xfrm>
        <a:graphic>
          <a:graphicData uri="http://schemas.openxmlformats.org/presentationml/2006/ole">
            <mc:AlternateContent xmlns:mc="http://schemas.openxmlformats.org/markup-compatibility/2006">
              <mc:Choice xmlns:v="urn:schemas-microsoft-com:vml" Requires="v">
                <p:oleObj spid="_x0000_s59790" name="Equation" r:id="rId11" imgW="634680" imgH="228600" progId="Equation.3">
                  <p:embed/>
                </p:oleObj>
              </mc:Choice>
              <mc:Fallback>
                <p:oleObj name="Equation" r:id="rId11" imgW="634680" imgH="22860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6950" y="6248400"/>
                        <a:ext cx="1568450"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Pseudo-</a:t>
            </a:r>
            <a:r>
              <a:rPr lang="en-US" dirty="0" err="1" smtClean="0"/>
              <a:t>boolean</a:t>
            </a:r>
            <a:r>
              <a:rPr lang="en-US" dirty="0" smtClean="0"/>
              <a:t> Formulation for Graph Matching</a:t>
            </a:r>
            <a:endParaRPr lang="en-US" dirty="0"/>
          </a:p>
        </p:txBody>
      </p:sp>
      <p:sp>
        <p:nvSpPr>
          <p:cNvPr id="3" name="Content Placeholder 2"/>
          <p:cNvSpPr>
            <a:spLocks noGrp="1"/>
          </p:cNvSpPr>
          <p:nvPr>
            <p:ph sz="quarter" idx="1"/>
          </p:nvPr>
        </p:nvSpPr>
        <p:spPr/>
        <p:txBody>
          <a:bodyPr/>
          <a:lstStyle/>
          <a:p>
            <a:r>
              <a:rPr lang="en-US" sz="2800" dirty="0" smtClean="0"/>
              <a:t>A </a:t>
            </a:r>
            <a:r>
              <a:rPr lang="en-US" sz="2800" i="1" dirty="0" smtClean="0"/>
              <a:t>pseudo-</a:t>
            </a:r>
            <a:r>
              <a:rPr lang="en-US" sz="2800" i="1" dirty="0" err="1" smtClean="0"/>
              <a:t>boolean</a:t>
            </a:r>
            <a:r>
              <a:rPr lang="en-US" sz="2800" dirty="0" smtClean="0"/>
              <a:t> formulation of graph matching:</a:t>
            </a:r>
            <a:endParaRPr lang="en-US" sz="2800" dirty="0"/>
          </a:p>
        </p:txBody>
      </p:sp>
      <p:graphicFrame>
        <p:nvGraphicFramePr>
          <p:cNvPr id="30" name="Object 1"/>
          <p:cNvGraphicFramePr>
            <a:graphicFrameLocks noChangeAspect="1"/>
          </p:cNvGraphicFramePr>
          <p:nvPr/>
        </p:nvGraphicFramePr>
        <p:xfrm>
          <a:off x="457200" y="2343090"/>
          <a:ext cx="8308975" cy="879475"/>
        </p:xfrm>
        <a:graphic>
          <a:graphicData uri="http://schemas.openxmlformats.org/presentationml/2006/ole">
            <mc:AlternateContent xmlns:mc="http://schemas.openxmlformats.org/markup-compatibility/2006">
              <mc:Choice xmlns:v="urn:schemas-microsoft-com:vml" Requires="v">
                <p:oleObj spid="_x0000_s107600" name="Equation" r:id="rId4" imgW="3365280" imgH="355320" progId="Equation.3">
                  <p:embed/>
                </p:oleObj>
              </mc:Choice>
              <mc:Fallback>
                <p:oleObj name="Equation" r:id="rId4" imgW="3365280" imgH="3553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343090"/>
                        <a:ext cx="8308975"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Graph Matching for Surface Registration </a:t>
            </a:r>
            <a:br>
              <a:rPr lang="en-US" sz="3600" dirty="0" smtClean="0"/>
            </a:br>
            <a:r>
              <a:rPr lang="en-US" sz="3600" dirty="0" smtClean="0"/>
              <a:t>– Singleton Terms</a:t>
            </a:r>
            <a:endParaRPr lang="en-US" sz="3600" dirty="0"/>
          </a:p>
        </p:txBody>
      </p:sp>
      <p:sp>
        <p:nvSpPr>
          <p:cNvPr id="4" name="Oval 3"/>
          <p:cNvSpPr/>
          <p:nvPr/>
        </p:nvSpPr>
        <p:spPr>
          <a:xfrm>
            <a:off x="3733800" y="3886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24600" y="2971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2895600"/>
            <a:ext cx="4574516" cy="2819400"/>
          </a:xfrm>
          <a:prstGeom prst="rect">
            <a:avLst/>
          </a:prstGeom>
          <a:noFill/>
          <a:ln w="9525">
            <a:noFill/>
            <a:miter lim="800000"/>
            <a:headEnd/>
            <a:tailEnd/>
          </a:ln>
        </p:spPr>
      </p:pic>
      <p:pic>
        <p:nvPicPr>
          <p:cNvPr id="7"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867400" y="2209800"/>
            <a:ext cx="2604251" cy="3271838"/>
          </a:xfrm>
          <a:prstGeom prst="rect">
            <a:avLst/>
          </a:prstGeom>
          <a:noFill/>
          <a:ln w="9525">
            <a:noFill/>
            <a:miter lim="800000"/>
            <a:headEnd/>
            <a:tailEnd/>
          </a:ln>
        </p:spPr>
      </p:pic>
      <p:cxnSp>
        <p:nvCxnSpPr>
          <p:cNvPr id="8" name="Straight Arrow Connector 7"/>
          <p:cNvCxnSpPr/>
          <p:nvPr/>
        </p:nvCxnSpPr>
        <p:spPr>
          <a:xfrm rot="5400000" flipH="1" flipV="1">
            <a:off x="4419600" y="3505200"/>
            <a:ext cx="1828800" cy="1524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209800" y="2514600"/>
            <a:ext cx="4038600" cy="830997"/>
          </a:xfrm>
          <a:prstGeom prst="rect">
            <a:avLst/>
          </a:prstGeom>
          <a:noFill/>
        </p:spPr>
        <p:txBody>
          <a:bodyPr wrap="square" rtlCol="0">
            <a:spAutoFit/>
          </a:bodyPr>
          <a:lstStyle/>
          <a:p>
            <a:r>
              <a:rPr lang="en-US" sz="2400" dirty="0" smtClean="0"/>
              <a:t>Single matching cost:</a:t>
            </a:r>
          </a:p>
          <a:p>
            <a:r>
              <a:rPr lang="en-US" sz="2400" dirty="0" smtClean="0">
                <a:solidFill>
                  <a:srgbClr val="00B050"/>
                </a:solidFill>
              </a:rPr>
              <a:t>similarity in local shape</a:t>
            </a:r>
            <a:endParaRPr lang="en-US" sz="2400" dirty="0">
              <a:solidFill>
                <a:srgbClr val="00B050"/>
              </a:solidFill>
            </a:endParaRPr>
          </a:p>
        </p:txBody>
      </p:sp>
      <p:sp>
        <p:nvSpPr>
          <p:cNvPr id="10" name="TextBox 9"/>
          <p:cNvSpPr txBox="1"/>
          <p:nvPr/>
        </p:nvSpPr>
        <p:spPr>
          <a:xfrm>
            <a:off x="2667000" y="5715000"/>
            <a:ext cx="533400" cy="523220"/>
          </a:xfrm>
          <a:prstGeom prst="rect">
            <a:avLst/>
          </a:prstGeom>
          <a:noFill/>
        </p:spPr>
        <p:txBody>
          <a:bodyPr wrap="square" rtlCol="0">
            <a:spAutoFit/>
          </a:bodyPr>
          <a:lstStyle/>
          <a:p>
            <a:r>
              <a:rPr lang="en-US" sz="2800" b="1" dirty="0" smtClean="0"/>
              <a:t>S</a:t>
            </a:r>
            <a:r>
              <a:rPr lang="en-US" sz="2000" b="1" dirty="0" smtClean="0"/>
              <a:t>1</a:t>
            </a:r>
            <a:endParaRPr lang="en-US" sz="2800" b="1" dirty="0"/>
          </a:p>
        </p:txBody>
      </p:sp>
      <p:sp>
        <p:nvSpPr>
          <p:cNvPr id="11" name="TextBox 10"/>
          <p:cNvSpPr txBox="1"/>
          <p:nvPr/>
        </p:nvSpPr>
        <p:spPr>
          <a:xfrm>
            <a:off x="7086600" y="5801380"/>
            <a:ext cx="533400" cy="523220"/>
          </a:xfrm>
          <a:prstGeom prst="rect">
            <a:avLst/>
          </a:prstGeom>
          <a:noFill/>
        </p:spPr>
        <p:txBody>
          <a:bodyPr wrap="square" rtlCol="0">
            <a:spAutoFit/>
          </a:bodyPr>
          <a:lstStyle/>
          <a:p>
            <a:r>
              <a:rPr lang="en-US" sz="2800" b="1" dirty="0" smtClean="0"/>
              <a:t>S</a:t>
            </a:r>
            <a:r>
              <a:rPr lang="en-US" sz="2000" b="1" dirty="0" smtClean="0"/>
              <a:t>2</a:t>
            </a:r>
            <a:endParaRPr lang="en-US" sz="2800" b="1" dirty="0"/>
          </a:p>
        </p:txBody>
      </p:sp>
      <p:sp>
        <p:nvSpPr>
          <p:cNvPr id="1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Graph Matching for Surface Registration</a:t>
            </a:r>
            <a:br>
              <a:rPr lang="en-US" sz="3600" dirty="0" smtClean="0"/>
            </a:br>
            <a:r>
              <a:rPr lang="en-US" sz="3600" dirty="0" smtClean="0"/>
              <a:t> – </a:t>
            </a:r>
            <a:r>
              <a:rPr lang="en-US" sz="3600" dirty="0" err="1" smtClean="0"/>
              <a:t>Pairwise</a:t>
            </a:r>
            <a:r>
              <a:rPr lang="en-US" sz="3600" dirty="0" smtClean="0"/>
              <a:t> Terms</a:t>
            </a:r>
            <a:endParaRPr lang="en-US" sz="3600" dirty="0"/>
          </a:p>
        </p:txBody>
      </p:sp>
      <p:sp>
        <p:nvSpPr>
          <p:cNvPr id="4" name="Oval 3"/>
          <p:cNvSpPr/>
          <p:nvPr/>
        </p:nvSpPr>
        <p:spPr>
          <a:xfrm>
            <a:off x="3733800" y="3886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24600" y="2971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2895600"/>
            <a:ext cx="4574516" cy="2819400"/>
          </a:xfrm>
          <a:prstGeom prst="rect">
            <a:avLst/>
          </a:prstGeom>
          <a:noFill/>
          <a:ln w="9525">
            <a:noFill/>
            <a:miter lim="800000"/>
            <a:headEnd/>
            <a:tailEnd/>
          </a:ln>
        </p:spPr>
      </p:pic>
      <p:pic>
        <p:nvPicPr>
          <p:cNvPr id="7"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867400" y="2209800"/>
            <a:ext cx="2604251" cy="3271838"/>
          </a:xfrm>
          <a:prstGeom prst="rect">
            <a:avLst/>
          </a:prstGeom>
          <a:noFill/>
          <a:ln w="9525">
            <a:noFill/>
            <a:miter lim="800000"/>
            <a:headEnd/>
            <a:tailEnd/>
          </a:ln>
        </p:spPr>
      </p:pic>
      <p:cxnSp>
        <p:nvCxnSpPr>
          <p:cNvPr id="8" name="Straight Arrow Connector 7"/>
          <p:cNvCxnSpPr/>
          <p:nvPr/>
        </p:nvCxnSpPr>
        <p:spPr>
          <a:xfrm rot="5400000" flipH="1" flipV="1">
            <a:off x="4419600" y="3505200"/>
            <a:ext cx="1828800" cy="1524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209800" y="2514600"/>
            <a:ext cx="4038600" cy="830997"/>
          </a:xfrm>
          <a:prstGeom prst="rect">
            <a:avLst/>
          </a:prstGeom>
          <a:noFill/>
        </p:spPr>
        <p:txBody>
          <a:bodyPr wrap="square" rtlCol="0">
            <a:spAutoFit/>
          </a:bodyPr>
          <a:lstStyle/>
          <a:p>
            <a:r>
              <a:rPr lang="en-US" sz="2400" dirty="0" err="1" smtClean="0"/>
              <a:t>Pairwise</a:t>
            </a:r>
            <a:r>
              <a:rPr lang="en-US" sz="2400" dirty="0" smtClean="0"/>
              <a:t> matching cost:</a:t>
            </a:r>
          </a:p>
          <a:p>
            <a:r>
              <a:rPr lang="en-US" sz="2400" dirty="0" smtClean="0">
                <a:solidFill>
                  <a:srgbClr val="00B050"/>
                </a:solidFill>
              </a:rPr>
              <a:t>Penalty on invalid matching</a:t>
            </a:r>
            <a:endParaRPr lang="en-US" sz="2400" dirty="0">
              <a:solidFill>
                <a:srgbClr val="00B050"/>
              </a:solidFill>
            </a:endParaRPr>
          </a:p>
        </p:txBody>
      </p:sp>
      <p:sp>
        <p:nvSpPr>
          <p:cNvPr id="10" name="TextBox 9"/>
          <p:cNvSpPr txBox="1"/>
          <p:nvPr/>
        </p:nvSpPr>
        <p:spPr>
          <a:xfrm>
            <a:off x="2667000" y="5715000"/>
            <a:ext cx="533400" cy="523220"/>
          </a:xfrm>
          <a:prstGeom prst="rect">
            <a:avLst/>
          </a:prstGeom>
          <a:noFill/>
        </p:spPr>
        <p:txBody>
          <a:bodyPr wrap="square" rtlCol="0">
            <a:spAutoFit/>
          </a:bodyPr>
          <a:lstStyle/>
          <a:p>
            <a:r>
              <a:rPr lang="en-US" sz="2800" b="1" dirty="0" smtClean="0"/>
              <a:t>S</a:t>
            </a:r>
            <a:r>
              <a:rPr lang="en-US" sz="2000" b="1" dirty="0" smtClean="0"/>
              <a:t>1</a:t>
            </a:r>
            <a:endParaRPr lang="en-US" sz="2800" b="1" dirty="0"/>
          </a:p>
        </p:txBody>
      </p:sp>
      <p:sp>
        <p:nvSpPr>
          <p:cNvPr id="11" name="TextBox 10"/>
          <p:cNvSpPr txBox="1"/>
          <p:nvPr/>
        </p:nvSpPr>
        <p:spPr>
          <a:xfrm>
            <a:off x="7086600" y="5801380"/>
            <a:ext cx="533400" cy="523220"/>
          </a:xfrm>
          <a:prstGeom prst="rect">
            <a:avLst/>
          </a:prstGeom>
          <a:noFill/>
        </p:spPr>
        <p:txBody>
          <a:bodyPr wrap="square" rtlCol="0">
            <a:spAutoFit/>
          </a:bodyPr>
          <a:lstStyle/>
          <a:p>
            <a:r>
              <a:rPr lang="en-US" sz="2800" b="1" dirty="0" smtClean="0"/>
              <a:t>S</a:t>
            </a:r>
            <a:r>
              <a:rPr lang="en-US" sz="2000" b="1" dirty="0" smtClean="0"/>
              <a:t>2</a:t>
            </a:r>
            <a:endParaRPr lang="en-US" sz="2800" b="1" dirty="0"/>
          </a:p>
        </p:txBody>
      </p:sp>
      <p:cxnSp>
        <p:nvCxnSpPr>
          <p:cNvPr id="12" name="Straight Arrow Connector 11"/>
          <p:cNvCxnSpPr/>
          <p:nvPr/>
        </p:nvCxnSpPr>
        <p:spPr>
          <a:xfrm flipV="1">
            <a:off x="4191000" y="3352800"/>
            <a:ext cx="1828800" cy="5334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114800" y="3810000"/>
            <a:ext cx="3048000" cy="533400"/>
          </a:xfrm>
          <a:prstGeom prst="straightConnector1">
            <a:avLst/>
          </a:prstGeom>
          <a:ln w="34925">
            <a:solidFill>
              <a:srgbClr val="7030A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14800" y="4343400"/>
            <a:ext cx="2743200" cy="609600"/>
          </a:xfrm>
          <a:prstGeom prst="straightConnector1">
            <a:avLst/>
          </a:prstGeom>
          <a:ln w="34925">
            <a:solidFill>
              <a:srgbClr val="7030A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724400" y="3733800"/>
            <a:ext cx="533400" cy="685800"/>
          </a:xfrm>
          <a:prstGeom prst="straightConnector1">
            <a:avLst/>
          </a:prstGeom>
          <a:ln w="222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5715000" y="4419600"/>
            <a:ext cx="762000" cy="1588"/>
          </a:xfrm>
          <a:prstGeom prst="straightConnector1">
            <a:avLst/>
          </a:prstGeom>
          <a:ln w="2222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Graph Matching for Surface Registration </a:t>
            </a:r>
            <a:br>
              <a:rPr lang="en-US" sz="3600" dirty="0" smtClean="0"/>
            </a:br>
            <a:r>
              <a:rPr lang="en-US" sz="3600" dirty="0" smtClean="0"/>
              <a:t>– High-order Terms</a:t>
            </a:r>
            <a:endParaRPr lang="en-US" sz="3600" dirty="0"/>
          </a:p>
        </p:txBody>
      </p:sp>
      <p:sp>
        <p:nvSpPr>
          <p:cNvPr id="4" name="Oval 3"/>
          <p:cNvSpPr/>
          <p:nvPr/>
        </p:nvSpPr>
        <p:spPr>
          <a:xfrm>
            <a:off x="3733800" y="3886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24600" y="2971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2895600"/>
            <a:ext cx="4574516" cy="2819400"/>
          </a:xfrm>
          <a:prstGeom prst="rect">
            <a:avLst/>
          </a:prstGeom>
          <a:noFill/>
          <a:ln w="9525">
            <a:noFill/>
            <a:miter lim="800000"/>
            <a:headEnd/>
            <a:tailEnd/>
          </a:ln>
        </p:spPr>
      </p:pic>
      <p:pic>
        <p:nvPicPr>
          <p:cNvPr id="7"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867400" y="2209800"/>
            <a:ext cx="2604251" cy="3271838"/>
          </a:xfrm>
          <a:prstGeom prst="rect">
            <a:avLst/>
          </a:prstGeom>
          <a:noFill/>
          <a:ln w="9525">
            <a:noFill/>
            <a:miter lim="800000"/>
            <a:headEnd/>
            <a:tailEnd/>
          </a:ln>
        </p:spPr>
      </p:pic>
      <p:cxnSp>
        <p:nvCxnSpPr>
          <p:cNvPr id="8" name="Straight Arrow Connector 7"/>
          <p:cNvCxnSpPr/>
          <p:nvPr/>
        </p:nvCxnSpPr>
        <p:spPr>
          <a:xfrm rot="5400000" flipH="1" flipV="1">
            <a:off x="4419600" y="3505200"/>
            <a:ext cx="1828800" cy="15240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43000" y="2362200"/>
            <a:ext cx="5105400" cy="830997"/>
          </a:xfrm>
          <a:prstGeom prst="rect">
            <a:avLst/>
          </a:prstGeom>
          <a:noFill/>
        </p:spPr>
        <p:txBody>
          <a:bodyPr wrap="square" rtlCol="0">
            <a:spAutoFit/>
          </a:bodyPr>
          <a:lstStyle/>
          <a:p>
            <a:r>
              <a:rPr lang="en-US" sz="2400" dirty="0" smtClean="0"/>
              <a:t>High-order matching cost:</a:t>
            </a:r>
          </a:p>
          <a:p>
            <a:r>
              <a:rPr lang="en-US" sz="2400" dirty="0" smtClean="0"/>
              <a:t>Similarity in </a:t>
            </a:r>
            <a:r>
              <a:rPr lang="en-US" sz="2400" dirty="0" smtClean="0">
                <a:solidFill>
                  <a:srgbClr val="00B050"/>
                </a:solidFill>
              </a:rPr>
              <a:t>intrinsic space deformation</a:t>
            </a:r>
            <a:endParaRPr lang="en-US" sz="2400" dirty="0">
              <a:solidFill>
                <a:srgbClr val="00B050"/>
              </a:solidFill>
            </a:endParaRPr>
          </a:p>
        </p:txBody>
      </p:sp>
      <p:cxnSp>
        <p:nvCxnSpPr>
          <p:cNvPr id="10" name="Straight Arrow Connector 9"/>
          <p:cNvCxnSpPr/>
          <p:nvPr/>
        </p:nvCxnSpPr>
        <p:spPr>
          <a:xfrm flipV="1">
            <a:off x="4191000" y="2819400"/>
            <a:ext cx="2286000" cy="12192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724400" y="4800600"/>
            <a:ext cx="2057400" cy="76200"/>
          </a:xfrm>
          <a:prstGeom prst="straightConnector1">
            <a:avLst/>
          </a:prstGeom>
          <a:ln w="3492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667000" y="5715000"/>
            <a:ext cx="533400" cy="523220"/>
          </a:xfrm>
          <a:prstGeom prst="rect">
            <a:avLst/>
          </a:prstGeom>
          <a:noFill/>
        </p:spPr>
        <p:txBody>
          <a:bodyPr wrap="square" rtlCol="0">
            <a:spAutoFit/>
          </a:bodyPr>
          <a:lstStyle/>
          <a:p>
            <a:r>
              <a:rPr lang="en-US" sz="2800" b="1" dirty="0" smtClean="0"/>
              <a:t>S</a:t>
            </a:r>
            <a:r>
              <a:rPr lang="en-US" sz="2000" b="1" dirty="0" smtClean="0"/>
              <a:t>1</a:t>
            </a:r>
            <a:endParaRPr lang="en-US" sz="2800" b="1" dirty="0"/>
          </a:p>
        </p:txBody>
      </p:sp>
      <p:sp>
        <p:nvSpPr>
          <p:cNvPr id="13" name="TextBox 12"/>
          <p:cNvSpPr txBox="1"/>
          <p:nvPr/>
        </p:nvSpPr>
        <p:spPr>
          <a:xfrm>
            <a:off x="7086600" y="5801380"/>
            <a:ext cx="533400" cy="523220"/>
          </a:xfrm>
          <a:prstGeom prst="rect">
            <a:avLst/>
          </a:prstGeom>
          <a:noFill/>
        </p:spPr>
        <p:txBody>
          <a:bodyPr wrap="square" rtlCol="0">
            <a:spAutoFit/>
          </a:bodyPr>
          <a:lstStyle/>
          <a:p>
            <a:r>
              <a:rPr lang="en-US" sz="2800" b="1" dirty="0" smtClean="0"/>
              <a:t>S</a:t>
            </a:r>
            <a:r>
              <a:rPr lang="en-US" sz="2000" b="1" dirty="0" smtClean="0"/>
              <a:t>2</a:t>
            </a:r>
            <a:endParaRPr lang="en-US" sz="2800" b="1" dirty="0"/>
          </a:p>
        </p:txBody>
      </p:sp>
      <p:sp>
        <p:nvSpPr>
          <p:cNvPr id="1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775F55"/>
                </a:solidFill>
              </a:rPr>
              <a:t>Graph Matching for Surface Registration </a:t>
            </a:r>
            <a:br>
              <a:rPr lang="en-US" sz="3600" dirty="0" smtClean="0">
                <a:solidFill>
                  <a:srgbClr val="775F55"/>
                </a:solidFill>
              </a:rPr>
            </a:br>
            <a:r>
              <a:rPr lang="en-US" sz="3600" dirty="0" smtClean="0">
                <a:solidFill>
                  <a:srgbClr val="775F55"/>
                </a:solidFill>
              </a:rPr>
              <a:t>– High-order Terms</a:t>
            </a:r>
            <a:endParaRPr lang="en-US" dirty="0"/>
          </a:p>
        </p:txBody>
      </p:sp>
      <p:sp>
        <p:nvSpPr>
          <p:cNvPr id="3" name="Content Placeholder 2"/>
          <p:cNvSpPr>
            <a:spLocks noGrp="1"/>
          </p:cNvSpPr>
          <p:nvPr>
            <p:ph sz="quarter" idx="1"/>
          </p:nvPr>
        </p:nvSpPr>
        <p:spPr/>
        <p:txBody>
          <a:bodyPr/>
          <a:lstStyle/>
          <a:p>
            <a:r>
              <a:rPr lang="en-US" dirty="0" smtClean="0"/>
              <a:t>Intrinsic deformation similarity</a:t>
            </a:r>
            <a:endParaRPr lang="en-US" dirty="0"/>
          </a:p>
        </p:txBody>
      </p:sp>
      <p:grpSp>
        <p:nvGrpSpPr>
          <p:cNvPr id="4" name="Group 3"/>
          <p:cNvGrpSpPr/>
          <p:nvPr/>
        </p:nvGrpSpPr>
        <p:grpSpPr>
          <a:xfrm>
            <a:off x="5334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8" name="TextBox 7"/>
          <p:cNvSpPr txBox="1"/>
          <p:nvPr/>
        </p:nvSpPr>
        <p:spPr>
          <a:xfrm>
            <a:off x="1524000" y="4724400"/>
            <a:ext cx="381000" cy="461665"/>
          </a:xfrm>
          <a:prstGeom prst="rect">
            <a:avLst/>
          </a:prstGeom>
          <a:noFill/>
        </p:spPr>
        <p:txBody>
          <a:bodyPr wrap="square" rtlCol="0">
            <a:spAutoFit/>
          </a:bodyPr>
          <a:lstStyle/>
          <a:p>
            <a:r>
              <a:rPr lang="en-US" sz="2400" i="1" dirty="0" smtClean="0"/>
              <a:t>u</a:t>
            </a:r>
            <a:endParaRPr lang="en-US" sz="2400" i="1" dirty="0"/>
          </a:p>
        </p:txBody>
      </p:sp>
      <p:sp>
        <p:nvSpPr>
          <p:cNvPr id="9" name="Right Arrow 8"/>
          <p:cNvSpPr/>
          <p:nvPr/>
        </p:nvSpPr>
        <p:spPr>
          <a:xfrm rot="5400000">
            <a:off x="2209800" y="42672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10" name="Group 9"/>
          <p:cNvGrpSpPr/>
          <p:nvPr/>
        </p:nvGrpSpPr>
        <p:grpSpPr>
          <a:xfrm>
            <a:off x="914400" y="5029200"/>
            <a:ext cx="2209800" cy="1371600"/>
            <a:chOff x="914400" y="5334000"/>
            <a:chExt cx="2209800" cy="1371600"/>
          </a:xfrm>
        </p:grpSpPr>
        <p:grpSp>
          <p:nvGrpSpPr>
            <p:cNvPr id="11" name="Group 7"/>
            <p:cNvGrpSpPr/>
            <p:nvPr/>
          </p:nvGrpSpPr>
          <p:grpSpPr>
            <a:xfrm>
              <a:off x="914400" y="5334000"/>
              <a:ext cx="1828800" cy="1219200"/>
              <a:chOff x="3048000" y="5487194"/>
              <a:chExt cx="1828800" cy="1219200"/>
            </a:xfrm>
          </p:grpSpPr>
          <p:cxnSp>
            <p:nvCxnSpPr>
              <p:cNvPr id="13"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2" name="TextBox 11"/>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grpSp>
        <p:nvGrpSpPr>
          <p:cNvPr id="15" name="Group 14"/>
          <p:cNvGrpSpPr/>
          <p:nvPr/>
        </p:nvGrpSpPr>
        <p:grpSpPr>
          <a:xfrm>
            <a:off x="5486400" y="2590800"/>
            <a:ext cx="3200400" cy="1447800"/>
            <a:chOff x="5181600" y="2286000"/>
            <a:chExt cx="3200400" cy="1447800"/>
          </a:xfrm>
        </p:grpSpPr>
        <p:sp>
          <p:nvSpPr>
            <p:cNvPr id="16" name="Freeform 15"/>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7" name="Group 28"/>
            <p:cNvGrpSpPr/>
            <p:nvPr/>
          </p:nvGrpSpPr>
          <p:grpSpPr>
            <a:xfrm>
              <a:off x="5181600" y="3124200"/>
              <a:ext cx="3188459" cy="609600"/>
              <a:chOff x="5181600" y="3505200"/>
              <a:chExt cx="3188459" cy="609600"/>
            </a:xfrm>
          </p:grpSpPr>
          <p:sp>
            <p:nvSpPr>
              <p:cNvPr id="18" name="Freeform 17"/>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9" name="Freeform 18"/>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20" name="TextBox 19"/>
          <p:cNvSpPr txBox="1"/>
          <p:nvPr/>
        </p:nvSpPr>
        <p:spPr>
          <a:xfrm>
            <a:off x="7543800" y="5862935"/>
            <a:ext cx="381000" cy="461665"/>
          </a:xfrm>
          <a:prstGeom prst="rect">
            <a:avLst/>
          </a:prstGeom>
          <a:noFill/>
        </p:spPr>
        <p:txBody>
          <a:bodyPr wrap="square" rtlCol="0">
            <a:spAutoFit/>
          </a:bodyPr>
          <a:lstStyle/>
          <a:p>
            <a:r>
              <a:rPr lang="en-US" sz="2400" i="1" dirty="0" smtClean="0"/>
              <a:t>v'</a:t>
            </a:r>
            <a:endParaRPr lang="en-US" sz="2400" i="1" dirty="0"/>
          </a:p>
        </p:txBody>
      </p:sp>
      <p:sp>
        <p:nvSpPr>
          <p:cNvPr id="21" name="TextBox 20"/>
          <p:cNvSpPr txBox="1"/>
          <p:nvPr/>
        </p:nvSpPr>
        <p:spPr>
          <a:xfrm>
            <a:off x="6324600" y="4724400"/>
            <a:ext cx="381000" cy="461665"/>
          </a:xfrm>
          <a:prstGeom prst="rect">
            <a:avLst/>
          </a:prstGeom>
          <a:noFill/>
        </p:spPr>
        <p:txBody>
          <a:bodyPr wrap="square" rtlCol="0">
            <a:spAutoFit/>
          </a:bodyPr>
          <a:lstStyle/>
          <a:p>
            <a:r>
              <a:rPr lang="en-US" sz="2400" i="1" dirty="0" smtClean="0"/>
              <a:t>u'</a:t>
            </a:r>
            <a:endParaRPr lang="en-US" sz="2400" i="1" dirty="0"/>
          </a:p>
        </p:txBody>
      </p:sp>
      <p:sp>
        <p:nvSpPr>
          <p:cNvPr id="22" name="Right Arrow 21"/>
          <p:cNvSpPr/>
          <p:nvPr/>
        </p:nvSpPr>
        <p:spPr>
          <a:xfrm rot="5400000">
            <a:off x="6629400" y="42672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23" name="Straight Arrow Connector 2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4038600" y="3048000"/>
            <a:ext cx="1905000" cy="646331"/>
          </a:xfrm>
          <a:prstGeom prst="rect">
            <a:avLst/>
          </a:prstGeom>
          <a:noFill/>
        </p:spPr>
        <p:txBody>
          <a:bodyPr wrap="square" rtlCol="0">
            <a:spAutoFit/>
          </a:bodyPr>
          <a:lstStyle/>
          <a:p>
            <a:r>
              <a:rPr lang="en-US" dirty="0" smtClean="0"/>
              <a:t>Isometric deformation</a:t>
            </a:r>
            <a:endParaRPr lang="en-US" dirty="0"/>
          </a:p>
        </p:txBody>
      </p:sp>
      <p:sp>
        <p:nvSpPr>
          <p:cNvPr id="27" name="TextBox 26"/>
          <p:cNvSpPr txBox="1"/>
          <p:nvPr/>
        </p:nvSpPr>
        <p:spPr>
          <a:xfrm>
            <a:off x="2590800" y="4459069"/>
            <a:ext cx="1295400" cy="646331"/>
          </a:xfrm>
          <a:prstGeom prst="rect">
            <a:avLst/>
          </a:prstGeom>
          <a:noFill/>
        </p:spPr>
        <p:txBody>
          <a:bodyPr wrap="square" rtlCol="0">
            <a:spAutoFit/>
          </a:bodyPr>
          <a:lstStyle/>
          <a:p>
            <a:r>
              <a:rPr lang="en-US" dirty="0" smtClean="0"/>
              <a:t>Conformal mapping</a:t>
            </a:r>
            <a:endParaRPr lang="en-US" dirty="0"/>
          </a:p>
        </p:txBody>
      </p:sp>
      <p:sp>
        <p:nvSpPr>
          <p:cNvPr id="28" name="TextBox 27"/>
          <p:cNvSpPr txBox="1"/>
          <p:nvPr/>
        </p:nvSpPr>
        <p:spPr>
          <a:xfrm>
            <a:off x="7010400" y="4459069"/>
            <a:ext cx="1295400" cy="646331"/>
          </a:xfrm>
          <a:prstGeom prst="rect">
            <a:avLst/>
          </a:prstGeom>
          <a:noFill/>
        </p:spPr>
        <p:txBody>
          <a:bodyPr wrap="square" rtlCol="0">
            <a:spAutoFit/>
          </a:bodyPr>
          <a:lstStyle/>
          <a:p>
            <a:r>
              <a:rPr lang="en-US" dirty="0" smtClean="0"/>
              <a:t>Conformal mapping</a:t>
            </a:r>
            <a:endParaRPr lang="en-US" dirty="0"/>
          </a:p>
        </p:txBody>
      </p:sp>
      <p:sp>
        <p:nvSpPr>
          <p:cNvPr id="30" name="TextBox 29"/>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grpSp>
        <p:nvGrpSpPr>
          <p:cNvPr id="31" name="Group 7"/>
          <p:cNvGrpSpPr/>
          <p:nvPr/>
        </p:nvGrpSpPr>
        <p:grpSpPr>
          <a:xfrm>
            <a:off x="5715000" y="5029200"/>
            <a:ext cx="1828800" cy="1219200"/>
            <a:chOff x="3048000" y="5487194"/>
            <a:chExt cx="1828800" cy="1219200"/>
          </a:xfrm>
        </p:grpSpPr>
        <p:cxnSp>
          <p:nvCxnSpPr>
            <p:cNvPr id="32"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3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42</a:t>
            </a:fld>
            <a:endParaRPr lang="en-US" dirty="0"/>
          </a:p>
        </p:txBody>
      </p:sp>
      <p:sp>
        <p:nvSpPr>
          <p:cNvPr id="35" name="Oval 34"/>
          <p:cNvSpPr/>
          <p:nvPr/>
        </p:nvSpPr>
        <p:spPr>
          <a:xfrm>
            <a:off x="2438400" y="3429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6" name="Oval 35"/>
          <p:cNvSpPr/>
          <p:nvPr/>
        </p:nvSpPr>
        <p:spPr>
          <a:xfrm>
            <a:off x="2743200" y="2971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7" name="Oval 36"/>
          <p:cNvSpPr/>
          <p:nvPr/>
        </p:nvSpPr>
        <p:spPr>
          <a:xfrm>
            <a:off x="2362200" y="2667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8" name="Oval 37"/>
          <p:cNvSpPr/>
          <p:nvPr/>
        </p:nvSpPr>
        <p:spPr>
          <a:xfrm>
            <a:off x="1828800" y="28956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9" name="Oval 38"/>
          <p:cNvSpPr/>
          <p:nvPr/>
        </p:nvSpPr>
        <p:spPr>
          <a:xfrm>
            <a:off x="1066800" y="32004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0" name="Oval 39"/>
          <p:cNvSpPr/>
          <p:nvPr/>
        </p:nvSpPr>
        <p:spPr>
          <a:xfrm>
            <a:off x="1828800" y="3352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1" name="Oval 40"/>
          <p:cNvSpPr/>
          <p:nvPr/>
        </p:nvSpPr>
        <p:spPr>
          <a:xfrm>
            <a:off x="3200400" y="3352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Oval 41"/>
          <p:cNvSpPr/>
          <p:nvPr/>
        </p:nvSpPr>
        <p:spPr>
          <a:xfrm>
            <a:off x="7010400" y="2743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3" name="Oval 42"/>
          <p:cNvSpPr/>
          <p:nvPr/>
        </p:nvSpPr>
        <p:spPr>
          <a:xfrm>
            <a:off x="7620000" y="28194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4" name="Oval 43"/>
          <p:cNvSpPr/>
          <p:nvPr/>
        </p:nvSpPr>
        <p:spPr>
          <a:xfrm>
            <a:off x="7162800" y="3276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5" name="Oval 44"/>
          <p:cNvSpPr/>
          <p:nvPr/>
        </p:nvSpPr>
        <p:spPr>
          <a:xfrm>
            <a:off x="6553200" y="2895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6" name="Oval 45"/>
          <p:cNvSpPr/>
          <p:nvPr/>
        </p:nvSpPr>
        <p:spPr>
          <a:xfrm>
            <a:off x="7620000" y="33528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7" name="Oval 46"/>
          <p:cNvSpPr/>
          <p:nvPr/>
        </p:nvSpPr>
        <p:spPr>
          <a:xfrm>
            <a:off x="6019800" y="3124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8" name="Oval 47"/>
          <p:cNvSpPr/>
          <p:nvPr/>
        </p:nvSpPr>
        <p:spPr>
          <a:xfrm>
            <a:off x="6629400" y="3276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9" name="Oval 48"/>
          <p:cNvSpPr/>
          <p:nvPr/>
        </p:nvSpPr>
        <p:spPr>
          <a:xfrm>
            <a:off x="8001000" y="32004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0" name="Oval 49"/>
          <p:cNvSpPr/>
          <p:nvPr/>
        </p:nvSpPr>
        <p:spPr>
          <a:xfrm>
            <a:off x="2362200" y="5257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Oval 50"/>
          <p:cNvSpPr/>
          <p:nvPr/>
        </p:nvSpPr>
        <p:spPr>
          <a:xfrm>
            <a:off x="1905000" y="5410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Oval 51"/>
          <p:cNvSpPr/>
          <p:nvPr/>
        </p:nvSpPr>
        <p:spPr>
          <a:xfrm>
            <a:off x="1676400" y="5715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Oval 52"/>
          <p:cNvSpPr/>
          <p:nvPr/>
        </p:nvSpPr>
        <p:spPr>
          <a:xfrm>
            <a:off x="2209800" y="5638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Oval 53"/>
          <p:cNvSpPr/>
          <p:nvPr/>
        </p:nvSpPr>
        <p:spPr>
          <a:xfrm>
            <a:off x="1143000" y="5334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5" name="Oval 54"/>
          <p:cNvSpPr/>
          <p:nvPr/>
        </p:nvSpPr>
        <p:spPr>
          <a:xfrm>
            <a:off x="2514600" y="5791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6" name="Oval 55"/>
          <p:cNvSpPr/>
          <p:nvPr/>
        </p:nvSpPr>
        <p:spPr>
          <a:xfrm>
            <a:off x="1143000" y="5791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7" name="Oval 56"/>
          <p:cNvSpPr/>
          <p:nvPr/>
        </p:nvSpPr>
        <p:spPr>
          <a:xfrm>
            <a:off x="6781800" y="52578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8" name="Oval 57"/>
          <p:cNvSpPr/>
          <p:nvPr/>
        </p:nvSpPr>
        <p:spPr>
          <a:xfrm>
            <a:off x="7315200" y="5410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9" name="Oval 58"/>
          <p:cNvSpPr/>
          <p:nvPr/>
        </p:nvSpPr>
        <p:spPr>
          <a:xfrm>
            <a:off x="6781800" y="57150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0" name="Oval 59"/>
          <p:cNvSpPr/>
          <p:nvPr/>
        </p:nvSpPr>
        <p:spPr>
          <a:xfrm>
            <a:off x="6019800" y="5181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1" name="Oval 60"/>
          <p:cNvSpPr/>
          <p:nvPr/>
        </p:nvSpPr>
        <p:spPr>
          <a:xfrm>
            <a:off x="5791200" y="54864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2" name="Oval 61"/>
          <p:cNvSpPr/>
          <p:nvPr/>
        </p:nvSpPr>
        <p:spPr>
          <a:xfrm>
            <a:off x="5867400" y="5791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3" name="Oval 62"/>
          <p:cNvSpPr/>
          <p:nvPr/>
        </p:nvSpPr>
        <p:spPr>
          <a:xfrm>
            <a:off x="7086600" y="5791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cxnSp>
        <p:nvCxnSpPr>
          <p:cNvPr id="65" name="Straight Arrow Connector 64"/>
          <p:cNvCxnSpPr/>
          <p:nvPr/>
        </p:nvCxnSpPr>
        <p:spPr>
          <a:xfrm>
            <a:off x="4114800" y="5484812"/>
            <a:ext cx="762000"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graphicFrame>
        <p:nvGraphicFramePr>
          <p:cNvPr id="124929" name="Object 1"/>
          <p:cNvGraphicFramePr>
            <a:graphicFrameLocks noChangeAspect="1"/>
          </p:cNvGraphicFramePr>
          <p:nvPr/>
        </p:nvGraphicFramePr>
        <p:xfrm>
          <a:off x="3997325" y="4724400"/>
          <a:ext cx="1046163" cy="601663"/>
        </p:xfrm>
        <a:graphic>
          <a:graphicData uri="http://schemas.openxmlformats.org/presentationml/2006/ole">
            <mc:AlternateContent xmlns:mc="http://schemas.openxmlformats.org/markup-compatibility/2006">
              <mc:Choice xmlns:v="urn:schemas-microsoft-com:vml" Requires="v">
                <p:oleObj spid="_x0000_s125007" name="Equation" r:id="rId4" imgW="685800" imgH="393480" progId="Equation.3">
                  <p:embed/>
                </p:oleObj>
              </mc:Choice>
              <mc:Fallback>
                <p:oleObj name="Equation" r:id="rId4" imgW="685800" imgH="39348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7325" y="4724400"/>
                        <a:ext cx="1046163" cy="60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TextBox 63"/>
          <p:cNvSpPr txBox="1"/>
          <p:nvPr/>
        </p:nvSpPr>
        <p:spPr>
          <a:xfrm>
            <a:off x="4114800" y="5562600"/>
            <a:ext cx="1676400" cy="646331"/>
          </a:xfrm>
          <a:prstGeom prst="rect">
            <a:avLst/>
          </a:prstGeom>
          <a:noFill/>
        </p:spPr>
        <p:txBody>
          <a:bodyPr wrap="square" rtlCol="0">
            <a:spAutoFit/>
          </a:bodyPr>
          <a:lstStyle/>
          <a:p>
            <a:r>
              <a:rPr lang="en-US" dirty="0" err="1" smtClean="0"/>
              <a:t>Mobius</a:t>
            </a:r>
            <a:r>
              <a:rPr lang="en-US" dirty="0" smtClean="0"/>
              <a:t> Transformation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4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775F55"/>
                </a:solidFill>
              </a:rPr>
              <a:t>Graph Matching for Surface Registration </a:t>
            </a:r>
            <a:br>
              <a:rPr lang="en-US" sz="3600" dirty="0" smtClean="0">
                <a:solidFill>
                  <a:srgbClr val="775F55"/>
                </a:solidFill>
              </a:rPr>
            </a:br>
            <a:r>
              <a:rPr lang="en-US" sz="3600" dirty="0" smtClean="0">
                <a:solidFill>
                  <a:srgbClr val="775F55"/>
                </a:solidFill>
              </a:rPr>
              <a:t>– High-order Terms</a:t>
            </a:r>
            <a:endParaRPr lang="en-US" dirty="0"/>
          </a:p>
        </p:txBody>
      </p:sp>
      <p:pic>
        <p:nvPicPr>
          <p:cNvPr id="2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24000" y="1596231"/>
            <a:ext cx="2843618" cy="1752600"/>
          </a:xfrm>
          <a:prstGeom prst="rect">
            <a:avLst/>
          </a:prstGeom>
          <a:noFill/>
          <a:ln w="9525">
            <a:noFill/>
            <a:miter lim="800000"/>
            <a:headEnd/>
            <a:tailEnd/>
          </a:ln>
        </p:spPr>
      </p:pic>
      <p:pic>
        <p:nvPicPr>
          <p:cNvPr id="2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943600" y="1596231"/>
            <a:ext cx="1637607" cy="2057400"/>
          </a:xfrm>
          <a:prstGeom prst="rect">
            <a:avLst/>
          </a:prstGeom>
          <a:noFill/>
          <a:ln w="9525">
            <a:noFill/>
            <a:miter lim="800000"/>
            <a:headEnd/>
            <a:tailEnd/>
          </a:ln>
        </p:spPr>
      </p:pic>
      <p:pic>
        <p:nvPicPr>
          <p:cNvPr id="28"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828800" y="4262437"/>
            <a:ext cx="1823066" cy="2471738"/>
          </a:xfrm>
          <a:prstGeom prst="rect">
            <a:avLst/>
          </a:prstGeom>
          <a:noFill/>
          <a:ln w="9525">
            <a:noFill/>
            <a:miter lim="800000"/>
            <a:headEnd/>
            <a:tailEnd/>
          </a:ln>
        </p:spPr>
      </p:pic>
      <p:pic>
        <p:nvPicPr>
          <p:cNvPr id="29" name="Picture 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477000" y="4338637"/>
            <a:ext cx="1699591" cy="2443163"/>
          </a:xfrm>
          <a:prstGeom prst="rect">
            <a:avLst/>
          </a:prstGeom>
          <a:noFill/>
          <a:ln w="9525">
            <a:noFill/>
            <a:miter lim="800000"/>
            <a:headEnd/>
            <a:tailEnd/>
          </a:ln>
        </p:spPr>
      </p:pic>
      <p:cxnSp>
        <p:nvCxnSpPr>
          <p:cNvPr id="30" name="Straight Arrow Connector 29"/>
          <p:cNvCxnSpPr/>
          <p:nvPr/>
        </p:nvCxnSpPr>
        <p:spPr>
          <a:xfrm>
            <a:off x="2743200" y="5481637"/>
            <a:ext cx="1600200" cy="1588"/>
          </a:xfrm>
          <a:prstGeom prst="straightConnector1">
            <a:avLst/>
          </a:prstGeom>
          <a:noFill/>
          <a:ln w="15875" cap="rnd" cmpd="sng" algn="ctr">
            <a:solidFill>
              <a:srgbClr val="D4D4D6">
                <a:lumMod val="50000"/>
              </a:srgbClr>
            </a:solidFill>
            <a:prstDash val="solid"/>
            <a:tailEnd type="arrow"/>
          </a:ln>
          <a:effectLst/>
        </p:spPr>
      </p:cxnSp>
      <p:cxnSp>
        <p:nvCxnSpPr>
          <p:cNvPr id="31" name="Straight Arrow Connector 30"/>
          <p:cNvCxnSpPr/>
          <p:nvPr/>
        </p:nvCxnSpPr>
        <p:spPr>
          <a:xfrm>
            <a:off x="7315200" y="5481637"/>
            <a:ext cx="1600200" cy="1588"/>
          </a:xfrm>
          <a:prstGeom prst="straightConnector1">
            <a:avLst/>
          </a:prstGeom>
          <a:noFill/>
          <a:ln w="15875" cap="rnd" cmpd="sng" algn="ctr">
            <a:solidFill>
              <a:srgbClr val="D4D4D6">
                <a:lumMod val="50000"/>
              </a:srgbClr>
            </a:solidFill>
            <a:prstDash val="solid"/>
            <a:tailEnd type="arrow"/>
          </a:ln>
          <a:effectLst/>
        </p:spPr>
      </p:cxnSp>
      <p:cxnSp>
        <p:nvCxnSpPr>
          <p:cNvPr id="32" name="Straight Arrow Connector 31"/>
          <p:cNvCxnSpPr/>
          <p:nvPr/>
        </p:nvCxnSpPr>
        <p:spPr>
          <a:xfrm rot="5400000" flipH="1" flipV="1">
            <a:off x="1981200" y="4719637"/>
            <a:ext cx="1524000" cy="1588"/>
          </a:xfrm>
          <a:prstGeom prst="straightConnector1">
            <a:avLst/>
          </a:prstGeom>
          <a:noFill/>
          <a:ln w="15875" cap="rnd" cmpd="sng" algn="ctr">
            <a:solidFill>
              <a:srgbClr val="D4D4D6">
                <a:lumMod val="50000"/>
              </a:srgbClr>
            </a:solidFill>
            <a:prstDash val="solid"/>
            <a:tailEnd type="arrow"/>
          </a:ln>
          <a:effectLst/>
        </p:spPr>
      </p:cxnSp>
      <p:cxnSp>
        <p:nvCxnSpPr>
          <p:cNvPr id="33" name="Straight Arrow Connector 32"/>
          <p:cNvCxnSpPr/>
          <p:nvPr/>
        </p:nvCxnSpPr>
        <p:spPr>
          <a:xfrm rot="5400000" flipH="1" flipV="1">
            <a:off x="6552803" y="4720034"/>
            <a:ext cx="1524000" cy="794"/>
          </a:xfrm>
          <a:prstGeom prst="straightConnector1">
            <a:avLst/>
          </a:prstGeom>
          <a:noFill/>
          <a:ln w="15875" cap="rnd" cmpd="sng" algn="ctr">
            <a:solidFill>
              <a:srgbClr val="D4D4D6">
                <a:lumMod val="50000"/>
              </a:srgbClr>
            </a:solidFill>
            <a:prstDash val="solid"/>
            <a:tailEnd type="arrow"/>
          </a:ln>
          <a:effectLst/>
        </p:spPr>
      </p:cxnSp>
      <p:cxnSp>
        <p:nvCxnSpPr>
          <p:cNvPr id="34" name="Straight Arrow Connector 33"/>
          <p:cNvCxnSpPr>
            <a:endCxn id="37" idx="7"/>
          </p:cNvCxnSpPr>
          <p:nvPr/>
        </p:nvCxnSpPr>
        <p:spPr>
          <a:xfrm rot="5400000">
            <a:off x="2770142" y="3615531"/>
            <a:ext cx="1763759" cy="925559"/>
          </a:xfrm>
          <a:prstGeom prst="straightConnector1">
            <a:avLst/>
          </a:prstGeom>
          <a:noFill/>
          <a:ln w="6350" cap="rnd" cmpd="sng" algn="ctr">
            <a:solidFill>
              <a:srgbClr val="F0AD00">
                <a:shade val="95000"/>
                <a:satMod val="105000"/>
              </a:srgbClr>
            </a:solidFill>
            <a:prstDash val="solid"/>
            <a:tailEnd type="arrow"/>
          </a:ln>
          <a:effectLst/>
        </p:spPr>
      </p:cxnSp>
      <p:cxnSp>
        <p:nvCxnSpPr>
          <p:cNvPr id="35" name="Straight Arrow Connector 34"/>
          <p:cNvCxnSpPr/>
          <p:nvPr/>
        </p:nvCxnSpPr>
        <p:spPr>
          <a:xfrm rot="5400000">
            <a:off x="2133600" y="3958431"/>
            <a:ext cx="3200400" cy="1066800"/>
          </a:xfrm>
          <a:prstGeom prst="straightConnector1">
            <a:avLst/>
          </a:prstGeom>
          <a:noFill/>
          <a:ln w="6350" cap="rnd" cmpd="sng" algn="ctr">
            <a:solidFill>
              <a:srgbClr val="F0AD00">
                <a:shade val="95000"/>
                <a:satMod val="105000"/>
              </a:srgbClr>
            </a:solidFill>
            <a:prstDash val="solid"/>
            <a:tailEnd type="arrow"/>
          </a:ln>
          <a:effectLst/>
        </p:spPr>
      </p:cxnSp>
      <p:cxnSp>
        <p:nvCxnSpPr>
          <p:cNvPr id="36" name="Straight Arrow Connector 35"/>
          <p:cNvCxnSpPr/>
          <p:nvPr/>
        </p:nvCxnSpPr>
        <p:spPr>
          <a:xfrm rot="5400000">
            <a:off x="1409700" y="3082131"/>
            <a:ext cx="2895600" cy="1752600"/>
          </a:xfrm>
          <a:prstGeom prst="straightConnector1">
            <a:avLst/>
          </a:prstGeom>
          <a:noFill/>
          <a:ln w="6350" cap="rnd" cmpd="sng" algn="ctr">
            <a:solidFill>
              <a:srgbClr val="F0AD00">
                <a:shade val="95000"/>
                <a:satMod val="105000"/>
              </a:srgbClr>
            </a:solidFill>
            <a:prstDash val="solid"/>
            <a:tailEnd type="arrow"/>
          </a:ln>
          <a:effectLst/>
        </p:spPr>
      </p:cxnSp>
      <p:sp>
        <p:nvSpPr>
          <p:cNvPr id="37" name="Oval 36"/>
          <p:cNvSpPr/>
          <p:nvPr/>
        </p:nvSpPr>
        <p:spPr>
          <a:xfrm>
            <a:off x="3124200" y="4949031"/>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sp>
        <p:nvSpPr>
          <p:cNvPr id="38" name="Oval 37"/>
          <p:cNvSpPr/>
          <p:nvPr/>
        </p:nvSpPr>
        <p:spPr>
          <a:xfrm>
            <a:off x="3124200" y="6091237"/>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sp>
        <p:nvSpPr>
          <p:cNvPr id="39" name="Oval 38"/>
          <p:cNvSpPr/>
          <p:nvPr/>
        </p:nvSpPr>
        <p:spPr>
          <a:xfrm>
            <a:off x="1905000" y="5405437"/>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sp>
        <p:nvSpPr>
          <p:cNvPr id="40" name="Left-Right Arrow 39"/>
          <p:cNvSpPr/>
          <p:nvPr/>
        </p:nvSpPr>
        <p:spPr>
          <a:xfrm>
            <a:off x="4495800" y="5329237"/>
            <a:ext cx="1676400" cy="228600"/>
          </a:xfrm>
          <a:prstGeom prst="leftRightArrow">
            <a:avLst/>
          </a:prstGeom>
          <a:solidFill>
            <a:srgbClr val="F0AD00"/>
          </a:solidFill>
          <a:ln w="48000" cap="flat" cmpd="thickThin" algn="ctr">
            <a:solidFill>
              <a:srgbClr val="F0AD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1" name="Oval 40"/>
          <p:cNvSpPr/>
          <p:nvPr/>
        </p:nvSpPr>
        <p:spPr>
          <a:xfrm>
            <a:off x="7772400" y="4796631"/>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sp>
        <p:nvSpPr>
          <p:cNvPr id="42" name="Oval 41"/>
          <p:cNvSpPr/>
          <p:nvPr/>
        </p:nvSpPr>
        <p:spPr>
          <a:xfrm>
            <a:off x="7848600" y="6092031"/>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sp>
        <p:nvSpPr>
          <p:cNvPr id="43" name="Oval 42"/>
          <p:cNvSpPr/>
          <p:nvPr/>
        </p:nvSpPr>
        <p:spPr>
          <a:xfrm>
            <a:off x="6629400" y="5481637"/>
            <a:ext cx="76200" cy="76200"/>
          </a:xfrm>
          <a:prstGeom prst="ellipse">
            <a:avLst/>
          </a:prstGeom>
          <a:solidFill>
            <a:srgbClr val="FF0000"/>
          </a:solidFill>
          <a:ln w="48000" cap="flat" cmpd="thickThin"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Corbel"/>
              <a:ea typeface="+mn-ea"/>
              <a:cs typeface="+mn-cs"/>
            </a:endParaRPr>
          </a:p>
        </p:txBody>
      </p:sp>
      <p:cxnSp>
        <p:nvCxnSpPr>
          <p:cNvPr id="44" name="Straight Arrow Connector 43"/>
          <p:cNvCxnSpPr/>
          <p:nvPr/>
        </p:nvCxnSpPr>
        <p:spPr>
          <a:xfrm rot="16200000" flipH="1">
            <a:off x="5791200" y="4034631"/>
            <a:ext cx="2743200" cy="1371600"/>
          </a:xfrm>
          <a:prstGeom prst="straightConnector1">
            <a:avLst/>
          </a:prstGeom>
          <a:noFill/>
          <a:ln w="6350" cap="rnd" cmpd="sng" algn="ctr">
            <a:solidFill>
              <a:srgbClr val="F0AD00">
                <a:shade val="95000"/>
                <a:satMod val="105000"/>
              </a:srgbClr>
            </a:solidFill>
            <a:prstDash val="solid"/>
            <a:tailEnd type="arrow"/>
          </a:ln>
          <a:effectLst/>
        </p:spPr>
      </p:cxnSp>
      <p:cxnSp>
        <p:nvCxnSpPr>
          <p:cNvPr id="45" name="Straight Arrow Connector 44"/>
          <p:cNvCxnSpPr>
            <a:endCxn id="41" idx="0"/>
          </p:cNvCxnSpPr>
          <p:nvPr/>
        </p:nvCxnSpPr>
        <p:spPr>
          <a:xfrm rot="16200000" flipH="1">
            <a:off x="5848350" y="2834481"/>
            <a:ext cx="2286000" cy="1638300"/>
          </a:xfrm>
          <a:prstGeom prst="straightConnector1">
            <a:avLst/>
          </a:prstGeom>
          <a:noFill/>
          <a:ln w="6350" cap="rnd" cmpd="sng" algn="ctr">
            <a:solidFill>
              <a:srgbClr val="F0AD00">
                <a:shade val="95000"/>
                <a:satMod val="105000"/>
              </a:srgbClr>
            </a:solidFill>
            <a:prstDash val="solid"/>
            <a:tailEnd type="arrow"/>
          </a:ln>
          <a:effectLst/>
        </p:spPr>
      </p:cxnSp>
      <p:cxnSp>
        <p:nvCxnSpPr>
          <p:cNvPr id="46" name="Straight Arrow Connector 45"/>
          <p:cNvCxnSpPr/>
          <p:nvPr/>
        </p:nvCxnSpPr>
        <p:spPr>
          <a:xfrm rot="16200000" flipH="1">
            <a:off x="4838700" y="3691731"/>
            <a:ext cx="3276600" cy="304800"/>
          </a:xfrm>
          <a:prstGeom prst="straightConnector1">
            <a:avLst/>
          </a:prstGeom>
          <a:noFill/>
          <a:ln w="6350" cap="rnd" cmpd="sng" algn="ctr">
            <a:solidFill>
              <a:srgbClr val="F0AD00">
                <a:shade val="95000"/>
                <a:satMod val="105000"/>
              </a:srgbClr>
            </a:solidFill>
            <a:prstDash val="solid"/>
            <a:tailEnd type="arrow"/>
          </a:ln>
          <a:effectLst/>
        </p:spPr>
      </p:cxnSp>
      <p:sp>
        <p:nvSpPr>
          <p:cNvPr id="47" name="TextBox 46"/>
          <p:cNvSpPr txBox="1"/>
          <p:nvPr/>
        </p:nvSpPr>
        <p:spPr>
          <a:xfrm>
            <a:off x="3581400" y="4038600"/>
            <a:ext cx="3886200"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Intrinsic similarity can be defined for</a:t>
            </a:r>
            <a:r>
              <a:rPr kumimoji="0" lang="en-US" sz="1800" b="0" i="0" u="none" strike="noStrike" kern="0" cap="none" spc="0" normalizeH="0" baseline="0" noProof="0" dirty="0" smtClean="0">
                <a:ln>
                  <a:noFill/>
                </a:ln>
                <a:solidFill>
                  <a:srgbClr val="FFFF00"/>
                </a:solidFill>
                <a:effectLst/>
                <a:uLnTx/>
                <a:uFillTx/>
              </a:rPr>
              <a:t> </a:t>
            </a:r>
            <a:r>
              <a:rPr kumimoji="0" lang="en-US" sz="1800" b="0" i="0" u="none" strike="noStrike" kern="0" cap="none" spc="0" normalizeH="0" baseline="0" noProof="0" dirty="0" smtClean="0">
                <a:ln>
                  <a:noFill/>
                </a:ln>
                <a:solidFill>
                  <a:srgbClr val="FF0000"/>
                </a:solidFill>
                <a:effectLst/>
                <a:uLnTx/>
                <a:uFillTx/>
              </a:rPr>
              <a:t>three</a:t>
            </a:r>
            <a:r>
              <a:rPr kumimoji="0" lang="en-US" sz="1800" b="0" i="0" u="none" strike="noStrike" kern="0" cap="none" spc="0" normalizeH="0" baseline="0" noProof="0" dirty="0" smtClean="0">
                <a:ln>
                  <a:noFill/>
                </a:ln>
                <a:solidFill>
                  <a:srgbClr val="FFFF00"/>
                </a:solidFill>
                <a:effectLst/>
                <a:uLnTx/>
                <a:uFillTx/>
              </a:rPr>
              <a:t> </a:t>
            </a:r>
            <a:r>
              <a:rPr kumimoji="0" lang="en-US" sz="1800" b="0" i="0" u="none" strike="noStrike" kern="0" cap="none" spc="0" normalizeH="0" baseline="0" noProof="0" dirty="0" smtClean="0">
                <a:ln>
                  <a:noFill/>
                </a:ln>
                <a:solidFill>
                  <a:sysClr val="windowText" lastClr="000000"/>
                </a:solidFill>
                <a:effectLst/>
                <a:uLnTx/>
                <a:uFillTx/>
              </a:rPr>
              <a:t>correspondences [</a:t>
            </a:r>
            <a:r>
              <a:rPr kumimoji="0" lang="en-US" sz="1800" b="0" i="0" u="none" strike="noStrike" kern="0" cap="none" spc="0" normalizeH="0" baseline="0" noProof="0" dirty="0" err="1" smtClean="0">
                <a:ln>
                  <a:noFill/>
                </a:ln>
                <a:solidFill>
                  <a:sysClr val="windowText" lastClr="000000"/>
                </a:solidFill>
                <a:effectLst/>
                <a:uLnTx/>
                <a:uFillTx/>
              </a:rPr>
              <a:t>Lipman</a:t>
            </a:r>
            <a:r>
              <a:rPr kumimoji="0" lang="en-US" sz="1800" b="0" i="0" u="none" strike="noStrike" kern="0" cap="none" spc="0" normalizeH="0" baseline="0" noProof="0" dirty="0" smtClean="0">
                <a:ln>
                  <a:noFill/>
                </a:ln>
                <a:solidFill>
                  <a:sysClr val="windowText" lastClr="000000"/>
                </a:solidFill>
                <a:effectLst/>
                <a:uLnTx/>
                <a:uFillTx/>
              </a:rPr>
              <a:t> et.al </a:t>
            </a:r>
            <a:r>
              <a:rPr kumimoji="0" lang="en-US" sz="1800" b="0" i="0" u="none" strike="noStrike" kern="0" cap="none" spc="0" normalizeH="0" baseline="0" noProof="0" dirty="0" err="1" smtClean="0">
                <a:ln>
                  <a:noFill/>
                </a:ln>
                <a:solidFill>
                  <a:sysClr val="windowText" lastClr="000000"/>
                </a:solidFill>
                <a:effectLst/>
                <a:uLnTx/>
                <a:uFillTx/>
              </a:rPr>
              <a:t>Siggraph</a:t>
            </a:r>
            <a:r>
              <a:rPr kumimoji="0" lang="en-US" sz="1800" b="0" i="0" u="none" strike="noStrike" kern="0" cap="none" spc="0" normalizeH="0" baseline="0" noProof="0" dirty="0" smtClean="0">
                <a:ln>
                  <a:noFill/>
                </a:ln>
                <a:solidFill>
                  <a:sysClr val="windowText" lastClr="000000"/>
                </a:solidFill>
                <a:effectLst/>
                <a:uLnTx/>
                <a:uFillTx/>
              </a:rPr>
              <a:t> 09]</a:t>
            </a: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43</a:t>
            </a:fld>
            <a:endParaRPr lang="en-US" dirty="0"/>
          </a:p>
        </p:txBody>
      </p:sp>
      <p:graphicFrame>
        <p:nvGraphicFramePr>
          <p:cNvPr id="123905" name="Object 1"/>
          <p:cNvGraphicFramePr>
            <a:graphicFrameLocks noChangeAspect="1"/>
          </p:cNvGraphicFramePr>
          <p:nvPr/>
        </p:nvGraphicFramePr>
        <p:xfrm>
          <a:off x="4876800" y="4800600"/>
          <a:ext cx="1046163" cy="601663"/>
        </p:xfrm>
        <a:graphic>
          <a:graphicData uri="http://schemas.openxmlformats.org/presentationml/2006/ole">
            <mc:AlternateContent xmlns:mc="http://schemas.openxmlformats.org/markup-compatibility/2006">
              <mc:Choice xmlns:v="urn:schemas-microsoft-com:vml" Requires="v">
                <p:oleObj spid="_x0000_s123983" name="Equation" r:id="rId8" imgW="685800" imgH="393480" progId="Equation.3">
                  <p:embed/>
                </p:oleObj>
              </mc:Choice>
              <mc:Fallback>
                <p:oleObj name="Equation" r:id="rId8" imgW="685800" imgH="393480" progId="Equation.3">
                  <p:embed/>
                  <p:pic>
                    <p:nvPicPr>
                      <p:cNvPr id="0" name="Pict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6800" y="4800600"/>
                        <a:ext cx="1046163" cy="60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3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775F55"/>
                </a:solidFill>
              </a:rPr>
              <a:t>Graph Matching for Surface Registration </a:t>
            </a:r>
            <a:br>
              <a:rPr lang="en-US" sz="3600" dirty="0" smtClean="0">
                <a:solidFill>
                  <a:srgbClr val="775F55"/>
                </a:solidFill>
              </a:rPr>
            </a:br>
            <a:r>
              <a:rPr lang="en-US" sz="3600" dirty="0" smtClean="0">
                <a:solidFill>
                  <a:srgbClr val="775F55"/>
                </a:solidFill>
              </a:rPr>
              <a:t>– High-order Terms</a:t>
            </a:r>
            <a:endParaRPr lang="en-US" dirty="0"/>
          </a:p>
        </p:txBody>
      </p:sp>
      <p:sp>
        <p:nvSpPr>
          <p:cNvPr id="25" name="Content Placeholder 2"/>
          <p:cNvSpPr>
            <a:spLocks noGrp="1"/>
          </p:cNvSpPr>
          <p:nvPr>
            <p:ph sz="quarter" idx="1"/>
          </p:nvPr>
        </p:nvSpPr>
        <p:spPr>
          <a:xfrm>
            <a:off x="612648" y="1600200"/>
            <a:ext cx="8153400" cy="4495800"/>
          </a:xfrm>
        </p:spPr>
        <p:txBody>
          <a:bodyPr/>
          <a:lstStyle/>
          <a:p>
            <a:r>
              <a:rPr lang="en-US" dirty="0" smtClean="0"/>
              <a:t>A 2D example</a:t>
            </a:r>
            <a:endParaRPr lang="en-US" dirty="0"/>
          </a:p>
        </p:txBody>
      </p:sp>
      <p:grpSp>
        <p:nvGrpSpPr>
          <p:cNvPr id="48" name="Group 47"/>
          <p:cNvGrpSpPr/>
          <p:nvPr/>
        </p:nvGrpSpPr>
        <p:grpSpPr>
          <a:xfrm>
            <a:off x="457200" y="3124200"/>
            <a:ext cx="3810000" cy="1066800"/>
            <a:chOff x="1419225" y="2932113"/>
            <a:chExt cx="4914900" cy="1812924"/>
          </a:xfrm>
        </p:grpSpPr>
        <p:sp>
          <p:nvSpPr>
            <p:cNvPr id="49" name="Freeform 48"/>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50" name="Freeform 49"/>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51" name="Straight Connector 50"/>
            <p:cNvCxnSpPr>
              <a:stCxn id="50" idx="0"/>
              <a:endCxn id="49" idx="0"/>
            </p:cNvCxnSpPr>
            <p:nvPr/>
          </p:nvCxnSpPr>
          <p:spPr>
            <a:xfrm flipH="1" flipV="1">
              <a:off x="1419225" y="4629150"/>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52" name="Straight Connector 51"/>
            <p:cNvCxnSpPr>
              <a:stCxn id="50" idx="4"/>
              <a:endCxn id="49" idx="4"/>
            </p:cNvCxnSpPr>
            <p:nvPr/>
          </p:nvCxnSpPr>
          <p:spPr>
            <a:xfrm flipH="1" flipV="1">
              <a:off x="6305550" y="3533775"/>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53" name="Group 52"/>
          <p:cNvGrpSpPr/>
          <p:nvPr/>
        </p:nvGrpSpPr>
        <p:grpSpPr>
          <a:xfrm>
            <a:off x="533400" y="4876800"/>
            <a:ext cx="4114800" cy="1066800"/>
            <a:chOff x="1571625" y="4395788"/>
            <a:chExt cx="5038725" cy="1114424"/>
          </a:xfrm>
        </p:grpSpPr>
        <p:sp>
          <p:nvSpPr>
            <p:cNvPr id="54" name="Freeform 53"/>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55" name="Freeform 54"/>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56" name="Straight Connector 55"/>
            <p:cNvCxnSpPr>
              <a:stCxn id="54" idx="0"/>
              <a:endCxn id="55" idx="0"/>
            </p:cNvCxnSpPr>
            <p:nvPr/>
          </p:nvCxnSpPr>
          <p:spPr>
            <a:xfrm>
              <a:off x="1571625" y="5133975"/>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57" name="Straight Connector 56"/>
            <p:cNvCxnSpPr>
              <a:stCxn id="54" idx="5"/>
              <a:endCxn id="55" idx="5"/>
            </p:cNvCxnSpPr>
            <p:nvPr/>
          </p:nvCxnSpPr>
          <p:spPr>
            <a:xfrm>
              <a:off x="6581775" y="5410200"/>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58" name="Oval 57"/>
          <p:cNvSpPr/>
          <p:nvPr/>
        </p:nvSpPr>
        <p:spPr>
          <a:xfrm>
            <a:off x="1143000" y="32004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59" name="Oval 58"/>
          <p:cNvSpPr/>
          <p:nvPr/>
        </p:nvSpPr>
        <p:spPr>
          <a:xfrm>
            <a:off x="1447800" y="48768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sp>
        <p:nvSpPr>
          <p:cNvPr id="60" name="Oval 59"/>
          <p:cNvSpPr/>
          <p:nvPr/>
        </p:nvSpPr>
        <p:spPr>
          <a:xfrm>
            <a:off x="23622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1" name="Oval 60"/>
          <p:cNvSpPr/>
          <p:nvPr/>
        </p:nvSpPr>
        <p:spPr>
          <a:xfrm>
            <a:off x="3352800" y="31242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2" name="Oval 61"/>
          <p:cNvSpPr/>
          <p:nvPr/>
        </p:nvSpPr>
        <p:spPr>
          <a:xfrm>
            <a:off x="33528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3" name="Oval 62"/>
          <p:cNvSpPr/>
          <p:nvPr/>
        </p:nvSpPr>
        <p:spPr>
          <a:xfrm>
            <a:off x="2209800" y="52578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64" name="Straight Arrow Connector 63"/>
          <p:cNvCxnSpPr>
            <a:stCxn id="58" idx="4"/>
            <a:endCxn id="59" idx="0"/>
          </p:cNvCxnSpPr>
          <p:nvPr/>
        </p:nvCxnSpPr>
        <p:spPr>
          <a:xfrm rot="16200000" flipH="1">
            <a:off x="609600" y="3962400"/>
            <a:ext cx="1524000" cy="3048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cxnSp>
        <p:nvCxnSpPr>
          <p:cNvPr id="66" name="Straight Arrow Connector 65"/>
          <p:cNvCxnSpPr>
            <a:stCxn id="61" idx="4"/>
            <a:endCxn id="62" idx="0"/>
          </p:cNvCxnSpPr>
          <p:nvPr/>
        </p:nvCxnSpPr>
        <p:spPr>
          <a:xfrm rot="5400000">
            <a:off x="2476500" y="4229100"/>
            <a:ext cx="1905000" cy="1588"/>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sp>
        <p:nvSpPr>
          <p:cNvPr id="67" name="Right Arrow 66"/>
          <p:cNvSpPr/>
          <p:nvPr/>
        </p:nvSpPr>
        <p:spPr>
          <a:xfrm>
            <a:off x="4648200" y="3733800"/>
            <a:ext cx="381000" cy="304800"/>
          </a:xfrm>
          <a:prstGeom prst="rightArrow">
            <a:avLst/>
          </a:prstGeom>
          <a:solidFill>
            <a:srgbClr val="FFFF00"/>
          </a:solidFill>
          <a:ln w="48000" cap="flat" cmpd="thickThin" algn="ctr">
            <a:solidFill>
              <a:srgbClr val="F0AD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68" name="Group 67"/>
          <p:cNvGrpSpPr/>
          <p:nvPr/>
        </p:nvGrpSpPr>
        <p:grpSpPr>
          <a:xfrm>
            <a:off x="5791200" y="3352800"/>
            <a:ext cx="2819400" cy="76200"/>
            <a:chOff x="5791200" y="3352800"/>
            <a:chExt cx="2819400" cy="76200"/>
          </a:xfrm>
        </p:grpSpPr>
        <p:cxnSp>
          <p:nvCxnSpPr>
            <p:cNvPr id="69" name="Straight Connector 68"/>
            <p:cNvCxnSpPr/>
            <p:nvPr/>
          </p:nvCxnSpPr>
          <p:spPr>
            <a:xfrm>
              <a:off x="5791200" y="33528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0" name="Straight Connector 69"/>
            <p:cNvCxnSpPr/>
            <p:nvPr/>
          </p:nvCxnSpPr>
          <p:spPr>
            <a:xfrm>
              <a:off x="5791200" y="34290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1" name="Straight Connector 70"/>
            <p:cNvCxnSpPr/>
            <p:nvPr/>
          </p:nvCxnSpPr>
          <p:spPr>
            <a:xfrm rot="5400000">
              <a:off x="57531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2" name="Straight Connector 71"/>
            <p:cNvCxnSpPr/>
            <p:nvPr/>
          </p:nvCxnSpPr>
          <p:spPr>
            <a:xfrm rot="5400000">
              <a:off x="85725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73" name="Group 72"/>
          <p:cNvGrpSpPr/>
          <p:nvPr/>
        </p:nvGrpSpPr>
        <p:grpSpPr>
          <a:xfrm>
            <a:off x="5867400" y="5257800"/>
            <a:ext cx="3048000" cy="76200"/>
            <a:chOff x="5791200" y="3352800"/>
            <a:chExt cx="2819400" cy="76200"/>
          </a:xfrm>
        </p:grpSpPr>
        <p:cxnSp>
          <p:nvCxnSpPr>
            <p:cNvPr id="74" name="Straight Connector 73"/>
            <p:cNvCxnSpPr/>
            <p:nvPr/>
          </p:nvCxnSpPr>
          <p:spPr>
            <a:xfrm>
              <a:off x="5791200" y="33528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75" name="Straight Connector 74"/>
            <p:cNvCxnSpPr/>
            <p:nvPr/>
          </p:nvCxnSpPr>
          <p:spPr>
            <a:xfrm>
              <a:off x="5791200" y="34290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76" name="Straight Connector 75"/>
            <p:cNvCxnSpPr/>
            <p:nvPr/>
          </p:nvCxnSpPr>
          <p:spPr>
            <a:xfrm rot="5400000">
              <a:off x="57531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77" name="Straight Connector 76"/>
            <p:cNvCxnSpPr/>
            <p:nvPr/>
          </p:nvCxnSpPr>
          <p:spPr>
            <a:xfrm rot="5400000">
              <a:off x="85725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78" name="Oval 77"/>
          <p:cNvSpPr/>
          <p:nvPr/>
        </p:nvSpPr>
        <p:spPr>
          <a:xfrm>
            <a:off x="70866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9" name="Oval 78"/>
          <p:cNvSpPr/>
          <p:nvPr/>
        </p:nvSpPr>
        <p:spPr>
          <a:xfrm>
            <a:off x="69342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1" name="Oval 80"/>
          <p:cNvSpPr/>
          <p:nvPr/>
        </p:nvSpPr>
        <p:spPr>
          <a:xfrm>
            <a:off x="6019800" y="3276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2" name="Oval 81"/>
          <p:cNvSpPr/>
          <p:nvPr/>
        </p:nvSpPr>
        <p:spPr>
          <a:xfrm>
            <a:off x="6096000" y="5181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cxnSp>
        <p:nvCxnSpPr>
          <p:cNvPr id="83" name="Straight Arrow Connector 82"/>
          <p:cNvCxnSpPr>
            <a:stCxn id="81" idx="4"/>
            <a:endCxn id="82" idx="0"/>
          </p:cNvCxnSpPr>
          <p:nvPr/>
        </p:nvCxnSpPr>
        <p:spPr>
          <a:xfrm rot="16200000" flipH="1">
            <a:off x="5257800" y="4267200"/>
            <a:ext cx="1752600" cy="762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sp>
        <p:nvSpPr>
          <p:cNvPr id="84" name="TextBox 83"/>
          <p:cNvSpPr txBox="1"/>
          <p:nvPr/>
        </p:nvSpPr>
        <p:spPr>
          <a:xfrm>
            <a:off x="10668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86" name="TextBox 85"/>
          <p:cNvSpPr txBox="1"/>
          <p:nvPr/>
        </p:nvSpPr>
        <p:spPr>
          <a:xfrm>
            <a:off x="31242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87" name="TextBox 86"/>
          <p:cNvSpPr txBox="1"/>
          <p:nvPr/>
        </p:nvSpPr>
        <p:spPr>
          <a:xfrm>
            <a:off x="57150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88" name="Oval 87"/>
          <p:cNvSpPr/>
          <p:nvPr/>
        </p:nvSpPr>
        <p:spPr>
          <a:xfrm>
            <a:off x="8153400" y="3276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9" name="Oval 88"/>
          <p:cNvSpPr/>
          <p:nvPr/>
        </p:nvSpPr>
        <p:spPr>
          <a:xfrm>
            <a:off x="82296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90" name="Straight Arrow Connector 89"/>
          <p:cNvCxnSpPr>
            <a:stCxn id="88" idx="4"/>
            <a:endCxn id="89" idx="0"/>
          </p:cNvCxnSpPr>
          <p:nvPr/>
        </p:nvCxnSpPr>
        <p:spPr>
          <a:xfrm rot="16200000" flipH="1">
            <a:off x="7391400" y="4267200"/>
            <a:ext cx="1752600" cy="76200"/>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sp>
        <p:nvSpPr>
          <p:cNvPr id="91" name="TextBox 90"/>
          <p:cNvSpPr txBox="1"/>
          <p:nvPr/>
        </p:nvSpPr>
        <p:spPr>
          <a:xfrm>
            <a:off x="1371600" y="2438400"/>
            <a:ext cx="3124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Embedding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92" name="TextBox 91"/>
          <p:cNvSpPr txBox="1"/>
          <p:nvPr/>
        </p:nvSpPr>
        <p:spPr>
          <a:xfrm>
            <a:off x="6172200" y="2438400"/>
            <a:ext cx="1981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Intrinsic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94" name="TextBox 93"/>
          <p:cNvSpPr txBox="1"/>
          <p:nvPr/>
        </p:nvSpPr>
        <p:spPr>
          <a:xfrm>
            <a:off x="80010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95" name="TextBox 94"/>
          <p:cNvSpPr txBox="1"/>
          <p:nvPr/>
        </p:nvSpPr>
        <p:spPr>
          <a:xfrm>
            <a:off x="3886200" y="4038600"/>
            <a:ext cx="1905000"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Align I and II, we can have one unique intrinsic representation</a:t>
            </a:r>
            <a:endParaRPr kumimoji="0" lang="en-US" sz="1800" b="0" i="0" u="none" strike="noStrike" kern="0" cap="none" spc="0" normalizeH="0" baseline="0" noProof="0" dirty="0">
              <a:ln>
                <a:noFill/>
              </a:ln>
              <a:solidFill>
                <a:sysClr val="windowText" lastClr="000000"/>
              </a:solidFill>
              <a:effectLst/>
              <a:uLnTx/>
              <a:uFillTx/>
            </a:endParaRPr>
          </a:p>
        </p:txBody>
      </p:sp>
      <p:sp>
        <p:nvSpPr>
          <p:cNvPr id="96" name="TextBox 95"/>
          <p:cNvSpPr txBox="1"/>
          <p:nvPr/>
        </p:nvSpPr>
        <p:spPr>
          <a:xfrm>
            <a:off x="0" y="32766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S1</a:t>
            </a: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TextBox 96"/>
          <p:cNvSpPr txBox="1"/>
          <p:nvPr/>
        </p:nvSpPr>
        <p:spPr>
          <a:xfrm>
            <a:off x="0" y="50292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S2</a:t>
            </a: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TextBox 97"/>
          <p:cNvSpPr txBox="1"/>
          <p:nvPr/>
        </p:nvSpPr>
        <p:spPr>
          <a:xfrm>
            <a:off x="1600200" y="6019800"/>
            <a:ext cx="2057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Sparse Matching</a:t>
            </a: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Oval 98"/>
          <p:cNvSpPr/>
          <p:nvPr/>
        </p:nvSpPr>
        <p:spPr>
          <a:xfrm>
            <a:off x="71628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100" name="Straight Arrow Connector 99"/>
          <p:cNvCxnSpPr>
            <a:endCxn id="99" idx="0"/>
          </p:cNvCxnSpPr>
          <p:nvPr/>
        </p:nvCxnSpPr>
        <p:spPr>
          <a:xfrm rot="16200000" flipH="1">
            <a:off x="6324600" y="4267200"/>
            <a:ext cx="1752600" cy="76200"/>
          </a:xfrm>
          <a:prstGeom prst="straightConnector1">
            <a:avLst/>
          </a:prstGeom>
          <a:noFill/>
          <a:ln w="48500" cap="flat" cmpd="thickThin" algn="ctr">
            <a:solidFill>
              <a:sysClr val="window" lastClr="FFFFFF">
                <a:lumMod val="65000"/>
              </a:sysClr>
            </a:solidFill>
            <a:prstDash val="solid"/>
            <a:tailEnd type="arrow"/>
          </a:ln>
          <a:effectLst>
            <a:outerShdw blurRad="39000" dist="25400" dir="5400000" rotWithShape="0">
              <a:srgbClr val="000000">
                <a:alpha val="38000"/>
              </a:srgbClr>
            </a:outerShdw>
          </a:effectLst>
        </p:spPr>
      </p:cxnSp>
      <p:sp>
        <p:nvSpPr>
          <p:cNvPr id="101" name="Left Brace 100"/>
          <p:cNvSpPr/>
          <p:nvPr/>
        </p:nvSpPr>
        <p:spPr>
          <a:xfrm rot="16200000">
            <a:off x="7010400" y="5410200"/>
            <a:ext cx="228600" cy="2286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2" name="TextBox 101"/>
          <p:cNvSpPr txBox="1"/>
          <p:nvPr/>
        </p:nvSpPr>
        <p:spPr>
          <a:xfrm>
            <a:off x="6629400" y="5715000"/>
            <a:ext cx="12954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d (I </a:t>
            </a:r>
            <a:r>
              <a:rPr lang="en-US" dirty="0" smtClean="0">
                <a:latin typeface="Times New Roman" pitchFamily="18" charset="0"/>
                <a:cs typeface="Times New Roman" pitchFamily="18" charset="0"/>
                <a:sym typeface="Wingdings" pitchFamily="2" charset="2"/>
              </a:rPr>
              <a:t>, II)</a:t>
            </a:r>
            <a:endParaRPr lang="en-US" dirty="0">
              <a:latin typeface="Times New Roman" pitchFamily="18" charset="0"/>
              <a:cs typeface="Times New Roman" pitchFamily="18" charset="0"/>
            </a:endParaRPr>
          </a:p>
        </p:txBody>
      </p:sp>
      <p:sp>
        <p:nvSpPr>
          <p:cNvPr id="103"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84" grpId="0"/>
      <p:bldP spid="86" grpId="0"/>
      <p:bldP spid="87" grpId="0"/>
      <p:bldP spid="94" grpId="0"/>
      <p:bldP spid="95" grpId="0"/>
      <p:bldP spid="99" grpId="0" animBg="1"/>
      <p:bldP spid="101" grpId="0" animBg="1"/>
      <p:bldP spid="10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From Sparse to Dense Registration</a:t>
            </a:r>
            <a:endParaRPr lang="en-US" dirty="0"/>
          </a:p>
        </p:txBody>
      </p:sp>
      <p:sp>
        <p:nvSpPr>
          <p:cNvPr id="3" name="Content Placeholder 2"/>
          <p:cNvSpPr>
            <a:spLocks noGrp="1"/>
          </p:cNvSpPr>
          <p:nvPr>
            <p:ph sz="quarter" idx="1"/>
          </p:nvPr>
        </p:nvSpPr>
        <p:spPr/>
        <p:txBody>
          <a:bodyPr/>
          <a:lstStyle/>
          <a:p>
            <a:r>
              <a:rPr lang="en-US" dirty="0" smtClean="0"/>
              <a:t>Candidate Selection</a:t>
            </a:r>
            <a:endParaRPr lang="en-US" dirty="0"/>
          </a:p>
        </p:txBody>
      </p:sp>
      <p:grpSp>
        <p:nvGrpSpPr>
          <p:cNvPr id="55" name="Group 54"/>
          <p:cNvGrpSpPr/>
          <p:nvPr/>
        </p:nvGrpSpPr>
        <p:grpSpPr>
          <a:xfrm>
            <a:off x="457200" y="3124200"/>
            <a:ext cx="3810000" cy="1066800"/>
            <a:chOff x="1419225" y="2932113"/>
            <a:chExt cx="4914900" cy="1812924"/>
          </a:xfrm>
        </p:grpSpPr>
        <p:sp>
          <p:nvSpPr>
            <p:cNvPr id="56" name="Freeform 55"/>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57" name="Freeform 56"/>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58" name="Straight Connector 57"/>
            <p:cNvCxnSpPr>
              <a:stCxn id="57" idx="0"/>
              <a:endCxn id="56" idx="0"/>
            </p:cNvCxnSpPr>
            <p:nvPr/>
          </p:nvCxnSpPr>
          <p:spPr>
            <a:xfrm flipH="1" flipV="1">
              <a:off x="1419225" y="4629150"/>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59" name="Straight Connector 58"/>
            <p:cNvCxnSpPr>
              <a:stCxn id="57" idx="4"/>
              <a:endCxn id="56" idx="4"/>
            </p:cNvCxnSpPr>
            <p:nvPr/>
          </p:nvCxnSpPr>
          <p:spPr>
            <a:xfrm flipH="1" flipV="1">
              <a:off x="6305550" y="3533775"/>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60" name="Group 59"/>
          <p:cNvGrpSpPr/>
          <p:nvPr/>
        </p:nvGrpSpPr>
        <p:grpSpPr>
          <a:xfrm>
            <a:off x="533400" y="4876800"/>
            <a:ext cx="4114800" cy="1066800"/>
            <a:chOff x="1571625" y="4395788"/>
            <a:chExt cx="5038725" cy="1114424"/>
          </a:xfrm>
        </p:grpSpPr>
        <p:sp>
          <p:nvSpPr>
            <p:cNvPr id="61" name="Freeform 60"/>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2" name="Freeform 61"/>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63" name="Straight Connector 62"/>
            <p:cNvCxnSpPr>
              <a:stCxn id="61" idx="0"/>
              <a:endCxn id="62" idx="0"/>
            </p:cNvCxnSpPr>
            <p:nvPr/>
          </p:nvCxnSpPr>
          <p:spPr>
            <a:xfrm>
              <a:off x="1571625" y="5133975"/>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64" name="Straight Connector 63"/>
            <p:cNvCxnSpPr>
              <a:stCxn id="61" idx="5"/>
              <a:endCxn id="62" idx="5"/>
            </p:cNvCxnSpPr>
            <p:nvPr/>
          </p:nvCxnSpPr>
          <p:spPr>
            <a:xfrm>
              <a:off x="6581775" y="5410200"/>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65" name="Oval 64"/>
          <p:cNvSpPr/>
          <p:nvPr/>
        </p:nvSpPr>
        <p:spPr>
          <a:xfrm>
            <a:off x="1143000" y="32004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6" name="Oval 65"/>
          <p:cNvSpPr/>
          <p:nvPr/>
        </p:nvSpPr>
        <p:spPr>
          <a:xfrm>
            <a:off x="1447800" y="48768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sp>
        <p:nvSpPr>
          <p:cNvPr id="67" name="Oval 66"/>
          <p:cNvSpPr/>
          <p:nvPr/>
        </p:nvSpPr>
        <p:spPr>
          <a:xfrm>
            <a:off x="23622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8" name="Oval 67"/>
          <p:cNvSpPr/>
          <p:nvPr/>
        </p:nvSpPr>
        <p:spPr>
          <a:xfrm>
            <a:off x="3352800" y="31242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9" name="Oval 68"/>
          <p:cNvSpPr/>
          <p:nvPr/>
        </p:nvSpPr>
        <p:spPr>
          <a:xfrm>
            <a:off x="33528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0" name="Oval 69"/>
          <p:cNvSpPr/>
          <p:nvPr/>
        </p:nvSpPr>
        <p:spPr>
          <a:xfrm>
            <a:off x="2209800" y="52578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71" name="Straight Arrow Connector 70"/>
          <p:cNvCxnSpPr>
            <a:stCxn id="65" idx="4"/>
            <a:endCxn id="66" idx="0"/>
          </p:cNvCxnSpPr>
          <p:nvPr/>
        </p:nvCxnSpPr>
        <p:spPr>
          <a:xfrm rot="16200000" flipH="1">
            <a:off x="609600" y="3962400"/>
            <a:ext cx="1524000" cy="3048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cxnSp>
        <p:nvCxnSpPr>
          <p:cNvPr id="72" name="Straight Arrow Connector 71"/>
          <p:cNvCxnSpPr>
            <a:stCxn id="67" idx="4"/>
            <a:endCxn id="70" idx="0"/>
          </p:cNvCxnSpPr>
          <p:nvPr/>
        </p:nvCxnSpPr>
        <p:spPr>
          <a:xfrm rot="5400000">
            <a:off x="1447800" y="4267200"/>
            <a:ext cx="1828800" cy="152400"/>
          </a:xfrm>
          <a:prstGeom prst="straightConnector1">
            <a:avLst/>
          </a:prstGeom>
          <a:noFill/>
          <a:ln w="48500" cap="flat" cmpd="thickThin" algn="ctr">
            <a:solidFill>
              <a:sysClr val="windowText" lastClr="000000"/>
            </a:solidFill>
            <a:prstDash val="solid"/>
            <a:tailEnd type="arrow"/>
          </a:ln>
          <a:effectLst>
            <a:outerShdw blurRad="39000" dist="25400" dir="5400000" rotWithShape="0">
              <a:srgbClr val="000000">
                <a:alpha val="38000"/>
              </a:srgbClr>
            </a:outerShdw>
          </a:effectLst>
        </p:spPr>
      </p:cxnSp>
      <p:cxnSp>
        <p:nvCxnSpPr>
          <p:cNvPr id="73" name="Straight Arrow Connector 72"/>
          <p:cNvCxnSpPr>
            <a:stCxn id="68" idx="4"/>
            <a:endCxn id="69" idx="0"/>
          </p:cNvCxnSpPr>
          <p:nvPr/>
        </p:nvCxnSpPr>
        <p:spPr>
          <a:xfrm rot="5400000">
            <a:off x="2476500" y="4229100"/>
            <a:ext cx="1905000" cy="1588"/>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sp>
        <p:nvSpPr>
          <p:cNvPr id="74" name="Right Arrow 73"/>
          <p:cNvSpPr/>
          <p:nvPr/>
        </p:nvSpPr>
        <p:spPr>
          <a:xfrm>
            <a:off x="4648200" y="3733800"/>
            <a:ext cx="381000" cy="304800"/>
          </a:xfrm>
          <a:prstGeom prst="rightArrow">
            <a:avLst/>
          </a:prstGeom>
          <a:solidFill>
            <a:srgbClr val="FFFF00"/>
          </a:solidFill>
          <a:ln w="48000" cap="flat" cmpd="thickThin" algn="ctr">
            <a:solidFill>
              <a:srgbClr val="F0AD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75" name="Group 74"/>
          <p:cNvGrpSpPr/>
          <p:nvPr/>
        </p:nvGrpSpPr>
        <p:grpSpPr>
          <a:xfrm>
            <a:off x="5791200" y="3352800"/>
            <a:ext cx="2819400" cy="76200"/>
            <a:chOff x="5791200" y="3352800"/>
            <a:chExt cx="2819400" cy="76200"/>
          </a:xfrm>
        </p:grpSpPr>
        <p:cxnSp>
          <p:nvCxnSpPr>
            <p:cNvPr id="76" name="Straight Connector 75"/>
            <p:cNvCxnSpPr/>
            <p:nvPr/>
          </p:nvCxnSpPr>
          <p:spPr>
            <a:xfrm>
              <a:off x="5791200" y="33528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7" name="Straight Connector 76"/>
            <p:cNvCxnSpPr/>
            <p:nvPr/>
          </p:nvCxnSpPr>
          <p:spPr>
            <a:xfrm>
              <a:off x="5791200" y="34290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8" name="Straight Connector 77"/>
            <p:cNvCxnSpPr/>
            <p:nvPr/>
          </p:nvCxnSpPr>
          <p:spPr>
            <a:xfrm rot="5400000">
              <a:off x="57531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79" name="Straight Connector 78"/>
            <p:cNvCxnSpPr/>
            <p:nvPr/>
          </p:nvCxnSpPr>
          <p:spPr>
            <a:xfrm rot="5400000">
              <a:off x="85725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80" name="Group 79"/>
          <p:cNvGrpSpPr/>
          <p:nvPr/>
        </p:nvGrpSpPr>
        <p:grpSpPr>
          <a:xfrm>
            <a:off x="5867400" y="5257800"/>
            <a:ext cx="3048000" cy="76200"/>
            <a:chOff x="5791200" y="3352800"/>
            <a:chExt cx="2819400" cy="76200"/>
          </a:xfrm>
        </p:grpSpPr>
        <p:cxnSp>
          <p:nvCxnSpPr>
            <p:cNvPr id="81" name="Straight Connector 80"/>
            <p:cNvCxnSpPr/>
            <p:nvPr/>
          </p:nvCxnSpPr>
          <p:spPr>
            <a:xfrm>
              <a:off x="5791200" y="33528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2" name="Straight Connector 81"/>
            <p:cNvCxnSpPr/>
            <p:nvPr/>
          </p:nvCxnSpPr>
          <p:spPr>
            <a:xfrm>
              <a:off x="5791200" y="34290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3" name="Straight Connector 82"/>
            <p:cNvCxnSpPr/>
            <p:nvPr/>
          </p:nvCxnSpPr>
          <p:spPr>
            <a:xfrm rot="5400000">
              <a:off x="57531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4" name="Straight Connector 83"/>
            <p:cNvCxnSpPr/>
            <p:nvPr/>
          </p:nvCxnSpPr>
          <p:spPr>
            <a:xfrm rot="5400000">
              <a:off x="85725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85" name="Oval 84"/>
          <p:cNvSpPr/>
          <p:nvPr/>
        </p:nvSpPr>
        <p:spPr>
          <a:xfrm>
            <a:off x="70866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6" name="Oval 85"/>
          <p:cNvSpPr/>
          <p:nvPr/>
        </p:nvSpPr>
        <p:spPr>
          <a:xfrm>
            <a:off x="69342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87" name="Straight Arrow Connector 86"/>
          <p:cNvCxnSpPr>
            <a:stCxn id="85" idx="4"/>
            <a:endCxn id="86" idx="0"/>
          </p:cNvCxnSpPr>
          <p:nvPr/>
        </p:nvCxnSpPr>
        <p:spPr>
          <a:xfrm rot="5400000">
            <a:off x="6210300" y="4229100"/>
            <a:ext cx="1752600" cy="152400"/>
          </a:xfrm>
          <a:prstGeom prst="straightConnector1">
            <a:avLst/>
          </a:prstGeom>
          <a:noFill/>
          <a:ln w="48500" cap="flat" cmpd="thickThin" algn="ctr">
            <a:solidFill>
              <a:sysClr val="windowText" lastClr="000000"/>
            </a:solidFill>
            <a:prstDash val="solid"/>
            <a:tailEnd type="arrow"/>
          </a:ln>
          <a:effectLst>
            <a:outerShdw blurRad="39000" dist="25400" dir="5400000" rotWithShape="0">
              <a:srgbClr val="000000">
                <a:alpha val="38000"/>
              </a:srgbClr>
            </a:outerShdw>
          </a:effectLst>
        </p:spPr>
      </p:cxnSp>
      <p:sp>
        <p:nvSpPr>
          <p:cNvPr id="88" name="Oval 87"/>
          <p:cNvSpPr/>
          <p:nvPr/>
        </p:nvSpPr>
        <p:spPr>
          <a:xfrm>
            <a:off x="6019800" y="3276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9" name="Oval 88"/>
          <p:cNvSpPr/>
          <p:nvPr/>
        </p:nvSpPr>
        <p:spPr>
          <a:xfrm>
            <a:off x="6096000" y="5181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cxnSp>
        <p:nvCxnSpPr>
          <p:cNvPr id="90" name="Straight Arrow Connector 89"/>
          <p:cNvCxnSpPr>
            <a:stCxn id="88" idx="4"/>
            <a:endCxn id="89" idx="0"/>
          </p:cNvCxnSpPr>
          <p:nvPr/>
        </p:nvCxnSpPr>
        <p:spPr>
          <a:xfrm rot="16200000" flipH="1">
            <a:off x="5257800" y="4267200"/>
            <a:ext cx="1752600" cy="762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sp>
        <p:nvSpPr>
          <p:cNvPr id="91" name="TextBox 90"/>
          <p:cNvSpPr txBox="1"/>
          <p:nvPr/>
        </p:nvSpPr>
        <p:spPr>
          <a:xfrm>
            <a:off x="10668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92" name="TextBox 91"/>
          <p:cNvSpPr txBox="1"/>
          <p:nvPr/>
        </p:nvSpPr>
        <p:spPr>
          <a:xfrm>
            <a:off x="20574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93" name="TextBox 92"/>
          <p:cNvSpPr txBox="1"/>
          <p:nvPr/>
        </p:nvSpPr>
        <p:spPr>
          <a:xfrm>
            <a:off x="30480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94" name="TextBox 93"/>
          <p:cNvSpPr txBox="1"/>
          <p:nvPr/>
        </p:nvSpPr>
        <p:spPr>
          <a:xfrm>
            <a:off x="57150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95" name="Oval 94"/>
          <p:cNvSpPr/>
          <p:nvPr/>
        </p:nvSpPr>
        <p:spPr>
          <a:xfrm>
            <a:off x="8153400" y="3276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6" name="Oval 95"/>
          <p:cNvSpPr/>
          <p:nvPr/>
        </p:nvSpPr>
        <p:spPr>
          <a:xfrm>
            <a:off x="82296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97" name="Straight Arrow Connector 96"/>
          <p:cNvCxnSpPr>
            <a:stCxn id="95" idx="4"/>
            <a:endCxn id="96" idx="0"/>
          </p:cNvCxnSpPr>
          <p:nvPr/>
        </p:nvCxnSpPr>
        <p:spPr>
          <a:xfrm rot="16200000" flipH="1">
            <a:off x="7391400" y="4267200"/>
            <a:ext cx="1752600" cy="76200"/>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sp>
        <p:nvSpPr>
          <p:cNvPr id="98" name="TextBox 97"/>
          <p:cNvSpPr txBox="1"/>
          <p:nvPr/>
        </p:nvSpPr>
        <p:spPr>
          <a:xfrm>
            <a:off x="1371600" y="2438400"/>
            <a:ext cx="3124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Embedding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TextBox 98"/>
          <p:cNvSpPr txBox="1"/>
          <p:nvPr/>
        </p:nvSpPr>
        <p:spPr>
          <a:xfrm>
            <a:off x="6172200" y="2438400"/>
            <a:ext cx="1981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Intrinsic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TextBox 99"/>
          <p:cNvSpPr txBox="1"/>
          <p:nvPr/>
        </p:nvSpPr>
        <p:spPr>
          <a:xfrm>
            <a:off x="67056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TextBox 100"/>
          <p:cNvSpPr txBox="1"/>
          <p:nvPr/>
        </p:nvSpPr>
        <p:spPr>
          <a:xfrm>
            <a:off x="79248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03" name="TextBox 102"/>
          <p:cNvSpPr txBox="1"/>
          <p:nvPr/>
        </p:nvSpPr>
        <p:spPr>
          <a:xfrm>
            <a:off x="0" y="32766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S1</a:t>
            </a:r>
            <a:endParaRPr kumimoji="0" lang="en-US" sz="1800" b="0" i="0" u="none" strike="noStrike" kern="0" cap="none" spc="0" normalizeH="0" baseline="0" noProof="0" dirty="0">
              <a:ln>
                <a:noFill/>
              </a:ln>
              <a:solidFill>
                <a:sysClr val="windowText" lastClr="000000"/>
              </a:solidFill>
              <a:effectLst/>
              <a:uLnTx/>
              <a:uFillTx/>
            </a:endParaRPr>
          </a:p>
        </p:txBody>
      </p:sp>
      <p:sp>
        <p:nvSpPr>
          <p:cNvPr id="104" name="TextBox 103"/>
          <p:cNvSpPr txBox="1"/>
          <p:nvPr/>
        </p:nvSpPr>
        <p:spPr>
          <a:xfrm>
            <a:off x="0" y="50292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S2</a:t>
            </a:r>
            <a:endParaRPr kumimoji="0" lang="en-US" sz="1800" b="0" i="0" u="none" strike="noStrike" kern="0" cap="none" spc="0" normalizeH="0" baseline="0" noProof="0" dirty="0">
              <a:ln>
                <a:noFill/>
              </a:ln>
              <a:solidFill>
                <a:sysClr val="windowText" lastClr="000000"/>
              </a:solidFill>
              <a:effectLst/>
              <a:uLnTx/>
              <a:uFillTx/>
            </a:endParaRPr>
          </a:p>
        </p:txBody>
      </p:sp>
      <p:sp>
        <p:nvSpPr>
          <p:cNvPr id="105" name="TextBox 104"/>
          <p:cNvSpPr txBox="1"/>
          <p:nvPr/>
        </p:nvSpPr>
        <p:spPr>
          <a:xfrm>
            <a:off x="1600200" y="6019800"/>
            <a:ext cx="2057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Sparse Matching</a:t>
            </a: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Sparse to Dense Registration</a:t>
            </a:r>
            <a:endParaRPr lang="en-US" dirty="0"/>
          </a:p>
        </p:txBody>
      </p:sp>
      <p:sp>
        <p:nvSpPr>
          <p:cNvPr id="3" name="Content Placeholder 2"/>
          <p:cNvSpPr>
            <a:spLocks noGrp="1"/>
          </p:cNvSpPr>
          <p:nvPr>
            <p:ph sz="quarter" idx="1"/>
          </p:nvPr>
        </p:nvSpPr>
        <p:spPr/>
        <p:txBody>
          <a:bodyPr/>
          <a:lstStyle/>
          <a:p>
            <a:r>
              <a:rPr lang="en-US" dirty="0" smtClean="0"/>
              <a:t>Candidate Selection</a:t>
            </a:r>
          </a:p>
          <a:p>
            <a:endParaRPr lang="en-US" dirty="0"/>
          </a:p>
        </p:txBody>
      </p:sp>
      <p:grpSp>
        <p:nvGrpSpPr>
          <p:cNvPr id="59" name="Group 10"/>
          <p:cNvGrpSpPr/>
          <p:nvPr/>
        </p:nvGrpSpPr>
        <p:grpSpPr>
          <a:xfrm>
            <a:off x="457200" y="3124200"/>
            <a:ext cx="3810000" cy="1066800"/>
            <a:chOff x="1419225" y="2932113"/>
            <a:chExt cx="4914900" cy="1812924"/>
          </a:xfrm>
        </p:grpSpPr>
        <p:sp>
          <p:nvSpPr>
            <p:cNvPr id="60" name="Freeform 59"/>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1" name="Freeform 60"/>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62" name="Straight Connector 61"/>
            <p:cNvCxnSpPr>
              <a:stCxn id="61" idx="0"/>
              <a:endCxn id="60" idx="0"/>
            </p:cNvCxnSpPr>
            <p:nvPr/>
          </p:nvCxnSpPr>
          <p:spPr>
            <a:xfrm flipH="1" flipV="1">
              <a:off x="1419225" y="4629150"/>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63" name="Straight Connector 62"/>
            <p:cNvCxnSpPr>
              <a:stCxn id="61" idx="4"/>
              <a:endCxn id="60" idx="4"/>
            </p:cNvCxnSpPr>
            <p:nvPr/>
          </p:nvCxnSpPr>
          <p:spPr>
            <a:xfrm flipH="1" flipV="1">
              <a:off x="6305550" y="3533775"/>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64" name="Group 18"/>
          <p:cNvGrpSpPr/>
          <p:nvPr/>
        </p:nvGrpSpPr>
        <p:grpSpPr>
          <a:xfrm>
            <a:off x="533400" y="4876800"/>
            <a:ext cx="4114800" cy="1066800"/>
            <a:chOff x="1571625" y="4395788"/>
            <a:chExt cx="5038725" cy="1114424"/>
          </a:xfrm>
        </p:grpSpPr>
        <p:sp>
          <p:nvSpPr>
            <p:cNvPr id="65" name="Freeform 64"/>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6" name="Freeform 65"/>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67" name="Straight Connector 66"/>
            <p:cNvCxnSpPr>
              <a:stCxn id="65" idx="0"/>
              <a:endCxn id="66" idx="0"/>
            </p:cNvCxnSpPr>
            <p:nvPr/>
          </p:nvCxnSpPr>
          <p:spPr>
            <a:xfrm>
              <a:off x="1571625" y="5133975"/>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68" name="Straight Connector 67"/>
            <p:cNvCxnSpPr>
              <a:stCxn id="65" idx="5"/>
              <a:endCxn id="66" idx="5"/>
            </p:cNvCxnSpPr>
            <p:nvPr/>
          </p:nvCxnSpPr>
          <p:spPr>
            <a:xfrm>
              <a:off x="6581775" y="5410200"/>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69" name="Oval 68"/>
          <p:cNvSpPr/>
          <p:nvPr/>
        </p:nvSpPr>
        <p:spPr>
          <a:xfrm>
            <a:off x="1143000" y="32004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0" name="Oval 69"/>
          <p:cNvSpPr/>
          <p:nvPr/>
        </p:nvSpPr>
        <p:spPr>
          <a:xfrm>
            <a:off x="1447800" y="48768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sp>
        <p:nvSpPr>
          <p:cNvPr id="71" name="Oval 70"/>
          <p:cNvSpPr/>
          <p:nvPr/>
        </p:nvSpPr>
        <p:spPr>
          <a:xfrm>
            <a:off x="23622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2" name="Oval 71"/>
          <p:cNvSpPr/>
          <p:nvPr/>
        </p:nvSpPr>
        <p:spPr>
          <a:xfrm>
            <a:off x="3352800" y="31242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3" name="Oval 72"/>
          <p:cNvSpPr/>
          <p:nvPr/>
        </p:nvSpPr>
        <p:spPr>
          <a:xfrm>
            <a:off x="33528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4" name="Oval 73"/>
          <p:cNvSpPr/>
          <p:nvPr/>
        </p:nvSpPr>
        <p:spPr>
          <a:xfrm>
            <a:off x="2209800" y="52578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75" name="Straight Arrow Connector 74"/>
          <p:cNvCxnSpPr>
            <a:stCxn id="69" idx="4"/>
            <a:endCxn id="70" idx="0"/>
          </p:cNvCxnSpPr>
          <p:nvPr/>
        </p:nvCxnSpPr>
        <p:spPr>
          <a:xfrm rot="16200000" flipH="1">
            <a:off x="609600" y="3962400"/>
            <a:ext cx="1524000" cy="3048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cxnSp>
        <p:nvCxnSpPr>
          <p:cNvPr id="76" name="Straight Arrow Connector 75"/>
          <p:cNvCxnSpPr>
            <a:stCxn id="71" idx="4"/>
            <a:endCxn id="74" idx="0"/>
          </p:cNvCxnSpPr>
          <p:nvPr/>
        </p:nvCxnSpPr>
        <p:spPr>
          <a:xfrm rot="5400000">
            <a:off x="1447800" y="4267200"/>
            <a:ext cx="1828800" cy="152400"/>
          </a:xfrm>
          <a:prstGeom prst="straightConnector1">
            <a:avLst/>
          </a:prstGeom>
          <a:noFill/>
          <a:ln w="48500" cap="flat" cmpd="thickThin" algn="ctr">
            <a:solidFill>
              <a:sysClr val="windowText" lastClr="000000"/>
            </a:solidFill>
            <a:prstDash val="solid"/>
            <a:tailEnd type="arrow"/>
          </a:ln>
          <a:effectLst>
            <a:outerShdw blurRad="39000" dist="25400" dir="5400000" rotWithShape="0">
              <a:srgbClr val="000000">
                <a:alpha val="38000"/>
              </a:srgbClr>
            </a:outerShdw>
          </a:effectLst>
        </p:spPr>
      </p:cxnSp>
      <p:cxnSp>
        <p:nvCxnSpPr>
          <p:cNvPr id="77" name="Straight Arrow Connector 76"/>
          <p:cNvCxnSpPr>
            <a:stCxn id="72" idx="4"/>
            <a:endCxn id="73" idx="0"/>
          </p:cNvCxnSpPr>
          <p:nvPr/>
        </p:nvCxnSpPr>
        <p:spPr>
          <a:xfrm rot="5400000">
            <a:off x="2476500" y="4229100"/>
            <a:ext cx="1905000" cy="1588"/>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grpSp>
        <p:nvGrpSpPr>
          <p:cNvPr id="78" name="Group 58"/>
          <p:cNvGrpSpPr/>
          <p:nvPr/>
        </p:nvGrpSpPr>
        <p:grpSpPr>
          <a:xfrm>
            <a:off x="5791200" y="3352800"/>
            <a:ext cx="2819400" cy="76200"/>
            <a:chOff x="5791200" y="3352800"/>
            <a:chExt cx="2819400" cy="76200"/>
          </a:xfrm>
        </p:grpSpPr>
        <p:cxnSp>
          <p:nvCxnSpPr>
            <p:cNvPr id="79" name="Straight Connector 78"/>
            <p:cNvCxnSpPr/>
            <p:nvPr/>
          </p:nvCxnSpPr>
          <p:spPr>
            <a:xfrm>
              <a:off x="5791200" y="33528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0" name="Straight Connector 79"/>
            <p:cNvCxnSpPr/>
            <p:nvPr/>
          </p:nvCxnSpPr>
          <p:spPr>
            <a:xfrm>
              <a:off x="5791200" y="34290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1" name="Straight Connector 80"/>
            <p:cNvCxnSpPr/>
            <p:nvPr/>
          </p:nvCxnSpPr>
          <p:spPr>
            <a:xfrm rot="5400000">
              <a:off x="57531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2" name="Straight Connector 81"/>
            <p:cNvCxnSpPr/>
            <p:nvPr/>
          </p:nvCxnSpPr>
          <p:spPr>
            <a:xfrm rot="5400000">
              <a:off x="85725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83" name="Group 59"/>
          <p:cNvGrpSpPr/>
          <p:nvPr/>
        </p:nvGrpSpPr>
        <p:grpSpPr>
          <a:xfrm>
            <a:off x="5867400" y="5257800"/>
            <a:ext cx="3048000" cy="76200"/>
            <a:chOff x="5791200" y="3352800"/>
            <a:chExt cx="2819400" cy="76200"/>
          </a:xfrm>
        </p:grpSpPr>
        <p:cxnSp>
          <p:nvCxnSpPr>
            <p:cNvPr id="84" name="Straight Connector 83"/>
            <p:cNvCxnSpPr/>
            <p:nvPr/>
          </p:nvCxnSpPr>
          <p:spPr>
            <a:xfrm>
              <a:off x="5791200" y="33528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5" name="Straight Connector 84"/>
            <p:cNvCxnSpPr/>
            <p:nvPr/>
          </p:nvCxnSpPr>
          <p:spPr>
            <a:xfrm>
              <a:off x="5791200" y="34290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6" name="Straight Connector 85"/>
            <p:cNvCxnSpPr/>
            <p:nvPr/>
          </p:nvCxnSpPr>
          <p:spPr>
            <a:xfrm rot="5400000">
              <a:off x="57531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87" name="Straight Connector 86"/>
            <p:cNvCxnSpPr/>
            <p:nvPr/>
          </p:nvCxnSpPr>
          <p:spPr>
            <a:xfrm rot="5400000">
              <a:off x="85725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88" name="Oval 87"/>
          <p:cNvSpPr/>
          <p:nvPr/>
        </p:nvSpPr>
        <p:spPr>
          <a:xfrm>
            <a:off x="70866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9" name="Oval 88"/>
          <p:cNvSpPr/>
          <p:nvPr/>
        </p:nvSpPr>
        <p:spPr>
          <a:xfrm>
            <a:off x="69342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1" name="Oval 90"/>
          <p:cNvSpPr/>
          <p:nvPr/>
        </p:nvSpPr>
        <p:spPr>
          <a:xfrm>
            <a:off x="6019800" y="3276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2" name="Oval 91"/>
          <p:cNvSpPr/>
          <p:nvPr/>
        </p:nvSpPr>
        <p:spPr>
          <a:xfrm>
            <a:off x="6096000" y="5181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cxnSp>
        <p:nvCxnSpPr>
          <p:cNvPr id="93" name="Straight Arrow Connector 92"/>
          <p:cNvCxnSpPr>
            <a:stCxn id="91" idx="4"/>
            <a:endCxn id="92" idx="0"/>
          </p:cNvCxnSpPr>
          <p:nvPr/>
        </p:nvCxnSpPr>
        <p:spPr>
          <a:xfrm rot="16200000" flipH="1">
            <a:off x="5257800" y="4267200"/>
            <a:ext cx="1752600" cy="762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sp>
        <p:nvSpPr>
          <p:cNvPr id="94" name="TextBox 93"/>
          <p:cNvSpPr txBox="1"/>
          <p:nvPr/>
        </p:nvSpPr>
        <p:spPr>
          <a:xfrm>
            <a:off x="10668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95" name="TextBox 94"/>
          <p:cNvSpPr txBox="1"/>
          <p:nvPr/>
        </p:nvSpPr>
        <p:spPr>
          <a:xfrm>
            <a:off x="20574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96" name="TextBox 95"/>
          <p:cNvSpPr txBox="1"/>
          <p:nvPr/>
        </p:nvSpPr>
        <p:spPr>
          <a:xfrm>
            <a:off x="30480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TextBox 96"/>
          <p:cNvSpPr txBox="1"/>
          <p:nvPr/>
        </p:nvSpPr>
        <p:spPr>
          <a:xfrm>
            <a:off x="57150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Oval 97"/>
          <p:cNvSpPr/>
          <p:nvPr/>
        </p:nvSpPr>
        <p:spPr>
          <a:xfrm>
            <a:off x="8153400" y="3276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9" name="Oval 98"/>
          <p:cNvSpPr/>
          <p:nvPr/>
        </p:nvSpPr>
        <p:spPr>
          <a:xfrm>
            <a:off x="82296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100" name="Straight Arrow Connector 99"/>
          <p:cNvCxnSpPr>
            <a:stCxn id="98" idx="4"/>
            <a:endCxn id="99" idx="0"/>
          </p:cNvCxnSpPr>
          <p:nvPr/>
        </p:nvCxnSpPr>
        <p:spPr>
          <a:xfrm rot="16200000" flipH="1">
            <a:off x="7391400" y="4267200"/>
            <a:ext cx="1752600" cy="76200"/>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sp>
        <p:nvSpPr>
          <p:cNvPr id="101" name="TextBox 100"/>
          <p:cNvSpPr txBox="1"/>
          <p:nvPr/>
        </p:nvSpPr>
        <p:spPr>
          <a:xfrm>
            <a:off x="1371600" y="2438400"/>
            <a:ext cx="3124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Embedding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102" name="TextBox 101"/>
          <p:cNvSpPr txBox="1"/>
          <p:nvPr/>
        </p:nvSpPr>
        <p:spPr>
          <a:xfrm>
            <a:off x="6172200" y="2438400"/>
            <a:ext cx="1981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Intrinsic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104" name="TextBox 103"/>
          <p:cNvSpPr txBox="1"/>
          <p:nvPr/>
        </p:nvSpPr>
        <p:spPr>
          <a:xfrm>
            <a:off x="7924800" y="41148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Oval 105"/>
          <p:cNvSpPr/>
          <p:nvPr/>
        </p:nvSpPr>
        <p:spPr>
          <a:xfrm>
            <a:off x="71628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107" name="Straight Arrow Connector 106"/>
          <p:cNvCxnSpPr>
            <a:stCxn id="88" idx="4"/>
            <a:endCxn id="106" idx="0"/>
          </p:cNvCxnSpPr>
          <p:nvPr/>
        </p:nvCxnSpPr>
        <p:spPr>
          <a:xfrm rot="16200000" flipH="1">
            <a:off x="6324600" y="4267200"/>
            <a:ext cx="1752600" cy="76200"/>
          </a:xfrm>
          <a:prstGeom prst="straightConnector1">
            <a:avLst/>
          </a:prstGeom>
          <a:noFill/>
          <a:ln w="48500" cap="flat" cmpd="thickThin" algn="ctr">
            <a:solidFill>
              <a:sysClr val="window" lastClr="FFFFFF">
                <a:lumMod val="65000"/>
              </a:sysClr>
            </a:solidFill>
            <a:prstDash val="solid"/>
            <a:tailEnd type="arrow"/>
          </a:ln>
          <a:effectLst>
            <a:outerShdw blurRad="39000" dist="25400" dir="5400000" rotWithShape="0">
              <a:srgbClr val="000000">
                <a:alpha val="38000"/>
              </a:srgbClr>
            </a:outerShdw>
          </a:effectLst>
        </p:spPr>
      </p:cxnSp>
      <p:cxnSp>
        <p:nvCxnSpPr>
          <p:cNvPr id="108" name="Straight Arrow Connector 107"/>
          <p:cNvCxnSpPr/>
          <p:nvPr/>
        </p:nvCxnSpPr>
        <p:spPr>
          <a:xfrm rot="16200000" flipH="1">
            <a:off x="1600200" y="4267200"/>
            <a:ext cx="1752600" cy="76200"/>
          </a:xfrm>
          <a:prstGeom prst="straightConnector1">
            <a:avLst/>
          </a:prstGeom>
          <a:noFill/>
          <a:ln w="48500" cap="flat" cmpd="thickThin" algn="ctr">
            <a:solidFill>
              <a:sysClr val="window" lastClr="FFFFFF">
                <a:lumMod val="65000"/>
              </a:sysClr>
            </a:solidFill>
            <a:prstDash val="solid"/>
            <a:tailEnd type="arrow"/>
          </a:ln>
          <a:effectLst>
            <a:outerShdw blurRad="39000" dist="25400" dir="5400000" rotWithShape="0">
              <a:srgbClr val="000000">
                <a:alpha val="38000"/>
              </a:srgbClr>
            </a:outerShdw>
          </a:effectLst>
        </p:spPr>
      </p:cxnSp>
      <p:sp>
        <p:nvSpPr>
          <p:cNvPr id="109" name="Oval 108"/>
          <p:cNvSpPr/>
          <p:nvPr/>
        </p:nvSpPr>
        <p:spPr>
          <a:xfrm>
            <a:off x="24384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11" name="TextBox 110"/>
          <p:cNvSpPr txBox="1"/>
          <p:nvPr/>
        </p:nvSpPr>
        <p:spPr>
          <a:xfrm>
            <a:off x="1600200" y="6019800"/>
            <a:ext cx="2057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Sparse Matching</a:t>
            </a:r>
            <a:endParaRPr kumimoji="0" lang="en-US" sz="1800" b="0" i="0" u="none" strike="noStrike" kern="0" cap="none" spc="0" normalizeH="0" baseline="0" noProof="0" dirty="0">
              <a:ln>
                <a:noFill/>
              </a:ln>
              <a:solidFill>
                <a:sysClr val="windowText" lastClr="000000"/>
              </a:solidFill>
              <a:effectLst/>
              <a:uLnTx/>
              <a:uFillTx/>
            </a:endParaRPr>
          </a:p>
        </p:txBody>
      </p:sp>
      <p:sp>
        <p:nvSpPr>
          <p:cNvPr id="112" name="TextBox 111"/>
          <p:cNvSpPr txBox="1"/>
          <p:nvPr/>
        </p:nvSpPr>
        <p:spPr>
          <a:xfrm>
            <a:off x="0" y="32766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S1</a:t>
            </a:r>
            <a:endParaRPr kumimoji="0" lang="en-US" sz="1800" b="0" i="0" u="none" strike="noStrike" kern="0" cap="none" spc="0" normalizeH="0" baseline="0" noProof="0" dirty="0">
              <a:ln>
                <a:noFill/>
              </a:ln>
              <a:solidFill>
                <a:sysClr val="windowText" lastClr="000000"/>
              </a:solidFill>
              <a:effectLst/>
              <a:uLnTx/>
              <a:uFillTx/>
            </a:endParaRPr>
          </a:p>
        </p:txBody>
      </p:sp>
      <p:sp>
        <p:nvSpPr>
          <p:cNvPr id="113" name="TextBox 112"/>
          <p:cNvSpPr txBox="1"/>
          <p:nvPr/>
        </p:nvSpPr>
        <p:spPr>
          <a:xfrm>
            <a:off x="0" y="50292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S2</a:t>
            </a:r>
            <a:endParaRPr kumimoji="0" lang="en-US" sz="1800" b="0" i="0" u="none" strike="noStrike" kern="0" cap="none" spc="0" normalizeH="0" baseline="0" noProof="0" dirty="0">
              <a:ln>
                <a:noFill/>
              </a:ln>
              <a:solidFill>
                <a:sysClr val="windowText" lastClr="000000"/>
              </a:solidFill>
              <a:effectLst/>
              <a:uLnTx/>
              <a:uFillTx/>
            </a:endParaRPr>
          </a:p>
        </p:txBody>
      </p:sp>
      <p:sp>
        <p:nvSpPr>
          <p:cNvPr id="11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46</a:t>
            </a:fld>
            <a:endParaRPr lang="en-US" dirty="0"/>
          </a:p>
        </p:txBody>
      </p:sp>
      <p:sp>
        <p:nvSpPr>
          <p:cNvPr id="115" name="TextBox 114"/>
          <p:cNvSpPr txBox="1"/>
          <p:nvPr/>
        </p:nvSpPr>
        <p:spPr>
          <a:xfrm>
            <a:off x="6477000" y="6019800"/>
            <a:ext cx="2057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Matching candidate</a:t>
            </a: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17" name="Straight Arrow Connector 116"/>
          <p:cNvCxnSpPr>
            <a:stCxn id="115" idx="0"/>
          </p:cNvCxnSpPr>
          <p:nvPr/>
        </p:nvCxnSpPr>
        <p:spPr>
          <a:xfrm rot="16200000" flipV="1">
            <a:off x="7143750" y="5657850"/>
            <a:ext cx="533400" cy="1905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18" name="Right Arrow 117"/>
          <p:cNvSpPr/>
          <p:nvPr/>
        </p:nvSpPr>
        <p:spPr>
          <a:xfrm>
            <a:off x="4648200" y="3733800"/>
            <a:ext cx="381000" cy="304800"/>
          </a:xfrm>
          <a:prstGeom prst="rightArrow">
            <a:avLst/>
          </a:prstGeom>
          <a:solidFill>
            <a:srgbClr val="FFFF00"/>
          </a:solidFill>
          <a:ln w="48000" cap="flat" cmpd="thickThin" algn="ctr">
            <a:solidFill>
              <a:srgbClr val="F0AD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Sparse to Dense Registration</a:t>
            </a:r>
            <a:endParaRPr lang="en-US" dirty="0"/>
          </a:p>
        </p:txBody>
      </p:sp>
      <p:sp>
        <p:nvSpPr>
          <p:cNvPr id="3" name="Content Placeholder 2"/>
          <p:cNvSpPr>
            <a:spLocks noGrp="1"/>
          </p:cNvSpPr>
          <p:nvPr>
            <p:ph sz="quarter" idx="1"/>
          </p:nvPr>
        </p:nvSpPr>
        <p:spPr/>
        <p:txBody>
          <a:bodyPr/>
          <a:lstStyle/>
          <a:p>
            <a:r>
              <a:rPr lang="en-US" dirty="0" smtClean="0"/>
              <a:t>Candidate Selection</a:t>
            </a:r>
          </a:p>
          <a:p>
            <a:endParaRPr lang="en-US" dirty="0"/>
          </a:p>
        </p:txBody>
      </p:sp>
      <p:grpSp>
        <p:nvGrpSpPr>
          <p:cNvPr id="65" name="Group 10"/>
          <p:cNvGrpSpPr/>
          <p:nvPr/>
        </p:nvGrpSpPr>
        <p:grpSpPr>
          <a:xfrm>
            <a:off x="457200" y="3124200"/>
            <a:ext cx="3810000" cy="1066800"/>
            <a:chOff x="1419225" y="2932113"/>
            <a:chExt cx="4914900" cy="1812924"/>
          </a:xfrm>
        </p:grpSpPr>
        <p:sp>
          <p:nvSpPr>
            <p:cNvPr id="66" name="Freeform 65"/>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67" name="Freeform 66"/>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68" name="Straight Connector 67"/>
            <p:cNvCxnSpPr>
              <a:stCxn id="67" idx="0"/>
              <a:endCxn id="66" idx="0"/>
            </p:cNvCxnSpPr>
            <p:nvPr/>
          </p:nvCxnSpPr>
          <p:spPr>
            <a:xfrm flipH="1" flipV="1">
              <a:off x="1419225" y="4629150"/>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69" name="Straight Connector 68"/>
            <p:cNvCxnSpPr>
              <a:stCxn id="67" idx="4"/>
              <a:endCxn id="66" idx="4"/>
            </p:cNvCxnSpPr>
            <p:nvPr/>
          </p:nvCxnSpPr>
          <p:spPr>
            <a:xfrm flipH="1" flipV="1">
              <a:off x="6305550" y="3533775"/>
              <a:ext cx="28575" cy="115887"/>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70" name="Group 18"/>
          <p:cNvGrpSpPr/>
          <p:nvPr/>
        </p:nvGrpSpPr>
        <p:grpSpPr>
          <a:xfrm>
            <a:off x="533400" y="4876800"/>
            <a:ext cx="4114800" cy="1066800"/>
            <a:chOff x="1571625" y="4395788"/>
            <a:chExt cx="5038725" cy="1114424"/>
          </a:xfrm>
        </p:grpSpPr>
        <p:sp>
          <p:nvSpPr>
            <p:cNvPr id="71" name="Freeform 70"/>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2" name="Freeform 71"/>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73" name="Straight Connector 72"/>
            <p:cNvCxnSpPr>
              <a:stCxn id="71" idx="0"/>
              <a:endCxn id="72" idx="0"/>
            </p:cNvCxnSpPr>
            <p:nvPr/>
          </p:nvCxnSpPr>
          <p:spPr>
            <a:xfrm>
              <a:off x="1571625" y="5133975"/>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74" name="Straight Connector 73"/>
            <p:cNvCxnSpPr>
              <a:stCxn id="71" idx="5"/>
              <a:endCxn id="72" idx="5"/>
            </p:cNvCxnSpPr>
            <p:nvPr/>
          </p:nvCxnSpPr>
          <p:spPr>
            <a:xfrm>
              <a:off x="6581775" y="5410200"/>
              <a:ext cx="28575" cy="100012"/>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75" name="Oval 74"/>
          <p:cNvSpPr/>
          <p:nvPr/>
        </p:nvSpPr>
        <p:spPr>
          <a:xfrm>
            <a:off x="1143000" y="32004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6" name="Oval 75"/>
          <p:cNvSpPr/>
          <p:nvPr/>
        </p:nvSpPr>
        <p:spPr>
          <a:xfrm>
            <a:off x="1447800" y="48768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sp>
        <p:nvSpPr>
          <p:cNvPr id="77" name="Oval 76"/>
          <p:cNvSpPr/>
          <p:nvPr/>
        </p:nvSpPr>
        <p:spPr>
          <a:xfrm>
            <a:off x="23622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8" name="Oval 77"/>
          <p:cNvSpPr/>
          <p:nvPr/>
        </p:nvSpPr>
        <p:spPr>
          <a:xfrm>
            <a:off x="3352800" y="31242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79" name="Oval 78"/>
          <p:cNvSpPr/>
          <p:nvPr/>
        </p:nvSpPr>
        <p:spPr>
          <a:xfrm>
            <a:off x="33528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80" name="Oval 79"/>
          <p:cNvSpPr/>
          <p:nvPr/>
        </p:nvSpPr>
        <p:spPr>
          <a:xfrm>
            <a:off x="2209800" y="52578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81" name="Straight Arrow Connector 80"/>
          <p:cNvCxnSpPr>
            <a:stCxn id="75" idx="4"/>
            <a:endCxn id="76" idx="0"/>
          </p:cNvCxnSpPr>
          <p:nvPr/>
        </p:nvCxnSpPr>
        <p:spPr>
          <a:xfrm rot="16200000" flipH="1">
            <a:off x="609600" y="3962400"/>
            <a:ext cx="1524000" cy="304800"/>
          </a:xfrm>
          <a:prstGeom prst="straightConnector1">
            <a:avLst/>
          </a:prstGeom>
          <a:noFill/>
          <a:ln w="48500" cap="flat" cmpd="thickThin" algn="ctr">
            <a:solidFill>
              <a:srgbClr val="F0AD00"/>
            </a:solidFill>
            <a:prstDash val="solid"/>
            <a:tailEnd type="arrow"/>
          </a:ln>
          <a:effectLst>
            <a:outerShdw blurRad="39000" dist="25400" dir="5400000" rotWithShape="0">
              <a:srgbClr val="000000">
                <a:alpha val="38000"/>
              </a:srgbClr>
            </a:outerShdw>
          </a:effectLst>
        </p:spPr>
      </p:cxnSp>
      <p:cxnSp>
        <p:nvCxnSpPr>
          <p:cNvPr id="82" name="Straight Arrow Connector 81"/>
          <p:cNvCxnSpPr>
            <a:stCxn id="77" idx="4"/>
            <a:endCxn id="80" idx="0"/>
          </p:cNvCxnSpPr>
          <p:nvPr/>
        </p:nvCxnSpPr>
        <p:spPr>
          <a:xfrm rot="5400000">
            <a:off x="1447800" y="4267200"/>
            <a:ext cx="1828800" cy="152400"/>
          </a:xfrm>
          <a:prstGeom prst="straightConnector1">
            <a:avLst/>
          </a:prstGeom>
          <a:noFill/>
          <a:ln w="48500" cap="flat" cmpd="thickThin" algn="ctr">
            <a:solidFill>
              <a:sysClr val="windowText" lastClr="000000"/>
            </a:solidFill>
            <a:prstDash val="solid"/>
            <a:tailEnd type="arrow"/>
          </a:ln>
          <a:effectLst>
            <a:outerShdw blurRad="39000" dist="25400" dir="5400000" rotWithShape="0">
              <a:srgbClr val="000000">
                <a:alpha val="38000"/>
              </a:srgbClr>
            </a:outerShdw>
          </a:effectLst>
        </p:spPr>
      </p:cxnSp>
      <p:cxnSp>
        <p:nvCxnSpPr>
          <p:cNvPr id="83" name="Straight Arrow Connector 82"/>
          <p:cNvCxnSpPr>
            <a:stCxn id="78" idx="4"/>
            <a:endCxn id="79" idx="0"/>
          </p:cNvCxnSpPr>
          <p:nvPr/>
        </p:nvCxnSpPr>
        <p:spPr>
          <a:xfrm rot="5400000">
            <a:off x="2476500" y="4229100"/>
            <a:ext cx="1905000" cy="1588"/>
          </a:xfrm>
          <a:prstGeom prst="straightConnector1">
            <a:avLst/>
          </a:prstGeom>
          <a:noFill/>
          <a:ln w="48500" cap="flat" cmpd="thickThin" algn="ctr">
            <a:solidFill>
              <a:srgbClr val="E66C7D"/>
            </a:solidFill>
            <a:prstDash val="solid"/>
            <a:tailEnd type="arrow"/>
          </a:ln>
          <a:effectLst>
            <a:outerShdw blurRad="39000" dist="25400" dir="5400000" rotWithShape="0">
              <a:srgbClr val="000000">
                <a:alpha val="38000"/>
              </a:srgbClr>
            </a:outerShdw>
          </a:effectLst>
        </p:spPr>
      </p:cxnSp>
      <p:grpSp>
        <p:nvGrpSpPr>
          <p:cNvPr id="84" name="Group 58"/>
          <p:cNvGrpSpPr/>
          <p:nvPr/>
        </p:nvGrpSpPr>
        <p:grpSpPr>
          <a:xfrm>
            <a:off x="5791200" y="3352800"/>
            <a:ext cx="2819400" cy="76200"/>
            <a:chOff x="5791200" y="3352800"/>
            <a:chExt cx="2819400" cy="76200"/>
          </a:xfrm>
        </p:grpSpPr>
        <p:cxnSp>
          <p:nvCxnSpPr>
            <p:cNvPr id="85" name="Straight Connector 84"/>
            <p:cNvCxnSpPr/>
            <p:nvPr/>
          </p:nvCxnSpPr>
          <p:spPr>
            <a:xfrm>
              <a:off x="5791200" y="33528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6" name="Straight Connector 85"/>
            <p:cNvCxnSpPr/>
            <p:nvPr/>
          </p:nvCxnSpPr>
          <p:spPr>
            <a:xfrm>
              <a:off x="5791200" y="3429000"/>
              <a:ext cx="28194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7" name="Straight Connector 86"/>
            <p:cNvCxnSpPr/>
            <p:nvPr/>
          </p:nvCxnSpPr>
          <p:spPr>
            <a:xfrm rot="5400000">
              <a:off x="57531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cxnSp>
          <p:nvCxnSpPr>
            <p:cNvPr id="88" name="Straight Connector 87"/>
            <p:cNvCxnSpPr/>
            <p:nvPr/>
          </p:nvCxnSpPr>
          <p:spPr>
            <a:xfrm rot="5400000">
              <a:off x="8572500" y="3390900"/>
              <a:ext cx="76200" cy="0"/>
            </a:xfrm>
            <a:prstGeom prst="line">
              <a:avLst/>
            </a:prstGeom>
            <a:noFill/>
            <a:ln w="48000" cap="flat" cmpd="thickThin" algn="ctr">
              <a:solidFill>
                <a:srgbClr val="60B5CC">
                  <a:lumMod val="60000"/>
                  <a:lumOff val="40000"/>
                </a:srgbClr>
              </a:solidFill>
              <a:prstDash val="solid"/>
            </a:ln>
            <a:effectLst>
              <a:outerShdw blurRad="45000" dist="25000" dir="5400000" rotWithShape="0">
                <a:srgbClr val="000000">
                  <a:alpha val="38000"/>
                </a:srgbClr>
              </a:outerShdw>
            </a:effectLst>
          </p:spPr>
        </p:cxnSp>
      </p:grpSp>
      <p:grpSp>
        <p:nvGrpSpPr>
          <p:cNvPr id="89" name="Group 59"/>
          <p:cNvGrpSpPr/>
          <p:nvPr/>
        </p:nvGrpSpPr>
        <p:grpSpPr>
          <a:xfrm>
            <a:off x="5867400" y="5257800"/>
            <a:ext cx="3048000" cy="76200"/>
            <a:chOff x="5791200" y="3352800"/>
            <a:chExt cx="2819400" cy="76200"/>
          </a:xfrm>
        </p:grpSpPr>
        <p:cxnSp>
          <p:nvCxnSpPr>
            <p:cNvPr id="90" name="Straight Connector 89"/>
            <p:cNvCxnSpPr/>
            <p:nvPr/>
          </p:nvCxnSpPr>
          <p:spPr>
            <a:xfrm>
              <a:off x="5791200" y="33528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91" name="Straight Connector 90"/>
            <p:cNvCxnSpPr/>
            <p:nvPr/>
          </p:nvCxnSpPr>
          <p:spPr>
            <a:xfrm>
              <a:off x="5791200" y="3429000"/>
              <a:ext cx="28194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92" name="Straight Connector 91"/>
            <p:cNvCxnSpPr/>
            <p:nvPr/>
          </p:nvCxnSpPr>
          <p:spPr>
            <a:xfrm rot="5400000">
              <a:off x="57531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cxnSp>
          <p:nvCxnSpPr>
            <p:cNvPr id="93" name="Straight Connector 92"/>
            <p:cNvCxnSpPr/>
            <p:nvPr/>
          </p:nvCxnSpPr>
          <p:spPr>
            <a:xfrm rot="5400000">
              <a:off x="8572500" y="3390900"/>
              <a:ext cx="76200" cy="0"/>
            </a:xfrm>
            <a:prstGeom prst="line">
              <a:avLst/>
            </a:prstGeom>
            <a:noFill/>
            <a:ln w="48000" cap="flat" cmpd="thickThin" algn="ctr">
              <a:solidFill>
                <a:srgbClr val="E88651">
                  <a:lumMod val="60000"/>
                  <a:lumOff val="40000"/>
                </a:srgbClr>
              </a:solidFill>
              <a:prstDash val="solid"/>
            </a:ln>
            <a:effectLst>
              <a:outerShdw blurRad="45000" dist="25000" dir="5400000" rotWithShape="0">
                <a:srgbClr val="000000">
                  <a:alpha val="38000"/>
                </a:srgbClr>
              </a:outerShdw>
            </a:effectLst>
          </p:spPr>
        </p:cxnSp>
      </p:grpSp>
      <p:sp>
        <p:nvSpPr>
          <p:cNvPr id="94" name="Oval 93"/>
          <p:cNvSpPr/>
          <p:nvPr/>
        </p:nvSpPr>
        <p:spPr>
          <a:xfrm>
            <a:off x="70866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5" name="Oval 94"/>
          <p:cNvSpPr/>
          <p:nvPr/>
        </p:nvSpPr>
        <p:spPr>
          <a:xfrm>
            <a:off x="69342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Text" lastClr="000000">
                <a:shade val="95000"/>
                <a:satMod val="10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6" name="Oval 95"/>
          <p:cNvSpPr/>
          <p:nvPr/>
        </p:nvSpPr>
        <p:spPr>
          <a:xfrm>
            <a:off x="6019800" y="3276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97" name="Oval 96"/>
          <p:cNvSpPr/>
          <p:nvPr/>
        </p:nvSpPr>
        <p:spPr>
          <a:xfrm>
            <a:off x="6096000" y="5181600"/>
            <a:ext cx="152400" cy="152400"/>
          </a:xfrm>
          <a:prstGeom prst="ellipse">
            <a:avLst/>
          </a:prstGeom>
          <a:gradFill rotWithShape="1">
            <a:gsLst>
              <a:gs pos="0">
                <a:srgbClr val="F0AD00">
                  <a:tint val="50000"/>
                  <a:satMod val="300000"/>
                </a:srgbClr>
              </a:gs>
              <a:gs pos="35000">
                <a:srgbClr val="F0AD00">
                  <a:tint val="37000"/>
                  <a:satMod val="300000"/>
                </a:srgbClr>
              </a:gs>
              <a:gs pos="100000">
                <a:srgbClr val="F0AD00">
                  <a:tint val="15000"/>
                  <a:satMod val="350000"/>
                </a:srgbClr>
              </a:gs>
            </a:gsLst>
            <a:lin ang="16200000" scaled="1"/>
          </a:gradFill>
          <a:ln w="6350" cap="rnd" cmpd="sng" algn="ctr">
            <a:solidFill>
              <a:srgbClr val="F0AD00">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orbel"/>
              <a:ea typeface="+mn-ea"/>
              <a:cs typeface="+mn-cs"/>
            </a:endParaRPr>
          </a:p>
        </p:txBody>
      </p:sp>
      <p:sp>
        <p:nvSpPr>
          <p:cNvPr id="98" name="TextBox 97"/>
          <p:cNvSpPr txBox="1"/>
          <p:nvPr/>
        </p:nvSpPr>
        <p:spPr>
          <a:xfrm>
            <a:off x="10668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a:t>
            </a: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TextBox 98"/>
          <p:cNvSpPr txBox="1"/>
          <p:nvPr/>
        </p:nvSpPr>
        <p:spPr>
          <a:xfrm>
            <a:off x="20574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TextBox 99"/>
          <p:cNvSpPr txBox="1"/>
          <p:nvPr/>
        </p:nvSpPr>
        <p:spPr>
          <a:xfrm>
            <a:off x="3048000" y="4038600"/>
            <a:ext cx="381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Oval 100"/>
          <p:cNvSpPr/>
          <p:nvPr/>
        </p:nvSpPr>
        <p:spPr>
          <a:xfrm>
            <a:off x="8153400" y="3276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02" name="Oval 101"/>
          <p:cNvSpPr/>
          <p:nvPr/>
        </p:nvSpPr>
        <p:spPr>
          <a:xfrm>
            <a:off x="8229600" y="5181600"/>
            <a:ext cx="152400" cy="152400"/>
          </a:xfrm>
          <a:prstGeom prst="ellipse">
            <a:avLst/>
          </a:prstGeom>
          <a:gradFill rotWithShape="1">
            <a:gsLst>
              <a:gs pos="0">
                <a:srgbClr val="C64847">
                  <a:tint val="50000"/>
                  <a:satMod val="300000"/>
                </a:srgbClr>
              </a:gs>
              <a:gs pos="35000">
                <a:srgbClr val="C64847">
                  <a:tint val="37000"/>
                  <a:satMod val="300000"/>
                </a:srgbClr>
              </a:gs>
              <a:gs pos="100000">
                <a:srgbClr val="C64847">
                  <a:tint val="15000"/>
                  <a:satMod val="350000"/>
                </a:srgbClr>
              </a:gs>
            </a:gsLst>
            <a:lin ang="16200000" scaled="1"/>
          </a:gradFill>
          <a:ln w="6350" cap="rnd" cmpd="sng" algn="ctr">
            <a:solidFill>
              <a:srgbClr val="C64847">
                <a:shade val="95000"/>
                <a:satMod val="105000"/>
              </a:srgb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03" name="TextBox 102"/>
          <p:cNvSpPr txBox="1"/>
          <p:nvPr/>
        </p:nvSpPr>
        <p:spPr>
          <a:xfrm>
            <a:off x="1371600" y="2438400"/>
            <a:ext cx="3124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Embedding Space</a:t>
            </a:r>
            <a:endParaRPr kumimoji="0" lang="en-US" sz="1800" b="0" i="0" u="none" strike="noStrike" kern="0" cap="none" spc="0" normalizeH="0" baseline="0" noProof="0" dirty="0">
              <a:ln>
                <a:noFill/>
              </a:ln>
              <a:solidFill>
                <a:sysClr val="windowText" lastClr="000000"/>
              </a:solidFill>
              <a:effectLst/>
              <a:uLnTx/>
              <a:uFillTx/>
            </a:endParaRPr>
          </a:p>
        </p:txBody>
      </p:sp>
      <p:sp>
        <p:nvSpPr>
          <p:cNvPr id="104" name="TextBox 103"/>
          <p:cNvSpPr txBox="1"/>
          <p:nvPr/>
        </p:nvSpPr>
        <p:spPr>
          <a:xfrm>
            <a:off x="6172200" y="2438400"/>
            <a:ext cx="1981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Intrinsic Space</a:t>
            </a: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06" name="Straight Arrow Connector 105"/>
          <p:cNvCxnSpPr>
            <a:endCxn id="107" idx="0"/>
          </p:cNvCxnSpPr>
          <p:nvPr/>
        </p:nvCxnSpPr>
        <p:spPr>
          <a:xfrm rot="16200000" flipH="1">
            <a:off x="1943100" y="4229100"/>
            <a:ext cx="1828800" cy="76200"/>
          </a:xfrm>
          <a:prstGeom prst="straightConnector1">
            <a:avLst/>
          </a:prstGeom>
          <a:noFill/>
          <a:ln w="48500" cap="flat" cmpd="thickThin" algn="ctr">
            <a:solidFill>
              <a:sysClr val="window" lastClr="FFFFFF">
                <a:lumMod val="65000"/>
              </a:sysClr>
            </a:solidFill>
            <a:prstDash val="solid"/>
            <a:tailEnd type="arrow"/>
          </a:ln>
          <a:effectLst>
            <a:outerShdw blurRad="39000" dist="25400" dir="5400000" rotWithShape="0">
              <a:srgbClr val="000000">
                <a:alpha val="38000"/>
              </a:srgbClr>
            </a:outerShdw>
          </a:effectLst>
        </p:spPr>
      </p:cxnSp>
      <p:sp>
        <p:nvSpPr>
          <p:cNvPr id="107" name="Oval 106"/>
          <p:cNvSpPr/>
          <p:nvPr/>
        </p:nvSpPr>
        <p:spPr>
          <a:xfrm>
            <a:off x="28194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09" name="TextBox 108"/>
          <p:cNvSpPr txBox="1"/>
          <p:nvPr/>
        </p:nvSpPr>
        <p:spPr>
          <a:xfrm>
            <a:off x="1600200" y="6019800"/>
            <a:ext cx="2057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Dense Matching</a:t>
            </a:r>
            <a:endParaRPr kumimoji="0" lang="en-US" sz="1800" b="0" i="0" u="none" strike="noStrike" kern="0" cap="none" spc="0" normalizeH="0" baseline="0" noProof="0" dirty="0">
              <a:ln>
                <a:noFill/>
              </a:ln>
              <a:solidFill>
                <a:sysClr val="windowText" lastClr="000000"/>
              </a:solidFill>
              <a:effectLst/>
              <a:uLnTx/>
              <a:uFillTx/>
            </a:endParaRPr>
          </a:p>
        </p:txBody>
      </p:sp>
      <p:sp>
        <p:nvSpPr>
          <p:cNvPr id="110" name="TextBox 109"/>
          <p:cNvSpPr txBox="1"/>
          <p:nvPr/>
        </p:nvSpPr>
        <p:spPr>
          <a:xfrm>
            <a:off x="0" y="32766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S1</a:t>
            </a:r>
            <a:endParaRPr kumimoji="0" lang="en-US" sz="1800" b="0" i="0" u="none" strike="noStrike" kern="0" cap="none" spc="0" normalizeH="0" baseline="0" noProof="0" dirty="0">
              <a:ln>
                <a:noFill/>
              </a:ln>
              <a:solidFill>
                <a:sysClr val="windowText" lastClr="000000"/>
              </a:solidFill>
              <a:effectLst/>
              <a:uLnTx/>
              <a:uFillTx/>
            </a:endParaRPr>
          </a:p>
        </p:txBody>
      </p:sp>
      <p:sp>
        <p:nvSpPr>
          <p:cNvPr id="111" name="TextBox 110"/>
          <p:cNvSpPr txBox="1"/>
          <p:nvPr/>
        </p:nvSpPr>
        <p:spPr>
          <a:xfrm>
            <a:off x="0" y="5029200"/>
            <a:ext cx="4572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S2</a:t>
            </a:r>
            <a:endParaRPr kumimoji="0" lang="en-US" sz="1800" b="0" i="0" u="none" strike="noStrike" kern="0" cap="none" spc="0" normalizeH="0" baseline="0" noProof="0" dirty="0">
              <a:ln>
                <a:noFill/>
              </a:ln>
              <a:solidFill>
                <a:sysClr val="windowText" lastClr="000000"/>
              </a:solidFill>
              <a:effectLst/>
              <a:uLnTx/>
              <a:uFillTx/>
            </a:endParaRPr>
          </a:p>
        </p:txBody>
      </p:sp>
      <p:sp>
        <p:nvSpPr>
          <p:cNvPr id="112" name="Oval 111"/>
          <p:cNvSpPr/>
          <p:nvPr/>
        </p:nvSpPr>
        <p:spPr>
          <a:xfrm>
            <a:off x="27432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13" name="Oval 112"/>
          <p:cNvSpPr/>
          <p:nvPr/>
        </p:nvSpPr>
        <p:spPr>
          <a:xfrm>
            <a:off x="26670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14" name="Oval 113"/>
          <p:cNvSpPr/>
          <p:nvPr/>
        </p:nvSpPr>
        <p:spPr>
          <a:xfrm>
            <a:off x="29718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115" name="Straight Arrow Connector 114"/>
          <p:cNvCxnSpPr>
            <a:stCxn id="112" idx="4"/>
          </p:cNvCxnSpPr>
          <p:nvPr/>
        </p:nvCxnSpPr>
        <p:spPr>
          <a:xfrm rot="16200000" flipH="1">
            <a:off x="2057400" y="4191000"/>
            <a:ext cx="1752600" cy="228600"/>
          </a:xfrm>
          <a:prstGeom prst="straightConnector1">
            <a:avLst/>
          </a:prstGeom>
          <a:noFill/>
          <a:ln w="48500" cap="flat" cmpd="thickThin" algn="ctr">
            <a:solidFill>
              <a:srgbClr val="E66C7D">
                <a:lumMod val="40000"/>
                <a:lumOff val="60000"/>
              </a:srgbClr>
            </a:solidFill>
            <a:prstDash val="solid"/>
            <a:tailEnd type="arrow"/>
          </a:ln>
          <a:effectLst>
            <a:outerShdw blurRad="39000" dist="25400" dir="5400000" rotWithShape="0">
              <a:srgbClr val="000000">
                <a:alpha val="38000"/>
              </a:srgbClr>
            </a:outerShdw>
          </a:effectLst>
        </p:spPr>
      </p:cxnSp>
      <p:cxnSp>
        <p:nvCxnSpPr>
          <p:cNvPr id="116" name="Straight Arrow Connector 115"/>
          <p:cNvCxnSpPr>
            <a:stCxn id="112" idx="4"/>
            <a:endCxn id="113" idx="0"/>
          </p:cNvCxnSpPr>
          <p:nvPr/>
        </p:nvCxnSpPr>
        <p:spPr>
          <a:xfrm rot="5400000">
            <a:off x="1905000" y="4267200"/>
            <a:ext cx="1752600" cy="76200"/>
          </a:xfrm>
          <a:prstGeom prst="straightConnector1">
            <a:avLst/>
          </a:prstGeom>
          <a:noFill/>
          <a:ln w="48500" cap="flat" cmpd="thickThin" algn="ctr">
            <a:solidFill>
              <a:srgbClr val="F0AD00">
                <a:lumMod val="20000"/>
                <a:lumOff val="80000"/>
              </a:srgbClr>
            </a:solidFill>
            <a:prstDash val="solid"/>
            <a:tailEnd type="arrow"/>
          </a:ln>
          <a:effectLst>
            <a:outerShdw blurRad="39000" dist="25400" dir="5400000" rotWithShape="0">
              <a:srgbClr val="000000">
                <a:alpha val="38000"/>
              </a:srgbClr>
            </a:outerShdw>
          </a:effectLst>
        </p:spPr>
      </p:cxnSp>
      <p:sp>
        <p:nvSpPr>
          <p:cNvPr id="117" name="Oval 116"/>
          <p:cNvSpPr/>
          <p:nvPr/>
        </p:nvSpPr>
        <p:spPr>
          <a:xfrm>
            <a:off x="7620000" y="3276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cxnSp>
        <p:nvCxnSpPr>
          <p:cNvPr id="118" name="Straight Arrow Connector 117"/>
          <p:cNvCxnSpPr/>
          <p:nvPr/>
        </p:nvCxnSpPr>
        <p:spPr>
          <a:xfrm rot="16200000" flipH="1">
            <a:off x="6934200" y="4191000"/>
            <a:ext cx="1752600" cy="228600"/>
          </a:xfrm>
          <a:prstGeom prst="straightConnector1">
            <a:avLst/>
          </a:prstGeom>
          <a:noFill/>
          <a:ln w="48500" cap="flat" cmpd="thickThin" algn="ctr">
            <a:solidFill>
              <a:srgbClr val="E66C7D">
                <a:lumMod val="40000"/>
                <a:lumOff val="60000"/>
              </a:srgbClr>
            </a:solidFill>
            <a:prstDash val="solid"/>
            <a:tailEnd type="arrow"/>
          </a:ln>
          <a:effectLst>
            <a:outerShdw blurRad="39000" dist="25400" dir="5400000" rotWithShape="0">
              <a:srgbClr val="000000">
                <a:alpha val="38000"/>
              </a:srgbClr>
            </a:outerShdw>
          </a:effectLst>
        </p:spPr>
      </p:cxnSp>
      <p:cxnSp>
        <p:nvCxnSpPr>
          <p:cNvPr id="119" name="Straight Arrow Connector 118"/>
          <p:cNvCxnSpPr>
            <a:endCxn id="122" idx="0"/>
          </p:cNvCxnSpPr>
          <p:nvPr/>
        </p:nvCxnSpPr>
        <p:spPr>
          <a:xfrm rot="16200000" flipH="1">
            <a:off x="6858000" y="4267200"/>
            <a:ext cx="1752600" cy="76200"/>
          </a:xfrm>
          <a:prstGeom prst="straightConnector1">
            <a:avLst/>
          </a:prstGeom>
          <a:noFill/>
          <a:ln w="48500" cap="flat" cmpd="thickThin" algn="ctr">
            <a:solidFill>
              <a:sysClr val="window" lastClr="FFFFFF">
                <a:lumMod val="65000"/>
              </a:sysClr>
            </a:solidFill>
            <a:prstDash val="solid"/>
            <a:tailEnd type="arrow"/>
          </a:ln>
          <a:effectLst>
            <a:outerShdw blurRad="39000" dist="25400" dir="5400000" rotWithShape="0">
              <a:srgbClr val="000000">
                <a:alpha val="38000"/>
              </a:srgbClr>
            </a:outerShdw>
          </a:effectLst>
        </p:spPr>
      </p:cxnSp>
      <p:cxnSp>
        <p:nvCxnSpPr>
          <p:cNvPr id="120" name="Straight Arrow Connector 119"/>
          <p:cNvCxnSpPr>
            <a:endCxn id="123" idx="0"/>
          </p:cNvCxnSpPr>
          <p:nvPr/>
        </p:nvCxnSpPr>
        <p:spPr>
          <a:xfrm rot="5400000">
            <a:off x="6743700" y="4229100"/>
            <a:ext cx="1752600" cy="152400"/>
          </a:xfrm>
          <a:prstGeom prst="straightConnector1">
            <a:avLst/>
          </a:prstGeom>
          <a:noFill/>
          <a:ln w="48500" cap="flat" cmpd="thickThin" algn="ctr">
            <a:solidFill>
              <a:srgbClr val="F0AD00">
                <a:lumMod val="20000"/>
                <a:lumOff val="80000"/>
              </a:srgbClr>
            </a:solidFill>
            <a:prstDash val="solid"/>
            <a:tailEnd type="arrow"/>
          </a:ln>
          <a:effectLst>
            <a:outerShdw blurRad="39000" dist="25400" dir="5400000" rotWithShape="0">
              <a:srgbClr val="000000">
                <a:alpha val="38000"/>
              </a:srgbClr>
            </a:outerShdw>
          </a:effectLst>
        </p:spPr>
      </p:cxnSp>
      <p:sp>
        <p:nvSpPr>
          <p:cNvPr id="121" name="Oval 120"/>
          <p:cNvSpPr/>
          <p:nvPr/>
        </p:nvSpPr>
        <p:spPr>
          <a:xfrm>
            <a:off x="78486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22" name="Oval 121"/>
          <p:cNvSpPr/>
          <p:nvPr/>
        </p:nvSpPr>
        <p:spPr>
          <a:xfrm>
            <a:off x="76962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23" name="Oval 122"/>
          <p:cNvSpPr/>
          <p:nvPr/>
        </p:nvSpPr>
        <p:spPr>
          <a:xfrm>
            <a:off x="7467600" y="5181600"/>
            <a:ext cx="152400" cy="15240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6350" cap="rnd" cmpd="sng" algn="ctr">
            <a:solidFill>
              <a:sysClr val="window" lastClr="FFFFFF">
                <a:lumMod val="65000"/>
              </a:sysClr>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124" name="TextBox 123"/>
          <p:cNvSpPr txBox="1"/>
          <p:nvPr/>
        </p:nvSpPr>
        <p:spPr>
          <a:xfrm>
            <a:off x="2667000" y="2971800"/>
            <a:ext cx="3048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P</a:t>
            </a:r>
            <a:endParaRPr kumimoji="0" lang="en-US" sz="1800" b="0" i="0" u="none" strike="noStrike" kern="0" cap="none" spc="0" normalizeH="0" baseline="0" noProof="0" dirty="0">
              <a:ln>
                <a:noFill/>
              </a:ln>
              <a:solidFill>
                <a:sysClr val="windowText" lastClr="000000"/>
              </a:solidFill>
              <a:effectLst/>
              <a:uLnTx/>
              <a:uFillTx/>
            </a:endParaRPr>
          </a:p>
        </p:txBody>
      </p:sp>
      <p:sp>
        <p:nvSpPr>
          <p:cNvPr id="125" name="TextBox 124"/>
          <p:cNvSpPr txBox="1"/>
          <p:nvPr/>
        </p:nvSpPr>
        <p:spPr>
          <a:xfrm>
            <a:off x="7543800" y="2971800"/>
            <a:ext cx="3048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P</a:t>
            </a:r>
            <a:endParaRPr kumimoji="0" lang="en-US" sz="1800" b="0" i="0" u="none" strike="noStrike" kern="0" cap="none" spc="0" normalizeH="0" baseline="0" noProof="0" dirty="0">
              <a:ln>
                <a:noFill/>
              </a:ln>
              <a:solidFill>
                <a:sysClr val="windowText" lastClr="000000"/>
              </a:solidFill>
              <a:effectLst/>
              <a:uLnTx/>
              <a:uFillTx/>
            </a:endParaRPr>
          </a:p>
        </p:txBody>
      </p:sp>
      <p:sp>
        <p:nvSpPr>
          <p:cNvPr id="12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47</a:t>
            </a:fld>
            <a:endParaRPr lang="en-US" dirty="0"/>
          </a:p>
        </p:txBody>
      </p:sp>
      <p:sp>
        <p:nvSpPr>
          <p:cNvPr id="127" name="Right Arrow 126"/>
          <p:cNvSpPr/>
          <p:nvPr/>
        </p:nvSpPr>
        <p:spPr>
          <a:xfrm>
            <a:off x="4648200" y="3733800"/>
            <a:ext cx="381000" cy="304800"/>
          </a:xfrm>
          <a:prstGeom prst="rightArrow">
            <a:avLst/>
          </a:prstGeom>
          <a:solidFill>
            <a:srgbClr val="FFFF00"/>
          </a:solidFill>
          <a:ln w="48000" cap="flat" cmpd="thickThin" algn="ctr">
            <a:solidFill>
              <a:srgbClr val="F0AD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8" name="TextBox 127"/>
          <p:cNvSpPr txBox="1"/>
          <p:nvPr/>
        </p:nvSpPr>
        <p:spPr>
          <a:xfrm>
            <a:off x="6248400" y="5562600"/>
            <a:ext cx="1143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Align</a:t>
            </a:r>
            <a:r>
              <a:rPr kumimoji="0" lang="en-US" sz="1800" b="0" i="0" u="none" strike="noStrike" kern="0" cap="none" spc="0" normalizeH="0" noProof="0" dirty="0" smtClean="0">
                <a:ln>
                  <a:noFill/>
                </a:ln>
                <a:solidFill>
                  <a:sysClr val="windowText" lastClr="000000"/>
                </a:solidFill>
                <a:effectLst/>
                <a:uLnTx/>
                <a:uFillTx/>
              </a:rPr>
              <a:t> II&amp;III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29" name="TextBox 128"/>
          <p:cNvSpPr txBox="1"/>
          <p:nvPr/>
        </p:nvSpPr>
        <p:spPr>
          <a:xfrm>
            <a:off x="7010400" y="5879068"/>
            <a:ext cx="1143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Align</a:t>
            </a:r>
            <a:r>
              <a:rPr kumimoji="0" lang="en-US" sz="1800" b="0" i="0" u="none" strike="noStrike" kern="0" cap="none" spc="0" normalizeH="0" noProof="0" dirty="0" smtClean="0">
                <a:ln>
                  <a:noFill/>
                </a:ln>
                <a:solidFill>
                  <a:sysClr val="windowText" lastClr="000000"/>
                </a:solidFill>
                <a:effectLst/>
                <a:uLnTx/>
                <a:uFillTx/>
              </a:rPr>
              <a:t> I&amp;III</a:t>
            </a:r>
            <a:endParaRPr kumimoji="0" lang="en-US" sz="1800" b="0" i="0" u="none" strike="noStrike" kern="0" cap="none" spc="0" normalizeH="0" baseline="0" noProof="0" dirty="0">
              <a:ln>
                <a:noFill/>
              </a:ln>
              <a:solidFill>
                <a:sysClr val="windowText" lastClr="000000"/>
              </a:solidFill>
              <a:effectLst/>
              <a:uLnTx/>
              <a:uFillTx/>
            </a:endParaRPr>
          </a:p>
        </p:txBody>
      </p:sp>
      <p:sp>
        <p:nvSpPr>
          <p:cNvPr id="130" name="TextBox 129"/>
          <p:cNvSpPr txBox="1"/>
          <p:nvPr/>
        </p:nvSpPr>
        <p:spPr>
          <a:xfrm>
            <a:off x="7924800" y="6183868"/>
            <a:ext cx="10668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Align</a:t>
            </a:r>
            <a:r>
              <a:rPr kumimoji="0" lang="en-US" sz="1800" b="0" i="0" u="none" strike="noStrike" kern="0" cap="none" spc="0" normalizeH="0" noProof="0" dirty="0" smtClean="0">
                <a:ln>
                  <a:noFill/>
                </a:ln>
                <a:solidFill>
                  <a:sysClr val="windowText" lastClr="000000"/>
                </a:solidFill>
                <a:effectLst/>
                <a:uLnTx/>
                <a:uFillTx/>
              </a:rPr>
              <a:t> I&amp;II</a:t>
            </a: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32" name="Straight Arrow Connector 131"/>
          <p:cNvCxnSpPr>
            <a:stCxn id="128" idx="0"/>
            <a:endCxn id="123" idx="3"/>
          </p:cNvCxnSpPr>
          <p:nvPr/>
        </p:nvCxnSpPr>
        <p:spPr>
          <a:xfrm rot="5400000" flipH="1" flipV="1">
            <a:off x="7029450" y="5102132"/>
            <a:ext cx="250918" cy="6700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4" name="Straight Arrow Connector 133"/>
          <p:cNvCxnSpPr>
            <a:stCxn id="129" idx="0"/>
            <a:endCxn id="122" idx="4"/>
          </p:cNvCxnSpPr>
          <p:nvPr/>
        </p:nvCxnSpPr>
        <p:spPr>
          <a:xfrm rot="5400000" flipH="1" flipV="1">
            <a:off x="7404616" y="5511284"/>
            <a:ext cx="545068" cy="1905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6" name="Straight Arrow Connector 135"/>
          <p:cNvCxnSpPr>
            <a:stCxn id="130" idx="0"/>
            <a:endCxn id="121" idx="4"/>
          </p:cNvCxnSpPr>
          <p:nvPr/>
        </p:nvCxnSpPr>
        <p:spPr>
          <a:xfrm rot="16200000" flipV="1">
            <a:off x="7766566" y="5492234"/>
            <a:ext cx="849868" cy="533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137" name="Object 136"/>
          <p:cNvGraphicFramePr>
            <a:graphicFrameLocks noChangeAspect="1"/>
          </p:cNvGraphicFramePr>
          <p:nvPr/>
        </p:nvGraphicFramePr>
        <p:xfrm>
          <a:off x="5600700" y="6019800"/>
          <a:ext cx="266700" cy="457200"/>
        </p:xfrm>
        <a:graphic>
          <a:graphicData uri="http://schemas.openxmlformats.org/presentationml/2006/ole">
            <mc:AlternateContent xmlns:mc="http://schemas.openxmlformats.org/markup-compatibility/2006">
              <mc:Choice xmlns:v="urn:schemas-microsoft-com:vml" Requires="v">
                <p:oleObj spid="_x0000_s147535" name="Equation" r:id="rId3" imgW="266400" imgH="457200" progId="Equation.3">
                  <p:embed/>
                </p:oleObj>
              </mc:Choice>
              <mc:Fallback>
                <p:oleObj name="Equation" r:id="rId3" imgW="266400" imgH="457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700" y="6019800"/>
                        <a:ext cx="2667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9" name="TextBox 138"/>
          <p:cNvSpPr txBox="1"/>
          <p:nvPr/>
        </p:nvSpPr>
        <p:spPr>
          <a:xfrm>
            <a:off x="3581400" y="6019800"/>
            <a:ext cx="22098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n sparse matching </a:t>
            </a:r>
            <a:r>
              <a:rPr kumimoji="0" lang="en-US" sz="1800" b="0" i="0" u="none" strike="noStrike" kern="0" cap="none" spc="0" normalizeH="0" baseline="0" noProof="0" dirty="0" smtClean="0">
                <a:ln>
                  <a:noFill/>
                </a:ln>
                <a:solidFill>
                  <a:sysClr val="windowText" lastClr="000000"/>
                </a:solidFill>
                <a:effectLst/>
                <a:uLnTx/>
                <a:uFillTx/>
                <a:sym typeface="Wingdings" pitchFamily="2" charset="2"/>
              </a:rPr>
              <a:t></a:t>
            </a:r>
            <a:endParaRPr kumimoji="0" lang="en-US" sz="1800" b="0" i="0" u="none" strike="noStrike" kern="0" cap="none" spc="0" normalizeH="0" baseline="0" noProof="0" dirty="0">
              <a:ln>
                <a:noFill/>
              </a:ln>
              <a:solidFill>
                <a:sysClr val="windowText" lastClr="000000"/>
              </a:solidFill>
              <a:effectLst/>
              <a:uLnTx/>
              <a:uFillTx/>
            </a:endParaRPr>
          </a:p>
        </p:txBody>
      </p:sp>
      <p:sp>
        <p:nvSpPr>
          <p:cNvPr id="140" name="TextBox 139"/>
          <p:cNvSpPr txBox="1"/>
          <p:nvPr/>
        </p:nvSpPr>
        <p:spPr>
          <a:xfrm>
            <a:off x="3581400" y="6400800"/>
            <a:ext cx="2667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candidates</a:t>
            </a:r>
            <a:r>
              <a:rPr kumimoji="0" lang="en-US" sz="1800" b="0" i="0" u="none" strike="noStrike" kern="0" cap="none" spc="0" normalizeH="0" noProof="0" dirty="0" smtClean="0">
                <a:ln>
                  <a:noFill/>
                </a:ln>
                <a:solidFill>
                  <a:sysClr val="windowText" lastClr="000000"/>
                </a:solidFill>
                <a:effectLst/>
                <a:uLnTx/>
                <a:uFillTx/>
              </a:rPr>
              <a:t> for every point</a:t>
            </a:r>
            <a:endParaRPr kumimoji="0" lang="en-US" sz="1800" b="0" i="0" u="none" strike="noStrike" kern="0" cap="none" spc="0" normalizeH="0" baseline="0" noProof="0" dirty="0">
              <a:ln>
                <a:noFill/>
              </a:ln>
              <a:solidFill>
                <a:sysClr val="windowText" lastClr="00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13" grpId="0" animBg="1"/>
      <p:bldP spid="114" grpId="0" animBg="1"/>
      <p:bldP spid="121" grpId="0" animBg="1"/>
      <p:bldP spid="122" grpId="0" animBg="1"/>
      <p:bldP spid="123" grpId="0" animBg="1"/>
      <p:bldP spid="128" grpId="0"/>
      <p:bldP spid="129" grpId="0"/>
      <p:bldP spid="130" grpId="0"/>
      <p:bldP spid="139" grpId="0"/>
      <p:bldP spid="14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Candidate Selection</a:t>
            </a:r>
            <a:endParaRPr lang="en-US" dirty="0"/>
          </a:p>
        </p:txBody>
      </p:sp>
      <p:sp>
        <p:nvSpPr>
          <p:cNvPr id="3" name="Content Placeholder 2"/>
          <p:cNvSpPr>
            <a:spLocks noGrp="1"/>
          </p:cNvSpPr>
          <p:nvPr>
            <p:ph sz="quarter" idx="1"/>
          </p:nvPr>
        </p:nvSpPr>
        <p:spPr/>
        <p:txBody>
          <a:bodyPr/>
          <a:lstStyle/>
          <a:p>
            <a:r>
              <a:rPr lang="en-US" dirty="0" smtClean="0"/>
              <a:t>Examples</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48</a:t>
            </a:fld>
            <a:endParaRPr lang="en-US" dirty="0"/>
          </a:p>
        </p:txBody>
      </p:sp>
      <p:pic>
        <p:nvPicPr>
          <p:cNvPr id="21606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133600"/>
            <a:ext cx="8258629" cy="4419600"/>
          </a:xfrm>
          <a:prstGeom prst="rect">
            <a:avLst/>
          </a:prstGeom>
          <a:noFill/>
          <a:ln w="9525">
            <a:noFill/>
            <a:miter lim="800000"/>
            <a:headEnd/>
            <a:tailEnd/>
          </a:ln>
        </p:spPr>
      </p:pic>
      <p:sp>
        <p:nvSpPr>
          <p:cNvPr id="8" name="TextBox 7"/>
          <p:cNvSpPr txBox="1"/>
          <p:nvPr/>
        </p:nvSpPr>
        <p:spPr>
          <a:xfrm>
            <a:off x="3657600" y="4687669"/>
            <a:ext cx="15240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Candidate Clustering</a:t>
            </a: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0" name="Straight Arrow Connector 9"/>
          <p:cNvCxnSpPr>
            <a:stCxn id="8" idx="1"/>
          </p:cNvCxnSpPr>
          <p:nvPr/>
        </p:nvCxnSpPr>
        <p:spPr>
          <a:xfrm rot="10800000">
            <a:off x="2743200" y="4382869"/>
            <a:ext cx="914400" cy="627966"/>
          </a:xfrm>
          <a:prstGeom prst="straightConnector1">
            <a:avLst/>
          </a:prstGeom>
          <a:ln>
            <a:solidFill>
              <a:srgbClr val="FFFF00"/>
            </a:solidFill>
            <a:tailEnd type="arrow"/>
          </a:ln>
        </p:spPr>
        <p:style>
          <a:lnRef idx="2">
            <a:schemeClr val="accent2"/>
          </a:lnRef>
          <a:fillRef idx="0">
            <a:schemeClr val="accent2"/>
          </a:fillRef>
          <a:effectRef idx="1">
            <a:schemeClr val="accent2"/>
          </a:effectRef>
          <a:fontRef idx="minor">
            <a:schemeClr val="tx1"/>
          </a:fontRef>
        </p:style>
      </p:cxnSp>
      <p:sp>
        <p:nvSpPr>
          <p:cNvPr id="11" name="Oval 10"/>
          <p:cNvSpPr/>
          <p:nvPr/>
        </p:nvSpPr>
        <p:spPr>
          <a:xfrm>
            <a:off x="6858000" y="4114800"/>
            <a:ext cx="3810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657600" y="2971800"/>
            <a:ext cx="15240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Source Point</a:t>
            </a: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3" name="Straight Arrow Connector 12"/>
          <p:cNvCxnSpPr>
            <a:stCxn id="12" idx="2"/>
          </p:cNvCxnSpPr>
          <p:nvPr/>
        </p:nvCxnSpPr>
        <p:spPr>
          <a:xfrm rot="16200000" flipH="1">
            <a:off x="5175766" y="2584966"/>
            <a:ext cx="849868" cy="2362200"/>
          </a:xfrm>
          <a:prstGeom prst="straightConnector1">
            <a:avLst/>
          </a:prstGeom>
          <a:ln>
            <a:solidFill>
              <a:srgbClr val="FFFF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Stage Two – Dense Surface Registration</a:t>
            </a:r>
            <a:endParaRPr lang="en-US" sz="3600" dirty="0"/>
          </a:p>
        </p:txBody>
      </p:sp>
      <p:sp>
        <p:nvSpPr>
          <p:cNvPr id="3" name="Content Placeholder 2"/>
          <p:cNvSpPr>
            <a:spLocks noGrp="1"/>
          </p:cNvSpPr>
          <p:nvPr>
            <p:ph sz="quarter" idx="1"/>
          </p:nvPr>
        </p:nvSpPr>
        <p:spPr/>
        <p:txBody>
          <a:bodyPr/>
          <a:lstStyle/>
          <a:p>
            <a:r>
              <a:rPr lang="en-US" dirty="0" smtClean="0"/>
              <a:t>Manifold Matching</a:t>
            </a:r>
            <a:endParaRPr lang="en-US" dirty="0"/>
          </a:p>
        </p:txBody>
      </p:sp>
      <p:sp>
        <p:nvSpPr>
          <p:cNvPr id="4" name="Rounded Rectangle 3"/>
          <p:cNvSpPr/>
          <p:nvPr/>
        </p:nvSpPr>
        <p:spPr>
          <a:xfrm>
            <a:off x="1877475" y="2405270"/>
            <a:ext cx="5761383" cy="28194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33600" y="2738636"/>
            <a:ext cx="2329069" cy="2341136"/>
          </a:xfrm>
          <a:prstGeom prst="rect">
            <a:avLst/>
          </a:prstGeom>
          <a:noFill/>
          <a:ln w="9525">
            <a:noFill/>
            <a:miter lim="800000"/>
            <a:headEnd/>
            <a:tailEnd/>
          </a:ln>
        </p:spPr>
      </p:pic>
      <p:pic>
        <p:nvPicPr>
          <p:cNvPr id="6"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02516" y="2743200"/>
            <a:ext cx="2265084" cy="2329070"/>
          </a:xfrm>
          <a:prstGeom prst="rect">
            <a:avLst/>
          </a:prstGeom>
          <a:noFill/>
          <a:ln w="9525">
            <a:noFill/>
            <a:miter lim="800000"/>
            <a:headEnd/>
            <a:tailEnd/>
          </a:ln>
        </p:spPr>
      </p:pic>
      <p:sp>
        <p:nvSpPr>
          <p:cNvPr id="7" name="TextBox 6"/>
          <p:cNvSpPr txBox="1"/>
          <p:nvPr/>
        </p:nvSpPr>
        <p:spPr>
          <a:xfrm>
            <a:off x="3352800" y="5269468"/>
            <a:ext cx="2859158" cy="369332"/>
          </a:xfrm>
          <a:prstGeom prst="rect">
            <a:avLst/>
          </a:prstGeom>
          <a:noFill/>
        </p:spPr>
        <p:txBody>
          <a:bodyPr wrap="square" rtlCol="0">
            <a:spAutoFit/>
          </a:bodyPr>
          <a:lstStyle/>
          <a:p>
            <a:r>
              <a:rPr lang="en-US" dirty="0" smtClean="0"/>
              <a:t>Dense Surface Registration</a:t>
            </a:r>
            <a:endParaRPr lang="en-US" dirty="0"/>
          </a:p>
        </p:txBody>
      </p:sp>
      <p:sp>
        <p:nvSpPr>
          <p:cNvPr id="8"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Dense Surface Registration</a:t>
            </a:r>
            <a:endParaRPr lang="en-US" dirty="0"/>
          </a:p>
        </p:txBody>
      </p:sp>
      <p:sp>
        <p:nvSpPr>
          <p:cNvPr id="3" name="Content Placeholder 2"/>
          <p:cNvSpPr>
            <a:spLocks noGrp="1"/>
          </p:cNvSpPr>
          <p:nvPr>
            <p:ph sz="quarter" idx="1"/>
          </p:nvPr>
        </p:nvSpPr>
        <p:spPr/>
        <p:txBody>
          <a:bodyPr/>
          <a:lstStyle/>
          <a:p>
            <a:r>
              <a:rPr lang="en-US" dirty="0" smtClean="0"/>
              <a:t>The Manifold Matching problem</a:t>
            </a:r>
            <a:endParaRPr lang="en-US" dirty="0"/>
          </a:p>
        </p:txBody>
      </p:sp>
      <p:sp>
        <p:nvSpPr>
          <p:cNvPr id="8"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50</a:t>
            </a:fld>
            <a:endParaRPr lang="en-US" dirty="0"/>
          </a:p>
        </p:txBody>
      </p:sp>
      <p:sp>
        <p:nvSpPr>
          <p:cNvPr id="11" name="Right Arrow 10"/>
          <p:cNvSpPr/>
          <p:nvPr/>
        </p:nvSpPr>
        <p:spPr>
          <a:xfrm rot="5400000">
            <a:off x="2209800" y="42672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17" name="Group 16"/>
          <p:cNvGrpSpPr/>
          <p:nvPr/>
        </p:nvGrpSpPr>
        <p:grpSpPr>
          <a:xfrm>
            <a:off x="5486400" y="2590800"/>
            <a:ext cx="3200400" cy="1447800"/>
            <a:chOff x="5181600" y="2286000"/>
            <a:chExt cx="3200400" cy="1447800"/>
          </a:xfrm>
        </p:grpSpPr>
        <p:sp>
          <p:nvSpPr>
            <p:cNvPr id="18" name="Freeform 17"/>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9" name="Group 28"/>
            <p:cNvGrpSpPr/>
            <p:nvPr/>
          </p:nvGrpSpPr>
          <p:grpSpPr>
            <a:xfrm>
              <a:off x="5181600" y="3124200"/>
              <a:ext cx="3188459" cy="609600"/>
              <a:chOff x="5181600" y="3505200"/>
              <a:chExt cx="3188459" cy="609600"/>
            </a:xfrm>
          </p:grpSpPr>
          <p:sp>
            <p:nvSpPr>
              <p:cNvPr id="20" name="Freeform 19"/>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21" name="Freeform 20"/>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22" name="TextBox 21"/>
          <p:cNvSpPr txBox="1"/>
          <p:nvPr/>
        </p:nvSpPr>
        <p:spPr>
          <a:xfrm>
            <a:off x="7543800" y="5862935"/>
            <a:ext cx="381000" cy="461665"/>
          </a:xfrm>
          <a:prstGeom prst="rect">
            <a:avLst/>
          </a:prstGeom>
          <a:noFill/>
        </p:spPr>
        <p:txBody>
          <a:bodyPr wrap="square" rtlCol="0">
            <a:spAutoFit/>
          </a:bodyPr>
          <a:lstStyle/>
          <a:p>
            <a:r>
              <a:rPr lang="en-US" sz="2400" i="1" dirty="0" smtClean="0"/>
              <a:t>v'</a:t>
            </a:r>
            <a:endParaRPr lang="en-US" sz="2400" i="1" dirty="0"/>
          </a:p>
        </p:txBody>
      </p:sp>
      <p:sp>
        <p:nvSpPr>
          <p:cNvPr id="23" name="TextBox 22"/>
          <p:cNvSpPr txBox="1"/>
          <p:nvPr/>
        </p:nvSpPr>
        <p:spPr>
          <a:xfrm>
            <a:off x="6324600" y="4724400"/>
            <a:ext cx="381000" cy="461665"/>
          </a:xfrm>
          <a:prstGeom prst="rect">
            <a:avLst/>
          </a:prstGeom>
          <a:noFill/>
        </p:spPr>
        <p:txBody>
          <a:bodyPr wrap="square" rtlCol="0">
            <a:spAutoFit/>
          </a:bodyPr>
          <a:lstStyle/>
          <a:p>
            <a:r>
              <a:rPr lang="en-US" sz="2400" i="1" dirty="0" smtClean="0"/>
              <a:t>u'</a:t>
            </a:r>
            <a:endParaRPr lang="en-US" sz="2400" i="1" dirty="0"/>
          </a:p>
        </p:txBody>
      </p:sp>
      <p:sp>
        <p:nvSpPr>
          <p:cNvPr id="24" name="Right Arrow 23"/>
          <p:cNvSpPr/>
          <p:nvPr/>
        </p:nvSpPr>
        <p:spPr>
          <a:xfrm rot="5400000">
            <a:off x="6629400" y="4267200"/>
            <a:ext cx="457200" cy="304800"/>
          </a:xfrm>
          <a:prstGeom prst="rightArrow">
            <a:avLst>
              <a:gd name="adj1" fmla="val 24468"/>
              <a:gd name="adj2" fmla="val 5319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25" name="Straight Arrow Connector 24"/>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30" name="Group 7"/>
          <p:cNvGrpSpPr/>
          <p:nvPr/>
        </p:nvGrpSpPr>
        <p:grpSpPr>
          <a:xfrm>
            <a:off x="5715000" y="5029200"/>
            <a:ext cx="1828800" cy="1219200"/>
            <a:chOff x="3048000" y="5487194"/>
            <a:chExt cx="1828800" cy="1219200"/>
          </a:xfrm>
        </p:grpSpPr>
        <p:cxnSp>
          <p:nvCxnSpPr>
            <p:cNvPr id="3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63" name="Group 62"/>
          <p:cNvGrpSpPr/>
          <p:nvPr/>
        </p:nvGrpSpPr>
        <p:grpSpPr>
          <a:xfrm>
            <a:off x="914400" y="4724400"/>
            <a:ext cx="2209800" cy="1676400"/>
            <a:chOff x="914400" y="4724400"/>
            <a:chExt cx="2209800" cy="1676400"/>
          </a:xfrm>
        </p:grpSpPr>
        <p:sp>
          <p:nvSpPr>
            <p:cNvPr id="10" name="TextBox 9"/>
            <p:cNvSpPr txBox="1"/>
            <p:nvPr/>
          </p:nvSpPr>
          <p:spPr>
            <a:xfrm>
              <a:off x="1524000" y="47244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2" name="Group 11"/>
            <p:cNvGrpSpPr/>
            <p:nvPr/>
          </p:nvGrpSpPr>
          <p:grpSpPr>
            <a:xfrm>
              <a:off x="914400" y="5029200"/>
              <a:ext cx="2209800" cy="1371600"/>
              <a:chOff x="914400" y="5334000"/>
              <a:chExt cx="2209800" cy="1371600"/>
            </a:xfrm>
          </p:grpSpPr>
          <p:grpSp>
            <p:nvGrpSpPr>
              <p:cNvPr id="13" name="Group 7"/>
              <p:cNvGrpSpPr/>
              <p:nvPr/>
            </p:nvGrpSpPr>
            <p:grpSpPr>
              <a:xfrm>
                <a:off x="914400" y="5334000"/>
                <a:ext cx="1828800" cy="1219200"/>
                <a:chOff x="3048000" y="5487194"/>
                <a:chExt cx="1828800" cy="1219200"/>
              </a:xfrm>
            </p:grpSpPr>
            <p:cxnSp>
              <p:nvCxnSpPr>
                <p:cNvPr id="15"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4" name="TextBox 13"/>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48" name="Oval 47"/>
            <p:cNvSpPr/>
            <p:nvPr/>
          </p:nvSpPr>
          <p:spPr>
            <a:xfrm>
              <a:off x="2362200" y="5257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9" name="Oval 48"/>
            <p:cNvSpPr/>
            <p:nvPr/>
          </p:nvSpPr>
          <p:spPr>
            <a:xfrm>
              <a:off x="1905000" y="5410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0" name="Oval 49"/>
            <p:cNvSpPr/>
            <p:nvPr/>
          </p:nvSpPr>
          <p:spPr>
            <a:xfrm>
              <a:off x="1676400" y="5715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Oval 50"/>
            <p:cNvSpPr/>
            <p:nvPr/>
          </p:nvSpPr>
          <p:spPr>
            <a:xfrm>
              <a:off x="2209800" y="5638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Oval 51"/>
            <p:cNvSpPr/>
            <p:nvPr/>
          </p:nvSpPr>
          <p:spPr>
            <a:xfrm>
              <a:off x="1143000" y="5334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Oval 52"/>
            <p:cNvSpPr/>
            <p:nvPr/>
          </p:nvSpPr>
          <p:spPr>
            <a:xfrm>
              <a:off x="2514600" y="5791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Oval 53"/>
            <p:cNvSpPr/>
            <p:nvPr/>
          </p:nvSpPr>
          <p:spPr>
            <a:xfrm>
              <a:off x="1143000" y="5791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cxnSp>
        <p:nvCxnSpPr>
          <p:cNvPr id="62" name="Straight Arrow Connector 61"/>
          <p:cNvCxnSpPr/>
          <p:nvPr/>
        </p:nvCxnSpPr>
        <p:spPr>
          <a:xfrm>
            <a:off x="4114800" y="5484812"/>
            <a:ext cx="762000"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grpSp>
        <p:nvGrpSpPr>
          <p:cNvPr id="131" name="Group 130"/>
          <p:cNvGrpSpPr/>
          <p:nvPr/>
        </p:nvGrpSpPr>
        <p:grpSpPr>
          <a:xfrm>
            <a:off x="1181100" y="5268959"/>
            <a:ext cx="1371600" cy="587282"/>
            <a:chOff x="1181100" y="5268959"/>
            <a:chExt cx="1371600" cy="587282"/>
          </a:xfrm>
        </p:grpSpPr>
        <p:cxnSp>
          <p:nvCxnSpPr>
            <p:cNvPr id="75" name="Straight Connector 74"/>
            <p:cNvCxnSpPr>
              <a:stCxn id="51" idx="5"/>
              <a:endCxn id="53" idx="2"/>
            </p:cNvCxnSpPr>
            <p:nvPr/>
          </p:nvCxnSpPr>
          <p:spPr>
            <a:xfrm rot="16200000" flipH="1">
              <a:off x="2331991" y="5646690"/>
              <a:ext cx="125459" cy="239759"/>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30" name="Group 129"/>
            <p:cNvGrpSpPr/>
            <p:nvPr/>
          </p:nvGrpSpPr>
          <p:grpSpPr>
            <a:xfrm>
              <a:off x="1181100" y="5268959"/>
              <a:ext cx="1371600" cy="587282"/>
              <a:chOff x="1181100" y="5268959"/>
              <a:chExt cx="1371600" cy="587282"/>
            </a:xfrm>
          </p:grpSpPr>
          <p:cxnSp>
            <p:nvCxnSpPr>
              <p:cNvPr id="77" name="Straight Connector 76"/>
              <p:cNvCxnSpPr>
                <a:stCxn id="49" idx="3"/>
                <a:endCxn id="50" idx="7"/>
              </p:cNvCxnSpPr>
              <p:nvPr/>
            </p:nvCxnSpPr>
            <p:spPr>
              <a:xfrm rot="5400000">
                <a:off x="1703341" y="5513341"/>
                <a:ext cx="250918" cy="17471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1181100" y="5268959"/>
                <a:ext cx="1371600" cy="587282"/>
                <a:chOff x="1181100" y="5268959"/>
                <a:chExt cx="1371600" cy="587282"/>
              </a:xfrm>
            </p:grpSpPr>
            <p:cxnSp>
              <p:nvCxnSpPr>
                <p:cNvPr id="66" name="Straight Connector 65"/>
                <p:cNvCxnSpPr>
                  <a:stCxn id="48" idx="3"/>
                  <a:endCxn id="49" idx="7"/>
                </p:cNvCxnSpPr>
                <p:nvPr/>
              </p:nvCxnSpPr>
              <p:spPr>
                <a:xfrm rot="5400000">
                  <a:off x="2122441" y="5170441"/>
                  <a:ext cx="98518" cy="4033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48" idx="4"/>
                  <a:endCxn id="51" idx="7"/>
                </p:cNvCxnSpPr>
                <p:nvPr/>
              </p:nvCxnSpPr>
              <p:spPr>
                <a:xfrm rot="5400000">
                  <a:off x="2179592" y="5429250"/>
                  <a:ext cx="315959" cy="1254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49" idx="5"/>
                  <a:endCxn id="51" idx="1"/>
                </p:cNvCxnSpPr>
                <p:nvPr/>
              </p:nvCxnSpPr>
              <p:spPr>
                <a:xfrm rot="16200000" flipH="1">
                  <a:off x="2008141" y="5437141"/>
                  <a:ext cx="174718" cy="2509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48" idx="5"/>
                  <a:endCxn id="53" idx="0"/>
                </p:cNvCxnSpPr>
                <p:nvPr/>
              </p:nvCxnSpPr>
              <p:spPr>
                <a:xfrm rot="16200000" flipH="1">
                  <a:off x="2255791" y="5494290"/>
                  <a:ext cx="468359" cy="1254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51" idx="3"/>
                  <a:endCxn id="50" idx="6"/>
                </p:cNvCxnSpPr>
                <p:nvPr/>
              </p:nvCxnSpPr>
              <p:spPr>
                <a:xfrm rot="5400000">
                  <a:off x="1962151" y="5494291"/>
                  <a:ext cx="49259" cy="4683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50" idx="5"/>
                  <a:endCxn id="53" idx="3"/>
                </p:cNvCxnSpPr>
                <p:nvPr/>
              </p:nvCxnSpPr>
              <p:spPr>
                <a:xfrm rot="16200000" flipH="1">
                  <a:off x="2095500" y="5425982"/>
                  <a:ext cx="76200" cy="7843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3" name="Straight Connector 82"/>
                <p:cNvCxnSpPr>
                  <a:stCxn id="48" idx="1"/>
                  <a:endCxn id="52" idx="7"/>
                </p:cNvCxnSpPr>
                <p:nvPr/>
              </p:nvCxnSpPr>
              <p:spPr>
                <a:xfrm rot="16200000" flipH="1" flipV="1">
                  <a:off x="1752600" y="4724400"/>
                  <a:ext cx="76200" cy="11653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2" idx="5"/>
                  <a:endCxn id="49" idx="2"/>
                </p:cNvCxnSpPr>
                <p:nvPr/>
              </p:nvCxnSpPr>
              <p:spPr>
                <a:xfrm rot="16200000" flipH="1">
                  <a:off x="1531891" y="5075190"/>
                  <a:ext cx="49259" cy="6969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52" idx="4"/>
                  <a:endCxn id="54" idx="0"/>
                </p:cNvCxnSpPr>
                <p:nvPr/>
              </p:nvCxnSpPr>
              <p:spPr>
                <a:xfrm rot="5400000">
                  <a:off x="990600" y="56007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52" idx="5"/>
                  <a:endCxn id="50" idx="1"/>
                </p:cNvCxnSpPr>
                <p:nvPr/>
              </p:nvCxnSpPr>
              <p:spPr>
                <a:xfrm rot="16200000" flipH="1">
                  <a:off x="1284241" y="5322841"/>
                  <a:ext cx="327118" cy="4795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54" idx="7"/>
                  <a:endCxn id="50" idx="2"/>
                </p:cNvCxnSpPr>
                <p:nvPr/>
              </p:nvCxnSpPr>
              <p:spPr>
                <a:xfrm rot="5400000" flipH="1" flipV="1">
                  <a:off x="1417591" y="5543551"/>
                  <a:ext cx="49259" cy="4683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54" idx="5"/>
                  <a:endCxn id="53" idx="3"/>
                </p:cNvCxnSpPr>
                <p:nvPr/>
              </p:nvCxnSpPr>
              <p:spPr>
                <a:xfrm rot="16200000" flipH="1">
                  <a:off x="1866900" y="5197382"/>
                  <a:ext cx="0" cy="1317718"/>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grpSp>
        <p:nvGrpSpPr>
          <p:cNvPr id="137" name="Group 136"/>
          <p:cNvGrpSpPr/>
          <p:nvPr/>
        </p:nvGrpSpPr>
        <p:grpSpPr>
          <a:xfrm>
            <a:off x="1131841" y="2678159"/>
            <a:ext cx="2079718" cy="815882"/>
            <a:chOff x="1131841" y="2678159"/>
            <a:chExt cx="2079718" cy="815882"/>
          </a:xfrm>
        </p:grpSpPr>
        <p:cxnSp>
          <p:nvCxnSpPr>
            <p:cNvPr id="119" name="Straight Connector 118"/>
            <p:cNvCxnSpPr>
              <a:stCxn id="37" idx="5"/>
              <a:endCxn id="38" idx="1"/>
            </p:cNvCxnSpPr>
            <p:nvPr/>
          </p:nvCxnSpPr>
          <p:spPr>
            <a:xfrm rot="16200000" flipH="1">
              <a:off x="1474741" y="2922541"/>
              <a:ext cx="22318" cy="708118"/>
            </a:xfrm>
            <a:prstGeom prst="line">
              <a:avLst/>
            </a:prstGeom>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1131841" y="2678159"/>
              <a:ext cx="2079718" cy="815882"/>
              <a:chOff x="1131841" y="2678159"/>
              <a:chExt cx="2079718" cy="815882"/>
            </a:xfrm>
          </p:grpSpPr>
          <p:cxnSp>
            <p:nvCxnSpPr>
              <p:cNvPr id="115" name="Straight Connector 114"/>
              <p:cNvCxnSpPr>
                <a:stCxn id="34" idx="3"/>
                <a:endCxn id="33" idx="7"/>
              </p:cNvCxnSpPr>
              <p:nvPr/>
            </p:nvCxnSpPr>
            <p:spPr>
              <a:xfrm rot="5400000">
                <a:off x="2427241" y="3113041"/>
                <a:ext cx="403318" cy="25091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35" name="Group 134"/>
              <p:cNvGrpSpPr/>
              <p:nvPr/>
            </p:nvGrpSpPr>
            <p:grpSpPr>
              <a:xfrm>
                <a:off x="1131841" y="2678159"/>
                <a:ext cx="2079718" cy="815882"/>
                <a:chOff x="1131841" y="2678159"/>
                <a:chExt cx="2079718" cy="815882"/>
              </a:xfrm>
            </p:grpSpPr>
            <p:cxnSp>
              <p:nvCxnSpPr>
                <p:cNvPr id="126" name="Straight Connector 125"/>
                <p:cNvCxnSpPr>
                  <a:stCxn id="36" idx="4"/>
                  <a:endCxn id="38" idx="0"/>
                </p:cNvCxnSpPr>
                <p:nvPr/>
              </p:nvCxnSpPr>
              <p:spPr>
                <a:xfrm rot="5400000">
                  <a:off x="1752600" y="3162300"/>
                  <a:ext cx="22860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34" name="Group 133"/>
                <p:cNvGrpSpPr/>
                <p:nvPr/>
              </p:nvGrpSpPr>
              <p:grpSpPr>
                <a:xfrm>
                  <a:off x="1131841" y="2678159"/>
                  <a:ext cx="2079718" cy="815882"/>
                  <a:chOff x="1131841" y="2678159"/>
                  <a:chExt cx="2079718" cy="815882"/>
                </a:xfrm>
              </p:grpSpPr>
              <p:cxnSp>
                <p:nvCxnSpPr>
                  <p:cNvPr id="100" name="Straight Connector 99"/>
                  <p:cNvCxnSpPr>
                    <a:stCxn id="34" idx="5"/>
                    <a:endCxn id="39" idx="1"/>
                  </p:cNvCxnSpPr>
                  <p:nvPr/>
                </p:nvCxnSpPr>
                <p:spPr>
                  <a:xfrm rot="16200000" flipH="1">
                    <a:off x="2846341" y="2998741"/>
                    <a:ext cx="327118" cy="4033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34" idx="1"/>
                    <a:endCxn id="35" idx="5"/>
                  </p:cNvCxnSpPr>
                  <p:nvPr/>
                </p:nvCxnSpPr>
                <p:spPr>
                  <a:xfrm rot="16200000" flipV="1">
                    <a:off x="2465341" y="2693941"/>
                    <a:ext cx="250918" cy="3271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35" idx="3"/>
                    <a:endCxn id="36" idx="6"/>
                  </p:cNvCxnSpPr>
                  <p:nvPr/>
                </p:nvCxnSpPr>
                <p:spPr>
                  <a:xfrm rot="5400000">
                    <a:off x="2000251" y="2636791"/>
                    <a:ext cx="277859" cy="4683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6" name="Straight Connector 105"/>
                  <p:cNvCxnSpPr>
                    <a:stCxn id="35" idx="1"/>
                    <a:endCxn id="37" idx="7"/>
                  </p:cNvCxnSpPr>
                  <p:nvPr/>
                </p:nvCxnSpPr>
                <p:spPr>
                  <a:xfrm rot="16200000" flipH="1" flipV="1">
                    <a:off x="1485900" y="2324100"/>
                    <a:ext cx="533400" cy="12415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36" idx="3"/>
                    <a:endCxn id="37" idx="6"/>
                  </p:cNvCxnSpPr>
                  <p:nvPr/>
                </p:nvCxnSpPr>
                <p:spPr>
                  <a:xfrm rot="5400000">
                    <a:off x="1390651" y="2789191"/>
                    <a:ext cx="201659" cy="6969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36" idx="5"/>
                    <a:endCxn id="34" idx="3"/>
                  </p:cNvCxnSpPr>
                  <p:nvPr/>
                </p:nvCxnSpPr>
                <p:spPr>
                  <a:xfrm rot="16200000" flipH="1">
                    <a:off x="2324100" y="2606582"/>
                    <a:ext cx="0" cy="8605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33" idx="5"/>
                    <a:endCxn id="39" idx="3"/>
                  </p:cNvCxnSpPr>
                  <p:nvPr/>
                </p:nvCxnSpPr>
                <p:spPr>
                  <a:xfrm rot="5400000" flipH="1" flipV="1">
                    <a:off x="2819400" y="3101882"/>
                    <a:ext cx="76200" cy="7081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38" idx="6"/>
                    <a:endCxn id="33" idx="2"/>
                  </p:cNvCxnSpPr>
                  <p:nvPr/>
                </p:nvCxnSpPr>
                <p:spPr>
                  <a:xfrm>
                    <a:off x="1905000" y="3314700"/>
                    <a:ext cx="533400" cy="1524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37" idx="5"/>
                    <a:endCxn id="33" idx="3"/>
                  </p:cNvCxnSpPr>
                  <p:nvPr/>
                </p:nvCxnSpPr>
                <p:spPr>
                  <a:xfrm rot="16200000" flipH="1">
                    <a:off x="1676400" y="2720882"/>
                    <a:ext cx="228600" cy="13177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36" idx="5"/>
                    <a:endCxn id="33" idx="1"/>
                  </p:cNvCxnSpPr>
                  <p:nvPr/>
                </p:nvCxnSpPr>
                <p:spPr>
                  <a:xfrm rot="16200000" flipH="1">
                    <a:off x="1970041" y="2960641"/>
                    <a:ext cx="403318" cy="5557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37" idx="5"/>
                    <a:endCxn id="39" idx="2"/>
                  </p:cNvCxnSpPr>
                  <p:nvPr/>
                </p:nvCxnSpPr>
                <p:spPr>
                  <a:xfrm rot="16200000" flipH="1">
                    <a:off x="2103391" y="2293890"/>
                    <a:ext cx="125459" cy="2068559"/>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grpSp>
      <p:grpSp>
        <p:nvGrpSpPr>
          <p:cNvPr id="64" name="Group 63"/>
          <p:cNvGrpSpPr/>
          <p:nvPr/>
        </p:nvGrpSpPr>
        <p:grpSpPr>
          <a:xfrm>
            <a:off x="533400" y="2514600"/>
            <a:ext cx="3200400" cy="1905000"/>
            <a:chOff x="533400" y="2514600"/>
            <a:chExt cx="3200400" cy="1905000"/>
          </a:xfrm>
        </p:grpSpPr>
        <p:grpSp>
          <p:nvGrpSpPr>
            <p:cNvPr id="5" name="Group 4"/>
            <p:cNvGrpSpPr/>
            <p:nvPr/>
          </p:nvGrpSpPr>
          <p:grpSpPr>
            <a:xfrm>
              <a:off x="533400" y="2514600"/>
              <a:ext cx="3200400" cy="1905000"/>
              <a:chOff x="1083076" y="2819400"/>
              <a:chExt cx="2379215" cy="1295400"/>
            </a:xfrm>
          </p:grpSpPr>
          <p:sp>
            <p:nvSpPr>
              <p:cNvPr id="6" name="Freeform 5"/>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 name="Freeform 8"/>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33" name="Oval 32"/>
            <p:cNvSpPr/>
            <p:nvPr/>
          </p:nvSpPr>
          <p:spPr>
            <a:xfrm>
              <a:off x="2438400" y="3429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4" name="Oval 33"/>
            <p:cNvSpPr/>
            <p:nvPr/>
          </p:nvSpPr>
          <p:spPr>
            <a:xfrm>
              <a:off x="2743200" y="2971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5" name="Oval 34"/>
            <p:cNvSpPr/>
            <p:nvPr/>
          </p:nvSpPr>
          <p:spPr>
            <a:xfrm>
              <a:off x="2362200" y="2667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6" name="Oval 35"/>
            <p:cNvSpPr/>
            <p:nvPr/>
          </p:nvSpPr>
          <p:spPr>
            <a:xfrm>
              <a:off x="1828800" y="2971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7" name="Oval 36"/>
            <p:cNvSpPr/>
            <p:nvPr/>
          </p:nvSpPr>
          <p:spPr>
            <a:xfrm>
              <a:off x="1066800" y="32004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8" name="Oval 37"/>
            <p:cNvSpPr/>
            <p:nvPr/>
          </p:nvSpPr>
          <p:spPr>
            <a:xfrm>
              <a:off x="1828800" y="32766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9" name="Oval 38"/>
            <p:cNvSpPr/>
            <p:nvPr/>
          </p:nvSpPr>
          <p:spPr>
            <a:xfrm>
              <a:off x="3200400" y="3352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138" name="Oval 137"/>
          <p:cNvSpPr/>
          <p:nvPr/>
        </p:nvSpPr>
        <p:spPr>
          <a:xfrm>
            <a:off x="7924800" y="30480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TextBox 138"/>
          <p:cNvSpPr txBox="1"/>
          <p:nvPr/>
        </p:nvSpPr>
        <p:spPr>
          <a:xfrm>
            <a:off x="7924800" y="3059668"/>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p:txBody>
      </p:sp>
      <p:sp>
        <p:nvSpPr>
          <p:cNvPr id="140" name="Oval 139"/>
          <p:cNvSpPr/>
          <p:nvPr/>
        </p:nvSpPr>
        <p:spPr>
          <a:xfrm>
            <a:off x="7162800" y="33528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7391400" y="29718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7162800" y="26670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6781800" y="26670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6553200" y="29718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6248400" y="28194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5943600" y="30480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a:off x="6858000" y="3200400"/>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TextBox 147"/>
          <p:cNvSpPr txBox="1"/>
          <p:nvPr/>
        </p:nvSpPr>
        <p:spPr>
          <a:xfrm>
            <a:off x="6172200" y="28194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149" name="TextBox 148"/>
          <p:cNvSpPr txBox="1"/>
          <p:nvPr/>
        </p:nvSpPr>
        <p:spPr>
          <a:xfrm>
            <a:off x="6477000" y="2983468"/>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p:txBody>
      </p:sp>
      <p:sp>
        <p:nvSpPr>
          <p:cNvPr id="150" name="TextBox 149"/>
          <p:cNvSpPr txBox="1"/>
          <p:nvPr/>
        </p:nvSpPr>
        <p:spPr>
          <a:xfrm>
            <a:off x="6781800" y="26670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p:txBody>
      </p:sp>
      <p:sp>
        <p:nvSpPr>
          <p:cNvPr id="151" name="TextBox 150"/>
          <p:cNvSpPr txBox="1"/>
          <p:nvPr/>
        </p:nvSpPr>
        <p:spPr>
          <a:xfrm>
            <a:off x="7315200" y="29718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p:txBody>
      </p:sp>
      <p:sp>
        <p:nvSpPr>
          <p:cNvPr id="152" name="TextBox 151"/>
          <p:cNvSpPr txBox="1"/>
          <p:nvPr/>
        </p:nvSpPr>
        <p:spPr>
          <a:xfrm>
            <a:off x="7162800" y="26670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p:txBody>
      </p:sp>
      <p:sp>
        <p:nvSpPr>
          <p:cNvPr id="153" name="TextBox 152"/>
          <p:cNvSpPr txBox="1"/>
          <p:nvPr/>
        </p:nvSpPr>
        <p:spPr>
          <a:xfrm>
            <a:off x="5867400" y="30480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p:txBody>
      </p:sp>
      <p:sp>
        <p:nvSpPr>
          <p:cNvPr id="154" name="TextBox 153"/>
          <p:cNvSpPr txBox="1"/>
          <p:nvPr/>
        </p:nvSpPr>
        <p:spPr>
          <a:xfrm>
            <a:off x="6858000" y="318928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p:txBody>
      </p:sp>
      <p:sp>
        <p:nvSpPr>
          <p:cNvPr id="155" name="TextBox 154"/>
          <p:cNvSpPr txBox="1"/>
          <p:nvPr/>
        </p:nvSpPr>
        <p:spPr>
          <a:xfrm>
            <a:off x="7162800" y="3364468"/>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Dense Surface Registration</a:t>
            </a:r>
            <a:endParaRPr lang="en-US" dirty="0"/>
          </a:p>
        </p:txBody>
      </p:sp>
      <p:sp>
        <p:nvSpPr>
          <p:cNvPr id="3" name="Content Placeholder 2"/>
          <p:cNvSpPr>
            <a:spLocks noGrp="1"/>
          </p:cNvSpPr>
          <p:nvPr>
            <p:ph sz="quarter" idx="1"/>
          </p:nvPr>
        </p:nvSpPr>
        <p:spPr/>
        <p:txBody>
          <a:bodyPr/>
          <a:lstStyle/>
          <a:p>
            <a:r>
              <a:rPr lang="en-US" dirty="0" smtClean="0"/>
              <a:t>The Manifold Matching problem</a:t>
            </a:r>
          </a:p>
          <a:p>
            <a:endParaRPr lang="en-US" dirty="0"/>
          </a:p>
        </p:txBody>
      </p:sp>
      <p:sp>
        <p:nvSpPr>
          <p:cNvPr id="4" name="Oval 3"/>
          <p:cNvSpPr/>
          <p:nvPr/>
        </p:nvSpPr>
        <p:spPr>
          <a:xfrm>
            <a:off x="1600200" y="46482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Oval 4"/>
          <p:cNvSpPr/>
          <p:nvPr/>
        </p:nvSpPr>
        <p:spPr>
          <a:xfrm>
            <a:off x="1066800" y="56388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Oval 5"/>
          <p:cNvSpPr/>
          <p:nvPr/>
        </p:nvSpPr>
        <p:spPr>
          <a:xfrm>
            <a:off x="2209800" y="5715000"/>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cxnSp>
        <p:nvCxnSpPr>
          <p:cNvPr id="8" name="Straight Connector 7"/>
          <p:cNvCxnSpPr>
            <a:stCxn id="4" idx="3"/>
            <a:endCxn id="5" idx="7"/>
          </p:cNvCxnSpPr>
          <p:nvPr/>
        </p:nvCxnSpPr>
        <p:spPr>
          <a:xfrm rot="5400000">
            <a:off x="903241" y="4941841"/>
            <a:ext cx="936718" cy="4795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4" idx="5"/>
            <a:endCxn id="6" idx="1"/>
          </p:cNvCxnSpPr>
          <p:nvPr/>
        </p:nvCxnSpPr>
        <p:spPr>
          <a:xfrm rot="16200000" flipH="1">
            <a:off x="1436641" y="4941841"/>
            <a:ext cx="1012918" cy="5557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5" idx="5"/>
            <a:endCxn id="6" idx="2"/>
          </p:cNvCxnSpPr>
          <p:nvPr/>
        </p:nvCxnSpPr>
        <p:spPr>
          <a:xfrm rot="16200000" flipH="1">
            <a:off x="1646191" y="5189490"/>
            <a:ext cx="49259" cy="10779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524000" y="4343400"/>
            <a:ext cx="304800" cy="369332"/>
          </a:xfrm>
          <a:prstGeom prst="rect">
            <a:avLst/>
          </a:prstGeom>
          <a:noFill/>
        </p:spPr>
        <p:txBody>
          <a:bodyPr wrap="square" rtlCol="0">
            <a:spAutoFit/>
          </a:bodyPr>
          <a:lstStyle/>
          <a:p>
            <a:r>
              <a:rPr lang="en-US" dirty="0" smtClean="0"/>
              <a:t>1</a:t>
            </a:r>
            <a:endParaRPr lang="en-US" dirty="0"/>
          </a:p>
        </p:txBody>
      </p:sp>
      <p:sp>
        <p:nvSpPr>
          <p:cNvPr id="14" name="TextBox 13"/>
          <p:cNvSpPr txBox="1"/>
          <p:nvPr/>
        </p:nvSpPr>
        <p:spPr>
          <a:xfrm>
            <a:off x="2286000" y="5650468"/>
            <a:ext cx="304800" cy="369332"/>
          </a:xfrm>
          <a:prstGeom prst="rect">
            <a:avLst/>
          </a:prstGeom>
          <a:noFill/>
        </p:spPr>
        <p:txBody>
          <a:bodyPr wrap="square" rtlCol="0">
            <a:spAutoFit/>
          </a:bodyPr>
          <a:lstStyle/>
          <a:p>
            <a:r>
              <a:rPr lang="en-US" dirty="0" smtClean="0"/>
              <a:t>2</a:t>
            </a:r>
            <a:endParaRPr lang="en-US" dirty="0"/>
          </a:p>
        </p:txBody>
      </p:sp>
      <p:sp>
        <p:nvSpPr>
          <p:cNvPr id="15" name="TextBox 14"/>
          <p:cNvSpPr txBox="1"/>
          <p:nvPr/>
        </p:nvSpPr>
        <p:spPr>
          <a:xfrm>
            <a:off x="838200" y="5638800"/>
            <a:ext cx="304800" cy="369332"/>
          </a:xfrm>
          <a:prstGeom prst="rect">
            <a:avLst/>
          </a:prstGeom>
          <a:noFill/>
        </p:spPr>
        <p:txBody>
          <a:bodyPr wrap="square" rtlCol="0">
            <a:spAutoFit/>
          </a:bodyPr>
          <a:lstStyle/>
          <a:p>
            <a:r>
              <a:rPr lang="en-US" dirty="0" smtClean="0"/>
              <a:t>3</a:t>
            </a:r>
            <a:endParaRPr lang="en-US" dirty="0"/>
          </a:p>
        </p:txBody>
      </p:sp>
      <p:sp>
        <p:nvSpPr>
          <p:cNvPr id="16" name="Oval 15"/>
          <p:cNvSpPr/>
          <p:nvPr/>
        </p:nvSpPr>
        <p:spPr>
          <a:xfrm>
            <a:off x="6172200" y="3657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7" name="Oval 16"/>
          <p:cNvSpPr/>
          <p:nvPr/>
        </p:nvSpPr>
        <p:spPr>
          <a:xfrm>
            <a:off x="6858000" y="44196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8" name="Oval 17"/>
          <p:cNvSpPr/>
          <p:nvPr/>
        </p:nvSpPr>
        <p:spPr>
          <a:xfrm>
            <a:off x="5791200" y="4648200"/>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cxnSp>
        <p:nvCxnSpPr>
          <p:cNvPr id="20" name="Straight Connector 19"/>
          <p:cNvCxnSpPr>
            <a:stCxn id="16" idx="5"/>
            <a:endCxn id="17" idx="1"/>
          </p:cNvCxnSpPr>
          <p:nvPr/>
        </p:nvCxnSpPr>
        <p:spPr>
          <a:xfrm rot="16200000" flipH="1">
            <a:off x="6199141" y="3760741"/>
            <a:ext cx="708118" cy="6319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7" idx="3"/>
            <a:endCxn id="18" idx="6"/>
          </p:cNvCxnSpPr>
          <p:nvPr/>
        </p:nvCxnSpPr>
        <p:spPr>
          <a:xfrm rot="5400000">
            <a:off x="6267451" y="4084591"/>
            <a:ext cx="201659" cy="100175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6" idx="3"/>
            <a:endCxn id="18" idx="0"/>
          </p:cNvCxnSpPr>
          <p:nvPr/>
        </p:nvCxnSpPr>
        <p:spPr>
          <a:xfrm rot="5400000">
            <a:off x="5543551" y="4008391"/>
            <a:ext cx="925559" cy="3540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Circular Arrow 24"/>
          <p:cNvSpPr/>
          <p:nvPr/>
        </p:nvSpPr>
        <p:spPr>
          <a:xfrm rot="6580507">
            <a:off x="1339027" y="5040668"/>
            <a:ext cx="457200" cy="587829"/>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6934200" y="4343400"/>
            <a:ext cx="304800" cy="369332"/>
          </a:xfrm>
          <a:prstGeom prst="rect">
            <a:avLst/>
          </a:prstGeom>
          <a:noFill/>
        </p:spPr>
        <p:txBody>
          <a:bodyPr wrap="square" rtlCol="0">
            <a:spAutoFit/>
          </a:bodyPr>
          <a:lstStyle/>
          <a:p>
            <a:r>
              <a:rPr lang="en-US" dirty="0" smtClean="0"/>
              <a:t>1</a:t>
            </a:r>
            <a:endParaRPr lang="en-US" dirty="0"/>
          </a:p>
        </p:txBody>
      </p:sp>
      <p:sp>
        <p:nvSpPr>
          <p:cNvPr id="27" name="Oval 26"/>
          <p:cNvSpPr/>
          <p:nvPr/>
        </p:nvSpPr>
        <p:spPr>
          <a:xfrm>
            <a:off x="6172199" y="5345159"/>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8" name="Oval 27"/>
          <p:cNvSpPr/>
          <p:nvPr/>
        </p:nvSpPr>
        <p:spPr>
          <a:xfrm>
            <a:off x="7162800" y="6107159"/>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9" name="Oval 28"/>
          <p:cNvSpPr/>
          <p:nvPr/>
        </p:nvSpPr>
        <p:spPr>
          <a:xfrm>
            <a:off x="5791199" y="6335759"/>
            <a:ext cx="76200" cy="76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cxnSp>
        <p:nvCxnSpPr>
          <p:cNvPr id="30" name="Straight Connector 29"/>
          <p:cNvCxnSpPr>
            <a:stCxn id="27" idx="5"/>
            <a:endCxn id="28" idx="1"/>
          </p:cNvCxnSpPr>
          <p:nvPr/>
        </p:nvCxnSpPr>
        <p:spPr>
          <a:xfrm rot="16200000" flipH="1">
            <a:off x="6351540" y="5295899"/>
            <a:ext cx="708118" cy="9367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8" idx="3"/>
            <a:endCxn id="29" idx="6"/>
          </p:cNvCxnSpPr>
          <p:nvPr/>
        </p:nvCxnSpPr>
        <p:spPr>
          <a:xfrm rot="5400000">
            <a:off x="6419850" y="5619749"/>
            <a:ext cx="201659" cy="130656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7" idx="3"/>
            <a:endCxn id="29" idx="0"/>
          </p:cNvCxnSpPr>
          <p:nvPr/>
        </p:nvCxnSpPr>
        <p:spPr>
          <a:xfrm rot="5400000">
            <a:off x="5543550" y="5695950"/>
            <a:ext cx="925559" cy="3540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Circular Arrow 34"/>
          <p:cNvSpPr/>
          <p:nvPr/>
        </p:nvSpPr>
        <p:spPr>
          <a:xfrm rot="6580507">
            <a:off x="5992522" y="3906496"/>
            <a:ext cx="457200" cy="587829"/>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ircular Arrow 35"/>
          <p:cNvSpPr/>
          <p:nvPr/>
        </p:nvSpPr>
        <p:spPr>
          <a:xfrm rot="15019493" flipV="1">
            <a:off x="6074248" y="5651250"/>
            <a:ext cx="500703" cy="630214"/>
          </a:xfrm>
          <a:prstGeom prst="circularArrow">
            <a:avLst>
              <a:gd name="adj1" fmla="val 12500"/>
              <a:gd name="adj2" fmla="val 1142319"/>
              <a:gd name="adj3" fmla="val 20457681"/>
              <a:gd name="adj4" fmla="val 10800000"/>
              <a:gd name="adj5" fmla="val 126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TextBox 36"/>
          <p:cNvSpPr txBox="1"/>
          <p:nvPr/>
        </p:nvSpPr>
        <p:spPr>
          <a:xfrm>
            <a:off x="5562600" y="4659868"/>
            <a:ext cx="304800" cy="369332"/>
          </a:xfrm>
          <a:prstGeom prst="rect">
            <a:avLst/>
          </a:prstGeom>
          <a:noFill/>
        </p:spPr>
        <p:txBody>
          <a:bodyPr wrap="square" rtlCol="0">
            <a:spAutoFit/>
          </a:bodyPr>
          <a:lstStyle/>
          <a:p>
            <a:r>
              <a:rPr lang="en-US" dirty="0" smtClean="0"/>
              <a:t>2</a:t>
            </a:r>
            <a:endParaRPr lang="en-US" dirty="0"/>
          </a:p>
        </p:txBody>
      </p:sp>
      <p:sp>
        <p:nvSpPr>
          <p:cNvPr id="38" name="TextBox 37"/>
          <p:cNvSpPr txBox="1"/>
          <p:nvPr/>
        </p:nvSpPr>
        <p:spPr>
          <a:xfrm>
            <a:off x="6172200" y="3352800"/>
            <a:ext cx="304800" cy="369332"/>
          </a:xfrm>
          <a:prstGeom prst="rect">
            <a:avLst/>
          </a:prstGeom>
          <a:noFill/>
        </p:spPr>
        <p:txBody>
          <a:bodyPr wrap="square" rtlCol="0">
            <a:spAutoFit/>
          </a:bodyPr>
          <a:lstStyle/>
          <a:p>
            <a:r>
              <a:rPr lang="en-US" dirty="0" smtClean="0"/>
              <a:t>3</a:t>
            </a:r>
            <a:endParaRPr lang="en-US" dirty="0"/>
          </a:p>
        </p:txBody>
      </p:sp>
      <p:sp>
        <p:nvSpPr>
          <p:cNvPr id="39" name="TextBox 38"/>
          <p:cNvSpPr txBox="1"/>
          <p:nvPr/>
        </p:nvSpPr>
        <p:spPr>
          <a:xfrm>
            <a:off x="6019800" y="4964668"/>
            <a:ext cx="304800" cy="369332"/>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5562600" y="6260068"/>
            <a:ext cx="304800" cy="369332"/>
          </a:xfrm>
          <a:prstGeom prst="rect">
            <a:avLst/>
          </a:prstGeom>
          <a:noFill/>
        </p:spPr>
        <p:txBody>
          <a:bodyPr wrap="square" rtlCol="0">
            <a:spAutoFit/>
          </a:bodyPr>
          <a:lstStyle/>
          <a:p>
            <a:r>
              <a:rPr lang="en-US" dirty="0" smtClean="0"/>
              <a:t>2</a:t>
            </a:r>
            <a:endParaRPr lang="en-US" dirty="0"/>
          </a:p>
        </p:txBody>
      </p:sp>
      <p:sp>
        <p:nvSpPr>
          <p:cNvPr id="41" name="TextBox 40"/>
          <p:cNvSpPr txBox="1"/>
          <p:nvPr/>
        </p:nvSpPr>
        <p:spPr>
          <a:xfrm>
            <a:off x="7162800" y="6107668"/>
            <a:ext cx="304800" cy="369332"/>
          </a:xfrm>
          <a:prstGeom prst="rect">
            <a:avLst/>
          </a:prstGeom>
          <a:noFill/>
        </p:spPr>
        <p:txBody>
          <a:bodyPr wrap="square" rtlCol="0">
            <a:spAutoFit/>
          </a:bodyPr>
          <a:lstStyle/>
          <a:p>
            <a:r>
              <a:rPr lang="en-US" dirty="0" smtClean="0"/>
              <a:t>3</a:t>
            </a:r>
            <a:endParaRPr lang="en-US" dirty="0"/>
          </a:p>
        </p:txBody>
      </p:sp>
      <p:sp>
        <p:nvSpPr>
          <p:cNvPr id="42" name="Down Arrow 41"/>
          <p:cNvSpPr/>
          <p:nvPr/>
        </p:nvSpPr>
        <p:spPr>
          <a:xfrm rot="14913925">
            <a:off x="3717775" y="3625030"/>
            <a:ext cx="186506" cy="2057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Down Arrow 42"/>
          <p:cNvSpPr/>
          <p:nvPr/>
        </p:nvSpPr>
        <p:spPr>
          <a:xfrm rot="17011573">
            <a:off x="3828204" y="4784046"/>
            <a:ext cx="176380" cy="2057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17090" name="Object 2"/>
          <p:cNvGraphicFramePr>
            <a:graphicFrameLocks noChangeAspect="1"/>
          </p:cNvGraphicFramePr>
          <p:nvPr/>
        </p:nvGraphicFramePr>
        <p:xfrm>
          <a:off x="990600" y="2209800"/>
          <a:ext cx="5181600" cy="548453"/>
        </p:xfrm>
        <a:graphic>
          <a:graphicData uri="http://schemas.openxmlformats.org/presentationml/2006/ole">
            <mc:AlternateContent xmlns:mc="http://schemas.openxmlformats.org/markup-compatibility/2006">
              <mc:Choice xmlns:v="urn:schemas-microsoft-com:vml" Requires="v">
                <p:oleObj spid="_x0000_s217250" name="Equation" r:id="rId4" imgW="3365280" imgH="355320" progId="Equation.3">
                  <p:embed/>
                </p:oleObj>
              </mc:Choice>
              <mc:Fallback>
                <p:oleObj name="Equation" r:id="rId4" imgW="3365280" imgH="3553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209800"/>
                        <a:ext cx="5181600" cy="5484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17092" name="Picture 4" descr="http://2.bp.blogspot.com/_yKZGnTivjuE/S-n-Yd_NHeI/AAAAAAAAAs8/H8vUxrIgp-o/s1600/correct-us.png"/>
          <p:cNvPicPr>
            <a:picLocks noChangeAspect="1" noChangeArrowheads="1"/>
          </p:cNvPicPr>
          <p:nvPr/>
        </p:nvPicPr>
        <p:blipFill>
          <a:blip r:embed="rId6" cstate="print"/>
          <a:srcRect/>
          <a:stretch>
            <a:fillRect/>
          </a:stretch>
        </p:blipFill>
        <p:spPr bwMode="auto">
          <a:xfrm>
            <a:off x="3581400" y="4343400"/>
            <a:ext cx="609600" cy="609600"/>
          </a:xfrm>
          <a:prstGeom prst="rect">
            <a:avLst/>
          </a:prstGeom>
          <a:noFill/>
        </p:spPr>
      </p:pic>
      <p:pic>
        <p:nvPicPr>
          <p:cNvPr id="217094" name="Picture 6" descr="Red X Cross Wrong Not Clip Art"/>
          <p:cNvPicPr>
            <a:picLocks noChangeAspect="1" noChangeArrowheads="1"/>
          </p:cNvPicPr>
          <p:nvPr/>
        </p:nvPicPr>
        <p:blipFill>
          <a:blip r:embed="rId7" cstate="print"/>
          <a:srcRect/>
          <a:stretch>
            <a:fillRect/>
          </a:stretch>
        </p:blipFill>
        <p:spPr bwMode="auto">
          <a:xfrm>
            <a:off x="3581400" y="5486400"/>
            <a:ext cx="533400" cy="533400"/>
          </a:xfrm>
          <a:prstGeom prst="rect">
            <a:avLst/>
          </a:prstGeom>
          <a:noFill/>
        </p:spPr>
      </p:pic>
      <p:sp>
        <p:nvSpPr>
          <p:cNvPr id="50" name="TextBox 49"/>
          <p:cNvSpPr txBox="1"/>
          <p:nvPr/>
        </p:nvSpPr>
        <p:spPr>
          <a:xfrm>
            <a:off x="2743200" y="4038600"/>
            <a:ext cx="1371600" cy="369332"/>
          </a:xfrm>
          <a:prstGeom prst="rect">
            <a:avLst/>
          </a:prstGeom>
          <a:noFill/>
        </p:spPr>
        <p:txBody>
          <a:bodyPr wrap="square" rtlCol="0">
            <a:spAutoFit/>
          </a:bodyPr>
          <a:lstStyle/>
          <a:p>
            <a:r>
              <a:rPr lang="en-US" dirty="0" smtClean="0"/>
              <a:t>Valid Match</a:t>
            </a:r>
            <a:endParaRPr lang="en-US" dirty="0"/>
          </a:p>
        </p:txBody>
      </p:sp>
      <p:sp>
        <p:nvSpPr>
          <p:cNvPr id="51" name="TextBox 50"/>
          <p:cNvSpPr txBox="1"/>
          <p:nvPr/>
        </p:nvSpPr>
        <p:spPr>
          <a:xfrm>
            <a:off x="2819400" y="6031468"/>
            <a:ext cx="1905000" cy="369332"/>
          </a:xfrm>
          <a:prstGeom prst="rect">
            <a:avLst/>
          </a:prstGeom>
          <a:noFill/>
        </p:spPr>
        <p:txBody>
          <a:bodyPr wrap="square" rtlCol="0">
            <a:spAutoFit/>
          </a:bodyPr>
          <a:lstStyle/>
          <a:p>
            <a:r>
              <a:rPr lang="en-US" dirty="0" smtClean="0"/>
              <a:t>Invalid Match</a:t>
            </a:r>
            <a:endParaRPr lang="en-US" dirty="0"/>
          </a:p>
        </p:txBody>
      </p:sp>
      <p:graphicFrame>
        <p:nvGraphicFramePr>
          <p:cNvPr id="217095" name="Object 7"/>
          <p:cNvGraphicFramePr>
            <a:graphicFrameLocks noChangeAspect="1"/>
          </p:cNvGraphicFramePr>
          <p:nvPr/>
        </p:nvGraphicFramePr>
        <p:xfrm>
          <a:off x="1447800" y="3048000"/>
          <a:ext cx="2073275" cy="704850"/>
        </p:xfrm>
        <a:graphic>
          <a:graphicData uri="http://schemas.openxmlformats.org/presentationml/2006/ole">
            <mc:AlternateContent xmlns:mc="http://schemas.openxmlformats.org/markup-compatibility/2006">
              <mc:Choice xmlns:v="urn:schemas-microsoft-com:vml" Requires="v">
                <p:oleObj spid="_x0000_s217251" name="Equation" r:id="rId8" imgW="1346040" imgH="457200" progId="Equation.3">
                  <p:embed/>
                </p:oleObj>
              </mc:Choice>
              <mc:Fallback>
                <p:oleObj name="Equation" r:id="rId8" imgW="1346040" imgH="4572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048000"/>
                        <a:ext cx="2073275" cy="70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4" name="Straight Arrow Connector 53"/>
          <p:cNvCxnSpPr/>
          <p:nvPr/>
        </p:nvCxnSpPr>
        <p:spPr>
          <a:xfrm rot="10800000" flipV="1">
            <a:off x="3657600" y="2667000"/>
            <a:ext cx="15240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6"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51</a:t>
            </a:fld>
            <a:endParaRPr lang="en-US" dirty="0"/>
          </a:p>
        </p:txBody>
      </p:sp>
      <p:sp>
        <p:nvSpPr>
          <p:cNvPr id="44" name="TextBox 43"/>
          <p:cNvSpPr txBox="1"/>
          <p:nvPr/>
        </p:nvSpPr>
        <p:spPr>
          <a:xfrm>
            <a:off x="6858000" y="5410200"/>
            <a:ext cx="609600" cy="369332"/>
          </a:xfrm>
          <a:prstGeom prst="rect">
            <a:avLst/>
          </a:prstGeom>
          <a:noFill/>
        </p:spPr>
        <p:txBody>
          <a:bodyPr wrap="square" rtlCol="0">
            <a:spAutoFit/>
          </a:bodyPr>
          <a:lstStyle/>
          <a:p>
            <a:r>
              <a:rPr lang="en-US" dirty="0" smtClean="0"/>
              <a:t>flip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70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709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709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70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50" grpId="0"/>
      <p:bldP spid="51" grpId="0"/>
      <p:bldP spid="4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981200" y="2286000"/>
            <a:ext cx="5049979" cy="3810000"/>
          </a:xfrm>
          <a:prstGeom prst="rect">
            <a:avLst/>
          </a:prstGeom>
          <a:noFill/>
          <a:ln w="9525">
            <a:noFill/>
            <a:miter lim="800000"/>
            <a:headEnd/>
            <a:tailEnd/>
          </a:ln>
        </p:spPr>
      </p:pic>
      <p:sp>
        <p:nvSpPr>
          <p:cNvPr id="5"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Re-triangulation</a:t>
            </a:r>
            <a:endParaRPr lang="en-US" dirty="0"/>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19200" y="2286000"/>
            <a:ext cx="6324600" cy="4097186"/>
          </a:xfrm>
          <a:prstGeom prst="rect">
            <a:avLst/>
          </a:prstGeom>
          <a:noFill/>
          <a:ln w="9525">
            <a:noFill/>
            <a:miter lim="800000"/>
            <a:headEnd/>
            <a:tailEnd/>
          </a:ln>
        </p:spPr>
      </p:pic>
      <p:sp>
        <p:nvSpPr>
          <p:cNvPr id="5" name="TextBox 4"/>
          <p:cNvSpPr txBox="1"/>
          <p:nvPr/>
        </p:nvSpPr>
        <p:spPr>
          <a:xfrm>
            <a:off x="1828800" y="6324600"/>
            <a:ext cx="2362200" cy="381000"/>
          </a:xfrm>
          <a:prstGeom prst="rect">
            <a:avLst/>
          </a:prstGeom>
          <a:noFill/>
        </p:spPr>
        <p:txBody>
          <a:bodyPr wrap="square" rtlCol="0">
            <a:spAutoFit/>
          </a:bodyPr>
          <a:lstStyle/>
          <a:p>
            <a:r>
              <a:rPr lang="en-US" dirty="0" smtClean="0"/>
              <a:t>Source triangulation</a:t>
            </a:r>
            <a:endParaRPr lang="en-US" dirty="0"/>
          </a:p>
        </p:txBody>
      </p:sp>
      <p:sp>
        <p:nvSpPr>
          <p:cNvPr id="6" name="TextBox 5"/>
          <p:cNvSpPr txBox="1"/>
          <p:nvPr/>
        </p:nvSpPr>
        <p:spPr>
          <a:xfrm>
            <a:off x="4800600" y="6324600"/>
            <a:ext cx="2362200" cy="381000"/>
          </a:xfrm>
          <a:prstGeom prst="rect">
            <a:avLst/>
          </a:prstGeom>
          <a:noFill/>
        </p:spPr>
        <p:txBody>
          <a:bodyPr wrap="square" rtlCol="0">
            <a:spAutoFit/>
          </a:bodyPr>
          <a:lstStyle/>
          <a:p>
            <a:r>
              <a:rPr lang="en-US" dirty="0" smtClean="0"/>
              <a:t>Target triangulation</a:t>
            </a:r>
            <a:endParaRPr lang="en-US" dirty="0"/>
          </a:p>
        </p:txBody>
      </p:sp>
      <p:pic>
        <p:nvPicPr>
          <p:cNvPr id="7" name="Picture 3"/>
          <p:cNvPicPr>
            <a:picLocks noChangeAspect="1" noChangeArrowheads="1"/>
          </p:cNvPicPr>
          <p:nvPr/>
        </p:nvPicPr>
        <p:blipFill>
          <a:blip r:embed="rId3" cstate="print"/>
          <a:srcRect/>
          <a:stretch>
            <a:fillRect/>
          </a:stretch>
        </p:blipFill>
        <p:spPr bwMode="auto">
          <a:xfrm>
            <a:off x="1447800" y="2328315"/>
            <a:ext cx="6029325" cy="4529685"/>
          </a:xfrm>
          <a:prstGeom prst="rect">
            <a:avLst/>
          </a:prstGeom>
          <a:noFill/>
          <a:ln w="9525">
            <a:noFill/>
            <a:miter lim="800000"/>
            <a:headEnd/>
            <a:tailEnd/>
          </a:ln>
        </p:spPr>
      </p:pic>
      <p:sp>
        <p:nvSpPr>
          <p:cNvPr id="8"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Large Deformation – lion</a:t>
            </a:r>
          </a:p>
          <a:p>
            <a:endParaRPr lang="en-US" dirty="0"/>
          </a:p>
        </p:txBody>
      </p:sp>
      <p:pic>
        <p:nvPicPr>
          <p:cNvPr id="4" name="lion_densematching.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1219200" y="2362200"/>
            <a:ext cx="7003915" cy="4114800"/>
          </a:xfrm>
          <a:prstGeom prst="rect">
            <a:avLst/>
          </a:prstGeom>
        </p:spPr>
      </p:pic>
      <p:sp>
        <p:nvSpPr>
          <p:cNvPr id="5"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54</a:t>
            </a:fld>
            <a:endParaRPr lang="en-US" dirty="0"/>
          </a:p>
        </p:txBody>
      </p:sp>
    </p:spTree>
  </p:cSld>
  <p:clrMapOvr>
    <a:masterClrMapping/>
  </p:clrMapOvr>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Large Deformation – Hand</a:t>
            </a:r>
          </a:p>
          <a:p>
            <a:endParaRPr lang="en-US" dirty="0"/>
          </a:p>
        </p:txBody>
      </p:sp>
      <p:pic>
        <p:nvPicPr>
          <p:cNvPr id="5" name="hand2_densematching.avi">
            <a:hlinkClick r:id="" action="ppaction://media"/>
          </p:cNvPr>
          <p:cNvPicPr>
            <a:picLocks noRot="1" noChangeAspect="1"/>
          </p:cNvPicPr>
          <p:nvPr>
            <a:videoFile r:link="rId1"/>
          </p:nvPr>
        </p:nvPicPr>
        <p:blipFill>
          <a:blip r:embed="rId3" cstate="print">
            <a:duotone>
              <a:prstClr val="black"/>
              <a:srgbClr val="6BB76D">
                <a:tint val="45000"/>
                <a:satMod val="400000"/>
              </a:srgbClr>
            </a:duotone>
          </a:blip>
          <a:stretch>
            <a:fillRect/>
          </a:stretch>
        </p:blipFill>
        <p:spPr>
          <a:xfrm>
            <a:off x="1371600" y="2514600"/>
            <a:ext cx="6874212" cy="4038600"/>
          </a:xfrm>
          <a:prstGeom prst="rect">
            <a:avLst/>
          </a:prstGeom>
        </p:spPr>
      </p:pic>
      <p:sp>
        <p:nvSpPr>
          <p:cNvPr id="7"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55</a:t>
            </a:fld>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Large Deformation – Hand</a:t>
            </a:r>
          </a:p>
          <a:p>
            <a:endParaRPr lang="en-US" dirty="0"/>
          </a:p>
        </p:txBody>
      </p:sp>
      <p:sp>
        <p:nvSpPr>
          <p:cNvPr id="7"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56</a:t>
            </a:fld>
            <a:endParaRPr lang="en-US" dirty="0"/>
          </a:p>
        </p:txBody>
      </p:sp>
      <p:pic>
        <p:nvPicPr>
          <p:cNvPr id="6"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86000" y="2617695"/>
            <a:ext cx="5029200" cy="3783105"/>
          </a:xfrm>
          <a:prstGeom prst="rect">
            <a:avLst/>
          </a:prstGeom>
          <a:noFill/>
          <a:ln w="9525">
            <a:noFill/>
            <a:miter lim="800000"/>
            <a:headEnd/>
            <a:tailEnd/>
          </a:ln>
        </p:spPr>
      </p:pic>
    </p:spTree>
    <p:extLst>
      <p:ext uri="{BB962C8B-B14F-4D97-AF65-F5344CB8AC3E}">
        <p14:creationId xmlns:p14="http://schemas.microsoft.com/office/powerpoint/2010/main" val="291399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 Comparison</a:t>
            </a:r>
            <a:endParaRPr lang="en-US" dirty="0"/>
          </a:p>
        </p:txBody>
      </p:sp>
      <p:sp>
        <p:nvSpPr>
          <p:cNvPr id="3" name="Content Placeholder 2"/>
          <p:cNvSpPr>
            <a:spLocks noGrp="1"/>
          </p:cNvSpPr>
          <p:nvPr>
            <p:ph sz="quarter" idx="1"/>
          </p:nvPr>
        </p:nvSpPr>
        <p:spPr/>
        <p:txBody>
          <a:bodyPr/>
          <a:lstStyle/>
          <a:p>
            <a:r>
              <a:rPr lang="en-US" dirty="0" smtClean="0"/>
              <a:t>Comparison with the latest intrinsic space based approach for dense surface registration [1]</a:t>
            </a:r>
            <a:endParaRPr lang="en-US" dirty="0"/>
          </a:p>
        </p:txBody>
      </p:sp>
      <p:pic>
        <p:nvPicPr>
          <p:cNvPr id="444418" name="Picture 2"/>
          <p:cNvPicPr>
            <a:picLocks noChangeAspect="1" noChangeArrowheads="1"/>
          </p:cNvPicPr>
          <p:nvPr/>
        </p:nvPicPr>
        <p:blipFill>
          <a:blip r:embed="rId3">
            <a:clrChange>
              <a:clrFrom>
                <a:srgbClr val="BFBFBF"/>
              </a:clrFrom>
              <a:clrTo>
                <a:srgbClr val="BFBFBF">
                  <a:alpha val="0"/>
                </a:srgbClr>
              </a:clrTo>
            </a:clrChange>
            <a:extLst>
              <a:ext uri="{28A0092B-C50C-407E-A947-70E740481C1C}">
                <a14:useLocalDpi xmlns:a14="http://schemas.microsoft.com/office/drawing/2010/main" val="0"/>
              </a:ext>
            </a:extLst>
          </a:blip>
          <a:srcRect/>
          <a:stretch>
            <a:fillRect/>
          </a:stretch>
        </p:blipFill>
        <p:spPr bwMode="auto">
          <a:xfrm>
            <a:off x="1595157" y="3429000"/>
            <a:ext cx="6029885" cy="2026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0" y="5498068"/>
            <a:ext cx="1905000" cy="369332"/>
          </a:xfrm>
          <a:prstGeom prst="rect">
            <a:avLst/>
          </a:prstGeom>
          <a:noFill/>
        </p:spPr>
        <p:txBody>
          <a:bodyPr wrap="square" rtlCol="0">
            <a:spAutoFit/>
          </a:bodyPr>
          <a:lstStyle/>
          <a:p>
            <a:r>
              <a:rPr lang="en-US" dirty="0" smtClean="0"/>
              <a:t>Matching Error</a:t>
            </a:r>
            <a:endParaRPr lang="en-US" dirty="0"/>
          </a:p>
        </p:txBody>
      </p:sp>
      <p:pic>
        <p:nvPicPr>
          <p:cNvPr id="444419" name="Picture 3"/>
          <p:cNvPicPr>
            <a:picLocks noChangeAspect="1" noChangeArrowheads="1"/>
          </p:cNvPicPr>
          <p:nvPr/>
        </p:nvPicPr>
        <p:blipFill>
          <a:blip r:embed="rId4">
            <a:clrChange>
              <a:clrFrom>
                <a:srgbClr val="BFBFBF"/>
              </a:clrFrom>
              <a:clrTo>
                <a:srgbClr val="BFBFBF">
                  <a:alpha val="0"/>
                </a:srgbClr>
              </a:clrTo>
            </a:clrChange>
            <a:extLst>
              <a:ext uri="{28A0092B-C50C-407E-A947-70E740481C1C}">
                <a14:useLocalDpi xmlns:a14="http://schemas.microsoft.com/office/drawing/2010/main" val="0"/>
              </a:ext>
            </a:extLst>
          </a:blip>
          <a:srcRect/>
          <a:stretch>
            <a:fillRect/>
          </a:stretch>
        </p:blipFill>
        <p:spPr bwMode="auto">
          <a:xfrm>
            <a:off x="2514600" y="2781300"/>
            <a:ext cx="45053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66800" y="6182380"/>
            <a:ext cx="7467600" cy="523220"/>
          </a:xfrm>
          <a:prstGeom prst="rect">
            <a:avLst/>
          </a:prstGeom>
          <a:noFill/>
        </p:spPr>
        <p:txBody>
          <a:bodyPr wrap="square" rtlCol="0">
            <a:spAutoFit/>
          </a:bodyPr>
          <a:lstStyle/>
          <a:p>
            <a:r>
              <a:rPr lang="en-US" sz="1400" dirty="0" smtClean="0"/>
              <a:t>[1] V</a:t>
            </a:r>
            <a:r>
              <a:rPr lang="en-US" sz="1400" dirty="0"/>
              <a:t>. G. Kim, Y. </a:t>
            </a:r>
            <a:r>
              <a:rPr lang="en-US" sz="1400" dirty="0" err="1"/>
              <a:t>Lipman</a:t>
            </a:r>
            <a:r>
              <a:rPr lang="en-US" sz="1400" dirty="0"/>
              <a:t>, and T. </a:t>
            </a:r>
            <a:r>
              <a:rPr lang="en-US" sz="1400" dirty="0" err="1"/>
              <a:t>Funkhouser</a:t>
            </a:r>
            <a:r>
              <a:rPr lang="en-US" sz="1400" dirty="0"/>
              <a:t>. Blended intrinsic </a:t>
            </a:r>
            <a:r>
              <a:rPr lang="en-US" sz="1400" dirty="0" smtClean="0"/>
              <a:t>maps. </a:t>
            </a:r>
            <a:r>
              <a:rPr lang="en-US" sz="1400" i="1" dirty="0" smtClean="0"/>
              <a:t>ACM </a:t>
            </a:r>
            <a:r>
              <a:rPr lang="en-US" sz="1400" i="1" dirty="0"/>
              <a:t>Trans. Graph. (Proc. of SIGGRAPH 2011)</a:t>
            </a:r>
            <a:r>
              <a:rPr lang="en-US" sz="1400" dirty="0"/>
              <a:t>, </a:t>
            </a:r>
            <a:r>
              <a:rPr lang="en-US" sz="1400" dirty="0" smtClean="0"/>
              <a:t>30:79:1–79:12, August </a:t>
            </a:r>
            <a:r>
              <a:rPr lang="en-US" sz="1400" dirty="0"/>
              <a:t>2011.</a:t>
            </a:r>
          </a:p>
        </p:txBody>
      </p:sp>
      <p:sp>
        <p:nvSpPr>
          <p:cNvPr id="8"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11439247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a:bodyPr>
          <a:lstStyle/>
          <a:p>
            <a:r>
              <a:rPr lang="en-US" sz="3600" dirty="0" smtClean="0"/>
              <a:t>Intrinsic Dense 3D Surface Tracking</a:t>
            </a:r>
            <a:endParaRPr lang="en-US" sz="3600" dirty="0"/>
          </a:p>
        </p:txBody>
      </p:sp>
      <p:sp>
        <p:nvSpPr>
          <p:cNvPr id="4" name="Title 3"/>
          <p:cNvSpPr>
            <a:spLocks noGrp="1"/>
          </p:cNvSpPr>
          <p:nvPr>
            <p:ph type="title"/>
          </p:nvPr>
        </p:nvSpPr>
        <p:spPr/>
        <p:txBody>
          <a:bodyPr/>
          <a:lstStyle/>
          <a:p>
            <a:r>
              <a:rPr lang="en-US" dirty="0" smtClean="0"/>
              <a:t>Part Two</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Robust Correspondence Matching</a:t>
            </a:r>
            <a:endParaRPr lang="en-US" dirty="0"/>
          </a:p>
        </p:txBody>
      </p:sp>
      <p:sp>
        <p:nvSpPr>
          <p:cNvPr id="3" name="Content Placeholder 2"/>
          <p:cNvSpPr>
            <a:spLocks noGrp="1"/>
          </p:cNvSpPr>
          <p:nvPr>
            <p:ph sz="quarter" idx="1"/>
          </p:nvPr>
        </p:nvSpPr>
        <p:spPr/>
        <p:txBody>
          <a:bodyPr/>
          <a:lstStyle/>
          <a:p>
            <a:r>
              <a:rPr lang="en-US" dirty="0" smtClean="0"/>
              <a:t>Local </a:t>
            </a:r>
            <a:r>
              <a:rPr lang="en-US" dirty="0" err="1" smtClean="0"/>
              <a:t>informaiton</a:t>
            </a:r>
            <a:r>
              <a:rPr lang="en-US" dirty="0" smtClean="0"/>
              <a:t>    </a:t>
            </a:r>
            <a:r>
              <a:rPr lang="en-US" i="1" dirty="0" err="1" smtClean="0"/>
              <a:t>v.s</a:t>
            </a:r>
            <a:r>
              <a:rPr lang="en-US" i="1" dirty="0" smtClean="0"/>
              <a:t>.</a:t>
            </a:r>
            <a:r>
              <a:rPr lang="en-US" dirty="0" smtClean="0"/>
              <a:t>    Global information</a:t>
            </a:r>
            <a:endParaRPr lang="en-US" dirty="0"/>
          </a:p>
        </p:txBody>
      </p:sp>
      <p:sp>
        <p:nvSpPr>
          <p:cNvPr id="4" name="TextBox 3"/>
          <p:cNvSpPr txBox="1"/>
          <p:nvPr/>
        </p:nvSpPr>
        <p:spPr>
          <a:xfrm>
            <a:off x="2438400" y="2667000"/>
            <a:ext cx="3581400" cy="461665"/>
          </a:xfrm>
          <a:prstGeom prst="rect">
            <a:avLst/>
          </a:prstGeom>
          <a:noFill/>
        </p:spPr>
        <p:txBody>
          <a:bodyPr wrap="square" rtlCol="0">
            <a:spAutoFit/>
          </a:bodyPr>
          <a:lstStyle/>
          <a:p>
            <a:r>
              <a:rPr lang="en-US" sz="2400" dirty="0" smtClean="0"/>
              <a:t>Computational Complexity</a:t>
            </a:r>
            <a:endParaRPr lang="en-US" sz="2400" dirty="0"/>
          </a:p>
        </p:txBody>
      </p:sp>
      <p:sp>
        <p:nvSpPr>
          <p:cNvPr id="5" name="Down Arrow 4"/>
          <p:cNvSpPr/>
          <p:nvPr/>
        </p:nvSpPr>
        <p:spPr>
          <a:xfrm rot="16200000">
            <a:off x="4000500" y="-38101"/>
            <a:ext cx="304799" cy="4953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8946" name="Picture 2"/>
          <p:cNvPicPr>
            <a:picLocks noChangeAspect="1" noChangeArrowheads="1"/>
          </p:cNvPicPr>
          <p:nvPr/>
        </p:nvPicPr>
        <p:blipFill>
          <a:blip r:embed="rId2" cstate="print"/>
          <a:srcRect/>
          <a:stretch>
            <a:fillRect/>
          </a:stretch>
        </p:blipFill>
        <p:spPr bwMode="auto">
          <a:xfrm>
            <a:off x="609600" y="3580941"/>
            <a:ext cx="838200" cy="762459"/>
          </a:xfrm>
          <a:prstGeom prst="rect">
            <a:avLst/>
          </a:prstGeom>
          <a:noFill/>
          <a:ln w="9525">
            <a:noFill/>
            <a:miter lim="800000"/>
            <a:headEnd/>
            <a:tailEnd/>
          </a:ln>
        </p:spPr>
      </p:pic>
      <p:pic>
        <p:nvPicPr>
          <p:cNvPr id="338947" name="Picture 3"/>
          <p:cNvPicPr>
            <a:picLocks noChangeAspect="1" noChangeArrowheads="1"/>
          </p:cNvPicPr>
          <p:nvPr/>
        </p:nvPicPr>
        <p:blipFill>
          <a:blip r:embed="rId3" cstate="print"/>
          <a:srcRect/>
          <a:stretch>
            <a:fillRect/>
          </a:stretch>
        </p:blipFill>
        <p:spPr bwMode="auto">
          <a:xfrm>
            <a:off x="2667000" y="3581400"/>
            <a:ext cx="2057400" cy="1842586"/>
          </a:xfrm>
          <a:prstGeom prst="rect">
            <a:avLst/>
          </a:prstGeom>
          <a:noFill/>
          <a:ln w="9525">
            <a:noFill/>
            <a:miter lim="800000"/>
            <a:headEnd/>
            <a:tailEnd/>
          </a:ln>
        </p:spPr>
      </p:pic>
      <p:pic>
        <p:nvPicPr>
          <p:cNvPr id="33894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55571" y="3581400"/>
            <a:ext cx="3488429" cy="3124200"/>
          </a:xfrm>
          <a:prstGeom prst="rect">
            <a:avLst/>
          </a:prstGeom>
          <a:noFill/>
          <a:ln w="9525">
            <a:noFill/>
            <a:miter lim="800000"/>
            <a:headEnd/>
            <a:tailEnd/>
          </a:ln>
        </p:spPr>
      </p:pic>
      <p:sp>
        <p:nvSpPr>
          <p:cNvPr id="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59</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 Statement</a:t>
            </a:r>
            <a:endParaRPr lang="en-US" dirty="0"/>
          </a:p>
        </p:txBody>
      </p:sp>
      <p:sp>
        <p:nvSpPr>
          <p:cNvPr id="3" name="Content Placeholder 2"/>
          <p:cNvSpPr>
            <a:spLocks noGrp="1"/>
          </p:cNvSpPr>
          <p:nvPr>
            <p:ph sz="quarter" idx="1"/>
          </p:nvPr>
        </p:nvSpPr>
        <p:spPr/>
        <p:txBody>
          <a:bodyPr/>
          <a:lstStyle/>
          <a:p>
            <a:r>
              <a:rPr lang="en-US" dirty="0" smtClean="0"/>
              <a:t>Template-based Surface Tracking</a:t>
            </a:r>
            <a:endParaRPr lang="en-US" dirty="0"/>
          </a:p>
        </p:txBody>
      </p:sp>
      <p:pic>
        <p:nvPicPr>
          <p:cNvPr id="4" name="Picture 1" descr="C:\Users\Xiang\Dropbox\Talk\MRFTracking_CVPR11\3d005Snap00.png"/>
          <p:cNvPicPr>
            <a:picLocks noChangeAspect="1" noChangeArrowheads="1"/>
          </p:cNvPicPr>
          <p:nvPr/>
        </p:nvPicPr>
        <p:blipFill>
          <a:blip r:embed="rId2" cstate="print"/>
          <a:srcRect/>
          <a:stretch>
            <a:fillRect/>
          </a:stretch>
        </p:blipFill>
        <p:spPr bwMode="auto">
          <a:xfrm>
            <a:off x="152400" y="1981200"/>
            <a:ext cx="2442252" cy="2962275"/>
          </a:xfrm>
          <a:prstGeom prst="rect">
            <a:avLst/>
          </a:prstGeom>
          <a:noFill/>
        </p:spPr>
      </p:pic>
      <p:pic>
        <p:nvPicPr>
          <p:cNvPr id="5" name="Picture 2" descr="C:\Users\Xiang\Dropbox\Talk\MRFTracking_CVPR11\3d040Snap00.png"/>
          <p:cNvPicPr>
            <a:picLocks noChangeAspect="1" noChangeArrowheads="1"/>
          </p:cNvPicPr>
          <p:nvPr/>
        </p:nvPicPr>
        <p:blipFill>
          <a:blip r:embed="rId3" cstate="print"/>
          <a:srcRect/>
          <a:stretch>
            <a:fillRect/>
          </a:stretch>
        </p:blipFill>
        <p:spPr bwMode="auto">
          <a:xfrm>
            <a:off x="1981200" y="2267747"/>
            <a:ext cx="2025391" cy="2456653"/>
          </a:xfrm>
          <a:prstGeom prst="rect">
            <a:avLst/>
          </a:prstGeom>
          <a:noFill/>
        </p:spPr>
      </p:pic>
      <p:pic>
        <p:nvPicPr>
          <p:cNvPr id="6" name="Picture 4" descr="C:\Users\Xiang\Dropbox\Talk\MRFTracking_CVPR11\3d0100Snap00.png"/>
          <p:cNvPicPr>
            <a:picLocks noChangeAspect="1" noChangeArrowheads="1"/>
          </p:cNvPicPr>
          <p:nvPr/>
        </p:nvPicPr>
        <p:blipFill>
          <a:blip r:embed="rId4" cstate="print"/>
          <a:srcRect/>
          <a:stretch>
            <a:fillRect/>
          </a:stretch>
        </p:blipFill>
        <p:spPr bwMode="auto">
          <a:xfrm>
            <a:off x="5257800" y="2337572"/>
            <a:ext cx="1905000" cy="2310628"/>
          </a:xfrm>
          <a:prstGeom prst="rect">
            <a:avLst/>
          </a:prstGeom>
          <a:noFill/>
        </p:spPr>
      </p:pic>
      <p:pic>
        <p:nvPicPr>
          <p:cNvPr id="7" name="Picture 6" descr="C:\Users\Xiang\Dropbox\Talk\MRFTracking_CVPR11\3d0160Snap00.png"/>
          <p:cNvPicPr>
            <a:picLocks noChangeAspect="1" noChangeArrowheads="1"/>
          </p:cNvPicPr>
          <p:nvPr/>
        </p:nvPicPr>
        <p:blipFill>
          <a:blip r:embed="rId5" cstate="print"/>
          <a:srcRect/>
          <a:stretch>
            <a:fillRect/>
          </a:stretch>
        </p:blipFill>
        <p:spPr bwMode="auto">
          <a:xfrm>
            <a:off x="7010400" y="2362200"/>
            <a:ext cx="1814019" cy="2200274"/>
          </a:xfrm>
          <a:prstGeom prst="rect">
            <a:avLst/>
          </a:prstGeom>
          <a:noFill/>
        </p:spPr>
      </p:pic>
      <p:pic>
        <p:nvPicPr>
          <p:cNvPr id="8" name="Picture 7" descr="C:\Users\Xiang\Dropbox\Talk\MRFTracking_CVPR11\3d050Snap00.png"/>
          <p:cNvPicPr>
            <a:picLocks noChangeAspect="1" noChangeArrowheads="1"/>
          </p:cNvPicPr>
          <p:nvPr/>
        </p:nvPicPr>
        <p:blipFill>
          <a:blip r:embed="rId6" cstate="print"/>
          <a:srcRect/>
          <a:stretch>
            <a:fillRect/>
          </a:stretch>
        </p:blipFill>
        <p:spPr bwMode="auto">
          <a:xfrm>
            <a:off x="3581400" y="2286000"/>
            <a:ext cx="2057400" cy="2495478"/>
          </a:xfrm>
          <a:prstGeom prst="rect">
            <a:avLst/>
          </a:prstGeom>
          <a:noFill/>
        </p:spPr>
      </p:pic>
      <p:sp>
        <p:nvSpPr>
          <p:cNvPr id="9" name="TextBox 8"/>
          <p:cNvSpPr txBox="1"/>
          <p:nvPr/>
        </p:nvSpPr>
        <p:spPr>
          <a:xfrm>
            <a:off x="914400" y="4724400"/>
            <a:ext cx="1219200" cy="381000"/>
          </a:xfrm>
          <a:prstGeom prst="rect">
            <a:avLst/>
          </a:prstGeom>
          <a:noFill/>
        </p:spPr>
        <p:txBody>
          <a:bodyPr wrap="square" rtlCol="0">
            <a:spAutoFit/>
          </a:bodyPr>
          <a:lstStyle/>
          <a:p>
            <a:r>
              <a:rPr lang="en-US" dirty="0" smtClean="0"/>
              <a:t>Frame 1</a:t>
            </a:r>
            <a:endParaRPr lang="en-US" dirty="0"/>
          </a:p>
        </p:txBody>
      </p:sp>
      <p:sp>
        <p:nvSpPr>
          <p:cNvPr id="10" name="TextBox 9"/>
          <p:cNvSpPr txBox="1"/>
          <p:nvPr/>
        </p:nvSpPr>
        <p:spPr>
          <a:xfrm>
            <a:off x="2514600" y="4724400"/>
            <a:ext cx="1219200" cy="381000"/>
          </a:xfrm>
          <a:prstGeom prst="rect">
            <a:avLst/>
          </a:prstGeom>
          <a:noFill/>
        </p:spPr>
        <p:txBody>
          <a:bodyPr wrap="square" rtlCol="0">
            <a:spAutoFit/>
          </a:bodyPr>
          <a:lstStyle/>
          <a:p>
            <a:r>
              <a:rPr lang="en-US" dirty="0" smtClean="0"/>
              <a:t>Frame 40</a:t>
            </a:r>
            <a:endParaRPr lang="en-US" dirty="0"/>
          </a:p>
        </p:txBody>
      </p:sp>
      <p:sp>
        <p:nvSpPr>
          <p:cNvPr id="11" name="TextBox 10"/>
          <p:cNvSpPr txBox="1"/>
          <p:nvPr/>
        </p:nvSpPr>
        <p:spPr>
          <a:xfrm>
            <a:off x="4114800" y="4724400"/>
            <a:ext cx="1219200" cy="381000"/>
          </a:xfrm>
          <a:prstGeom prst="rect">
            <a:avLst/>
          </a:prstGeom>
          <a:noFill/>
        </p:spPr>
        <p:txBody>
          <a:bodyPr wrap="square" rtlCol="0">
            <a:spAutoFit/>
          </a:bodyPr>
          <a:lstStyle/>
          <a:p>
            <a:r>
              <a:rPr lang="en-US" dirty="0" smtClean="0"/>
              <a:t>Frame 80</a:t>
            </a:r>
            <a:endParaRPr lang="en-US" dirty="0"/>
          </a:p>
        </p:txBody>
      </p:sp>
      <p:sp>
        <p:nvSpPr>
          <p:cNvPr id="12" name="TextBox 11"/>
          <p:cNvSpPr txBox="1"/>
          <p:nvPr/>
        </p:nvSpPr>
        <p:spPr>
          <a:xfrm>
            <a:off x="5638800" y="4724400"/>
            <a:ext cx="1371600" cy="369332"/>
          </a:xfrm>
          <a:prstGeom prst="rect">
            <a:avLst/>
          </a:prstGeom>
          <a:noFill/>
        </p:spPr>
        <p:txBody>
          <a:bodyPr wrap="square" rtlCol="0">
            <a:spAutoFit/>
          </a:bodyPr>
          <a:lstStyle/>
          <a:p>
            <a:r>
              <a:rPr lang="en-US" dirty="0" smtClean="0"/>
              <a:t>Frame 120</a:t>
            </a:r>
            <a:endParaRPr lang="en-US" dirty="0"/>
          </a:p>
        </p:txBody>
      </p:sp>
      <p:sp>
        <p:nvSpPr>
          <p:cNvPr id="13" name="TextBox 12"/>
          <p:cNvSpPr txBox="1"/>
          <p:nvPr/>
        </p:nvSpPr>
        <p:spPr>
          <a:xfrm>
            <a:off x="7391400" y="4724400"/>
            <a:ext cx="1371600" cy="369332"/>
          </a:xfrm>
          <a:prstGeom prst="rect">
            <a:avLst/>
          </a:prstGeom>
          <a:noFill/>
        </p:spPr>
        <p:txBody>
          <a:bodyPr wrap="square" rtlCol="0">
            <a:spAutoFit/>
          </a:bodyPr>
          <a:lstStyle/>
          <a:p>
            <a:r>
              <a:rPr lang="en-US" dirty="0" smtClean="0"/>
              <a:t>Frame 160</a:t>
            </a:r>
            <a:endParaRPr lang="en-US" dirty="0"/>
          </a:p>
        </p:txBody>
      </p:sp>
      <p:sp>
        <p:nvSpPr>
          <p:cNvPr id="1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60</a:t>
            </a:fld>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sz="quarter" idx="1"/>
          </p:nvPr>
        </p:nvSpPr>
        <p:spPr/>
        <p:txBody>
          <a:bodyPr/>
          <a:lstStyle/>
          <a:p>
            <a:r>
              <a:rPr lang="en-US" dirty="0" smtClean="0"/>
              <a:t>Template-based Surface Tracking</a:t>
            </a:r>
            <a:endParaRPr lang="en-US" dirty="0"/>
          </a:p>
        </p:txBody>
      </p:sp>
      <p:sp>
        <p:nvSpPr>
          <p:cNvPr id="200" name="TextBox 199"/>
          <p:cNvSpPr txBox="1"/>
          <p:nvPr/>
        </p:nvSpPr>
        <p:spPr>
          <a:xfrm>
            <a:off x="1524000" y="5867400"/>
            <a:ext cx="6781800" cy="369332"/>
          </a:xfrm>
          <a:prstGeom prst="rect">
            <a:avLst/>
          </a:prstGeom>
          <a:noFill/>
        </p:spPr>
        <p:txBody>
          <a:bodyPr wrap="square" rtlCol="0">
            <a:spAutoFit/>
          </a:bodyPr>
          <a:lstStyle/>
          <a:p>
            <a:r>
              <a:rPr lang="en-US" dirty="0" smtClean="0"/>
              <a:t>Occlusion handling</a:t>
            </a:r>
            <a:endParaRPr lang="en-US" dirty="0"/>
          </a:p>
        </p:txBody>
      </p:sp>
      <p:grpSp>
        <p:nvGrpSpPr>
          <p:cNvPr id="4" name="Group 411"/>
          <p:cNvGrpSpPr/>
          <p:nvPr/>
        </p:nvGrpSpPr>
        <p:grpSpPr>
          <a:xfrm>
            <a:off x="152400" y="1981200"/>
            <a:ext cx="8672019" cy="3124200"/>
            <a:chOff x="152400" y="1981200"/>
            <a:chExt cx="8672019" cy="3124200"/>
          </a:xfrm>
        </p:grpSpPr>
        <p:pic>
          <p:nvPicPr>
            <p:cNvPr id="16385" name="Picture 1" descr="C:\Users\Xiang\Dropbox\Talk\MRFTracking_CVPR11\3d005Snap00.png"/>
            <p:cNvPicPr>
              <a:picLocks noChangeAspect="1" noChangeArrowheads="1"/>
            </p:cNvPicPr>
            <p:nvPr/>
          </p:nvPicPr>
          <p:blipFill>
            <a:blip r:embed="rId3" cstate="print"/>
            <a:srcRect/>
            <a:stretch>
              <a:fillRect/>
            </a:stretch>
          </p:blipFill>
          <p:spPr bwMode="auto">
            <a:xfrm>
              <a:off x="152400" y="1981200"/>
              <a:ext cx="2442252" cy="2962275"/>
            </a:xfrm>
            <a:prstGeom prst="rect">
              <a:avLst/>
            </a:prstGeom>
            <a:noFill/>
          </p:spPr>
        </p:pic>
        <p:pic>
          <p:nvPicPr>
            <p:cNvPr id="16386" name="Picture 2" descr="C:\Users\Xiang\Dropbox\Talk\MRFTracking_CVPR11\3d040Snap00.png"/>
            <p:cNvPicPr>
              <a:picLocks noChangeAspect="1" noChangeArrowheads="1"/>
            </p:cNvPicPr>
            <p:nvPr/>
          </p:nvPicPr>
          <p:blipFill>
            <a:blip r:embed="rId4" cstate="print"/>
            <a:srcRect/>
            <a:stretch>
              <a:fillRect/>
            </a:stretch>
          </p:blipFill>
          <p:spPr bwMode="auto">
            <a:xfrm>
              <a:off x="1981200" y="2267747"/>
              <a:ext cx="2025391" cy="2456653"/>
            </a:xfrm>
            <a:prstGeom prst="rect">
              <a:avLst/>
            </a:prstGeom>
            <a:noFill/>
          </p:spPr>
        </p:pic>
        <p:pic>
          <p:nvPicPr>
            <p:cNvPr id="16388" name="Picture 4" descr="C:\Users\Xiang\Dropbox\Talk\MRFTracking_CVPR11\3d0100Snap00.png"/>
            <p:cNvPicPr>
              <a:picLocks noChangeAspect="1" noChangeArrowheads="1"/>
            </p:cNvPicPr>
            <p:nvPr/>
          </p:nvPicPr>
          <p:blipFill>
            <a:blip r:embed="rId5" cstate="print"/>
            <a:srcRect/>
            <a:stretch>
              <a:fillRect/>
            </a:stretch>
          </p:blipFill>
          <p:spPr bwMode="auto">
            <a:xfrm>
              <a:off x="5257800" y="2337572"/>
              <a:ext cx="1905000" cy="2310628"/>
            </a:xfrm>
            <a:prstGeom prst="rect">
              <a:avLst/>
            </a:prstGeom>
            <a:noFill/>
          </p:spPr>
        </p:pic>
        <p:pic>
          <p:nvPicPr>
            <p:cNvPr id="16390" name="Picture 6" descr="C:\Users\Xiang\Dropbox\Talk\MRFTracking_CVPR11\3d0160Snap00.png"/>
            <p:cNvPicPr>
              <a:picLocks noChangeAspect="1" noChangeArrowheads="1"/>
            </p:cNvPicPr>
            <p:nvPr/>
          </p:nvPicPr>
          <p:blipFill>
            <a:blip r:embed="rId6" cstate="print"/>
            <a:srcRect/>
            <a:stretch>
              <a:fillRect/>
            </a:stretch>
          </p:blipFill>
          <p:spPr bwMode="auto">
            <a:xfrm>
              <a:off x="7010400" y="2362200"/>
              <a:ext cx="1814019" cy="2200274"/>
            </a:xfrm>
            <a:prstGeom prst="rect">
              <a:avLst/>
            </a:prstGeom>
            <a:noFill/>
          </p:spPr>
        </p:pic>
        <p:pic>
          <p:nvPicPr>
            <p:cNvPr id="16391" name="Picture 7" descr="C:\Users\Xiang\Dropbox\Talk\MRFTracking_CVPR11\3d050Snap00.png"/>
            <p:cNvPicPr>
              <a:picLocks noChangeAspect="1" noChangeArrowheads="1"/>
            </p:cNvPicPr>
            <p:nvPr/>
          </p:nvPicPr>
          <p:blipFill>
            <a:blip r:embed="rId7" cstate="print"/>
            <a:srcRect/>
            <a:stretch>
              <a:fillRect/>
            </a:stretch>
          </p:blipFill>
          <p:spPr bwMode="auto">
            <a:xfrm>
              <a:off x="3581400" y="2286000"/>
              <a:ext cx="2057400" cy="2495478"/>
            </a:xfrm>
            <a:prstGeom prst="rect">
              <a:avLst/>
            </a:prstGeom>
            <a:noFill/>
          </p:spPr>
        </p:pic>
        <p:sp>
          <p:nvSpPr>
            <p:cNvPr id="11" name="TextBox 10"/>
            <p:cNvSpPr txBox="1"/>
            <p:nvPr/>
          </p:nvSpPr>
          <p:spPr>
            <a:xfrm>
              <a:off x="914400" y="4724400"/>
              <a:ext cx="1219200" cy="381000"/>
            </a:xfrm>
            <a:prstGeom prst="rect">
              <a:avLst/>
            </a:prstGeom>
            <a:noFill/>
          </p:spPr>
          <p:txBody>
            <a:bodyPr wrap="square" rtlCol="0">
              <a:spAutoFit/>
            </a:bodyPr>
            <a:lstStyle/>
            <a:p>
              <a:r>
                <a:rPr lang="en-US" dirty="0" smtClean="0"/>
                <a:t>Frame 1</a:t>
              </a:r>
              <a:endParaRPr lang="en-US" dirty="0"/>
            </a:p>
          </p:txBody>
        </p:sp>
        <p:sp>
          <p:nvSpPr>
            <p:cNvPr id="12" name="TextBox 11"/>
            <p:cNvSpPr txBox="1"/>
            <p:nvPr/>
          </p:nvSpPr>
          <p:spPr>
            <a:xfrm>
              <a:off x="2514600" y="4724400"/>
              <a:ext cx="1219200" cy="381000"/>
            </a:xfrm>
            <a:prstGeom prst="rect">
              <a:avLst/>
            </a:prstGeom>
            <a:noFill/>
          </p:spPr>
          <p:txBody>
            <a:bodyPr wrap="square" rtlCol="0">
              <a:spAutoFit/>
            </a:bodyPr>
            <a:lstStyle/>
            <a:p>
              <a:r>
                <a:rPr lang="en-US" dirty="0" smtClean="0"/>
                <a:t>Frame 40</a:t>
              </a:r>
              <a:endParaRPr lang="en-US" dirty="0"/>
            </a:p>
          </p:txBody>
        </p:sp>
        <p:sp>
          <p:nvSpPr>
            <p:cNvPr id="13" name="TextBox 12"/>
            <p:cNvSpPr txBox="1"/>
            <p:nvPr/>
          </p:nvSpPr>
          <p:spPr>
            <a:xfrm>
              <a:off x="4114800" y="4724400"/>
              <a:ext cx="1219200" cy="381000"/>
            </a:xfrm>
            <a:prstGeom prst="rect">
              <a:avLst/>
            </a:prstGeom>
            <a:noFill/>
          </p:spPr>
          <p:txBody>
            <a:bodyPr wrap="square" rtlCol="0">
              <a:spAutoFit/>
            </a:bodyPr>
            <a:lstStyle/>
            <a:p>
              <a:r>
                <a:rPr lang="en-US" dirty="0" smtClean="0"/>
                <a:t>Frame 80</a:t>
              </a:r>
              <a:endParaRPr lang="en-US" dirty="0"/>
            </a:p>
          </p:txBody>
        </p:sp>
        <p:sp>
          <p:nvSpPr>
            <p:cNvPr id="14" name="TextBox 13"/>
            <p:cNvSpPr txBox="1"/>
            <p:nvPr/>
          </p:nvSpPr>
          <p:spPr>
            <a:xfrm>
              <a:off x="5638800" y="4724400"/>
              <a:ext cx="1371600" cy="369332"/>
            </a:xfrm>
            <a:prstGeom prst="rect">
              <a:avLst/>
            </a:prstGeom>
            <a:noFill/>
          </p:spPr>
          <p:txBody>
            <a:bodyPr wrap="square" rtlCol="0">
              <a:spAutoFit/>
            </a:bodyPr>
            <a:lstStyle/>
            <a:p>
              <a:r>
                <a:rPr lang="en-US" dirty="0" smtClean="0"/>
                <a:t>Frame 120</a:t>
              </a:r>
              <a:endParaRPr lang="en-US" dirty="0"/>
            </a:p>
          </p:txBody>
        </p:sp>
        <p:sp>
          <p:nvSpPr>
            <p:cNvPr id="15" name="TextBox 14"/>
            <p:cNvSpPr txBox="1"/>
            <p:nvPr/>
          </p:nvSpPr>
          <p:spPr>
            <a:xfrm>
              <a:off x="7391400" y="4724400"/>
              <a:ext cx="1371600" cy="369332"/>
            </a:xfrm>
            <a:prstGeom prst="rect">
              <a:avLst/>
            </a:prstGeom>
            <a:noFill/>
          </p:spPr>
          <p:txBody>
            <a:bodyPr wrap="square" rtlCol="0">
              <a:spAutoFit/>
            </a:bodyPr>
            <a:lstStyle/>
            <a:p>
              <a:r>
                <a:rPr lang="en-US" dirty="0" smtClean="0"/>
                <a:t>Frame 160</a:t>
              </a:r>
              <a:endParaRPr lang="en-US" dirty="0"/>
            </a:p>
          </p:txBody>
        </p:sp>
        <p:sp>
          <p:nvSpPr>
            <p:cNvPr id="16" name="Oval 15"/>
            <p:cNvSpPr/>
            <p:nvPr/>
          </p:nvSpPr>
          <p:spPr>
            <a:xfrm>
              <a:off x="11430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5240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8382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8288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2954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2954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0668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5240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066800" y="4038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524000" y="4038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1430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38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5240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828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8288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8382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a:stCxn id="16" idx="6"/>
              <a:endCxn id="17" idx="2"/>
            </p:cNvCxnSpPr>
            <p:nvPr/>
          </p:nvCxnSpPr>
          <p:spPr>
            <a:xfrm>
              <a:off x="1219200" y="31623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7" idx="6"/>
              <a:endCxn id="19" idx="2"/>
            </p:cNvCxnSpPr>
            <p:nvPr/>
          </p:nvCxnSpPr>
          <p:spPr>
            <a:xfrm>
              <a:off x="1600200" y="3162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9" idx="4"/>
              <a:endCxn id="29" idx="0"/>
            </p:cNvCxnSpPr>
            <p:nvPr/>
          </p:nvCxnSpPr>
          <p:spPr>
            <a:xfrm rot="5400000">
              <a:off x="18288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8" idx="6"/>
              <a:endCxn id="16" idx="2"/>
            </p:cNvCxnSpPr>
            <p:nvPr/>
          </p:nvCxnSpPr>
          <p:spPr>
            <a:xfrm>
              <a:off x="914400" y="3162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6" idx="4"/>
              <a:endCxn id="26" idx="0"/>
            </p:cNvCxnSpPr>
            <p:nvPr/>
          </p:nvCxnSpPr>
          <p:spPr>
            <a:xfrm rot="5400000">
              <a:off x="1104900" y="32766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6" idx="5"/>
              <a:endCxn id="20" idx="0"/>
            </p:cNvCxnSpPr>
            <p:nvPr/>
          </p:nvCxnSpPr>
          <p:spPr>
            <a:xfrm rot="16200000" flipH="1">
              <a:off x="1188991" y="3208290"/>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7" idx="3"/>
              <a:endCxn id="20" idx="7"/>
            </p:cNvCxnSpPr>
            <p:nvPr/>
          </p:nvCxnSpPr>
          <p:spPr>
            <a:xfrm rot="5400000">
              <a:off x="1360441" y="31892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17" idx="4"/>
              <a:endCxn id="28" idx="0"/>
            </p:cNvCxnSpPr>
            <p:nvPr/>
          </p:nvCxnSpPr>
          <p:spPr>
            <a:xfrm rot="5400000">
              <a:off x="15240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28" idx="3"/>
              <a:endCxn id="20" idx="6"/>
            </p:cNvCxnSpPr>
            <p:nvPr/>
          </p:nvCxnSpPr>
          <p:spPr>
            <a:xfrm rot="5400000">
              <a:off x="1428751" y="3284491"/>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16764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16764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9906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9906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a:stCxn id="26" idx="6"/>
              <a:endCxn id="20" idx="2"/>
            </p:cNvCxnSpPr>
            <p:nvPr/>
          </p:nvCxnSpPr>
          <p:spPr>
            <a:xfrm>
              <a:off x="1219200" y="3390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67" idx="5"/>
              <a:endCxn id="26" idx="1"/>
            </p:cNvCxnSpPr>
            <p:nvPr/>
          </p:nvCxnSpPr>
          <p:spPr>
            <a:xfrm rot="16200000" flipH="1">
              <a:off x="1055641" y="3265441"/>
              <a:ext cx="985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17" idx="5"/>
              <a:endCxn id="65" idx="2"/>
            </p:cNvCxnSpPr>
            <p:nvPr/>
          </p:nvCxnSpPr>
          <p:spPr>
            <a:xfrm rot="16200000" flipH="1">
              <a:off x="1608091" y="31701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19" idx="3"/>
              <a:endCxn id="65" idx="6"/>
            </p:cNvCxnSpPr>
            <p:nvPr/>
          </p:nvCxnSpPr>
          <p:spPr>
            <a:xfrm rot="5400000">
              <a:off x="1771651" y="31701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65" idx="3"/>
              <a:endCxn id="28" idx="6"/>
            </p:cNvCxnSpPr>
            <p:nvPr/>
          </p:nvCxnSpPr>
          <p:spPr>
            <a:xfrm rot="5400000">
              <a:off x="1619251" y="32463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65" idx="5"/>
              <a:endCxn id="29" idx="2"/>
            </p:cNvCxnSpPr>
            <p:nvPr/>
          </p:nvCxnSpPr>
          <p:spPr>
            <a:xfrm rot="16200000" flipH="1">
              <a:off x="1760491" y="32463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66" idx="2"/>
              <a:endCxn id="28" idx="5"/>
            </p:cNvCxnSpPr>
            <p:nvPr/>
          </p:nvCxnSpPr>
          <p:spPr>
            <a:xfrm rot="10800000">
              <a:off x="1589042" y="33416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29" idx="3"/>
              <a:endCxn id="66" idx="6"/>
            </p:cNvCxnSpPr>
            <p:nvPr/>
          </p:nvCxnSpPr>
          <p:spPr>
            <a:xfrm rot="5400000">
              <a:off x="1771651" y="33225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30" idx="0"/>
              <a:endCxn id="29" idx="4"/>
            </p:cNvCxnSpPr>
            <p:nvPr/>
          </p:nvCxnSpPr>
          <p:spPr>
            <a:xfrm rot="5400000" flipH="1" flipV="1">
              <a:off x="17145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30" idx="1"/>
              <a:endCxn id="66" idx="5"/>
            </p:cNvCxnSpPr>
            <p:nvPr/>
          </p:nvCxnSpPr>
          <p:spPr>
            <a:xfrm rot="16200000" flipV="1">
              <a:off x="1665241" y="3494041"/>
              <a:ext cx="2509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21" idx="0"/>
              <a:endCxn id="20" idx="4"/>
            </p:cNvCxnSpPr>
            <p:nvPr/>
          </p:nvCxnSpPr>
          <p:spPr>
            <a:xfrm rot="5400000" flipH="1" flipV="1">
              <a:off x="1181100" y="35814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23" idx="2"/>
              <a:endCxn id="21" idx="6"/>
            </p:cNvCxnSpPr>
            <p:nvPr/>
          </p:nvCxnSpPr>
          <p:spPr>
            <a:xfrm rot="10800000">
              <a:off x="1371600" y="37719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23" idx="1"/>
              <a:endCxn id="20" idx="5"/>
            </p:cNvCxnSpPr>
            <p:nvPr/>
          </p:nvCxnSpPr>
          <p:spPr>
            <a:xfrm rot="16200000" flipV="1">
              <a:off x="1284241" y="3494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22" idx="7"/>
              <a:endCxn id="20" idx="3"/>
            </p:cNvCxnSpPr>
            <p:nvPr/>
          </p:nvCxnSpPr>
          <p:spPr>
            <a:xfrm rot="5400000" flipH="1" flipV="1">
              <a:off x="1055641" y="3494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2" idx="6"/>
              <a:endCxn id="21" idx="2"/>
            </p:cNvCxnSpPr>
            <p:nvPr/>
          </p:nvCxnSpPr>
          <p:spPr>
            <a:xfrm>
              <a:off x="1143000" y="37719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23" idx="0"/>
              <a:endCxn id="28" idx="4"/>
            </p:cNvCxnSpPr>
            <p:nvPr/>
          </p:nvCxnSpPr>
          <p:spPr>
            <a:xfrm rot="5400000" flipH="1" flipV="1">
              <a:off x="1371600" y="35433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22" idx="0"/>
              <a:endCxn id="26" idx="4"/>
            </p:cNvCxnSpPr>
            <p:nvPr/>
          </p:nvCxnSpPr>
          <p:spPr>
            <a:xfrm rot="5400000" flipH="1" flipV="1">
              <a:off x="990600" y="35433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stCxn id="68" idx="6"/>
              <a:endCxn id="26" idx="2"/>
            </p:cNvCxnSpPr>
            <p:nvPr/>
          </p:nvCxnSpPr>
          <p:spPr>
            <a:xfrm>
              <a:off x="1066800" y="3390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stCxn id="27" idx="7"/>
              <a:endCxn id="67" idx="3"/>
            </p:cNvCxnSpPr>
            <p:nvPr/>
          </p:nvCxnSpPr>
          <p:spPr>
            <a:xfrm rot="5400000" flipH="1" flipV="1">
              <a:off x="941341" y="32273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68" idx="2"/>
              <a:endCxn id="27" idx="5"/>
            </p:cNvCxnSpPr>
            <p:nvPr/>
          </p:nvCxnSpPr>
          <p:spPr>
            <a:xfrm rot="10800000">
              <a:off x="903242" y="33416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23" idx="7"/>
              <a:endCxn id="66" idx="4"/>
            </p:cNvCxnSpPr>
            <p:nvPr/>
          </p:nvCxnSpPr>
          <p:spPr>
            <a:xfrm rot="5400000" flipH="1" flipV="1">
              <a:off x="1493791" y="3524251"/>
              <a:ext cx="3159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22" idx="1"/>
              <a:endCxn id="68" idx="4"/>
            </p:cNvCxnSpPr>
            <p:nvPr/>
          </p:nvCxnSpPr>
          <p:spPr>
            <a:xfrm rot="16200000" flipV="1">
              <a:off x="895351" y="3562350"/>
              <a:ext cx="3159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30" idx="2"/>
              <a:endCxn id="23" idx="6"/>
            </p:cNvCxnSpPr>
            <p:nvPr/>
          </p:nvCxnSpPr>
          <p:spPr>
            <a:xfrm rot="10800000" flipV="1">
              <a:off x="1600200" y="36957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31" idx="7"/>
              <a:endCxn id="68" idx="3"/>
            </p:cNvCxnSpPr>
            <p:nvPr/>
          </p:nvCxnSpPr>
          <p:spPr>
            <a:xfrm rot="5400000" flipH="1" flipV="1">
              <a:off x="827041" y="3494041"/>
              <a:ext cx="2509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stCxn id="31" idx="0"/>
              <a:endCxn id="27" idx="4"/>
            </p:cNvCxnSpPr>
            <p:nvPr/>
          </p:nvCxnSpPr>
          <p:spPr>
            <a:xfrm rot="5400000" flipH="1" flipV="1">
              <a:off x="7239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24" idx="1"/>
              <a:endCxn id="31" idx="4"/>
            </p:cNvCxnSpPr>
            <p:nvPr/>
          </p:nvCxnSpPr>
          <p:spPr>
            <a:xfrm rot="16200000" flipV="1">
              <a:off x="819151" y="3790950"/>
              <a:ext cx="3159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stCxn id="27" idx="0"/>
              <a:endCxn id="18" idx="4"/>
            </p:cNvCxnSpPr>
            <p:nvPr/>
          </p:nvCxnSpPr>
          <p:spPr>
            <a:xfrm rot="5400000" flipH="1" flipV="1">
              <a:off x="8382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stCxn id="67" idx="6"/>
              <a:endCxn id="16" idx="3"/>
            </p:cNvCxnSpPr>
            <p:nvPr/>
          </p:nvCxnSpPr>
          <p:spPr>
            <a:xfrm flipV="1">
              <a:off x="1066800" y="3189241"/>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a:stCxn id="67" idx="2"/>
              <a:endCxn id="18" idx="5"/>
            </p:cNvCxnSpPr>
            <p:nvPr/>
          </p:nvCxnSpPr>
          <p:spPr>
            <a:xfrm rot="10800000">
              <a:off x="903242" y="31892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stCxn id="25" idx="7"/>
              <a:endCxn id="30" idx="4"/>
            </p:cNvCxnSpPr>
            <p:nvPr/>
          </p:nvCxnSpPr>
          <p:spPr>
            <a:xfrm rot="5400000" flipH="1" flipV="1">
              <a:off x="1569991" y="3752851"/>
              <a:ext cx="315959" cy="2778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65" name="Oval 164"/>
            <p:cNvSpPr/>
            <p:nvPr/>
          </p:nvSpPr>
          <p:spPr>
            <a:xfrm>
              <a:off x="12954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1295400" y="4191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 name="Straight Connector 166"/>
            <p:cNvCxnSpPr>
              <a:stCxn id="165" idx="0"/>
              <a:endCxn id="21" idx="4"/>
            </p:cNvCxnSpPr>
            <p:nvPr/>
          </p:nvCxnSpPr>
          <p:spPr>
            <a:xfrm rot="5400000" flipH="1" flipV="1">
              <a:off x="1257300" y="38862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65" idx="7"/>
              <a:endCxn id="23" idx="3"/>
            </p:cNvCxnSpPr>
            <p:nvPr/>
          </p:nvCxnSpPr>
          <p:spPr>
            <a:xfrm rot="5400000" flipH="1" flipV="1">
              <a:off x="1360441" y="3798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stCxn id="25" idx="0"/>
              <a:endCxn id="23" idx="4"/>
            </p:cNvCxnSpPr>
            <p:nvPr/>
          </p:nvCxnSpPr>
          <p:spPr>
            <a:xfrm rot="5400000" flipH="1" flipV="1">
              <a:off x="1447800" y="3924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a:stCxn id="25" idx="1"/>
              <a:endCxn id="165" idx="6"/>
            </p:cNvCxnSpPr>
            <p:nvPr/>
          </p:nvCxnSpPr>
          <p:spPr>
            <a:xfrm rot="16200000" flipV="1">
              <a:off x="1428751" y="394335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a:stCxn id="24" idx="6"/>
              <a:endCxn id="165" idx="2"/>
            </p:cNvCxnSpPr>
            <p:nvPr/>
          </p:nvCxnSpPr>
          <p:spPr>
            <a:xfrm flipV="1">
              <a:off x="1143000" y="40005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a:stCxn id="165" idx="1"/>
              <a:endCxn id="22" idx="5"/>
            </p:cNvCxnSpPr>
            <p:nvPr/>
          </p:nvCxnSpPr>
          <p:spPr>
            <a:xfrm rot="16200000" flipV="1">
              <a:off x="1131841" y="3798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a:stCxn id="31" idx="5"/>
              <a:endCxn id="22" idx="2"/>
            </p:cNvCxnSpPr>
            <p:nvPr/>
          </p:nvCxnSpPr>
          <p:spPr>
            <a:xfrm rot="16200000" flipH="1">
              <a:off x="960391" y="366549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a:stCxn id="24" idx="0"/>
              <a:endCxn id="22" idx="4"/>
            </p:cNvCxnSpPr>
            <p:nvPr/>
          </p:nvCxnSpPr>
          <p:spPr>
            <a:xfrm rot="5400000" flipH="1" flipV="1">
              <a:off x="990600" y="3924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25" idx="3"/>
              <a:endCxn id="166" idx="6"/>
            </p:cNvCxnSpPr>
            <p:nvPr/>
          </p:nvCxnSpPr>
          <p:spPr>
            <a:xfrm rot="5400000">
              <a:off x="1390651" y="4084591"/>
              <a:ext cx="1254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stCxn id="166" idx="2"/>
              <a:endCxn id="24" idx="5"/>
            </p:cNvCxnSpPr>
            <p:nvPr/>
          </p:nvCxnSpPr>
          <p:spPr>
            <a:xfrm rot="10800000">
              <a:off x="1131842" y="4103642"/>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86" name="Oval 85"/>
            <p:cNvSpPr/>
            <p:nvPr/>
          </p:nvSpPr>
          <p:spPr>
            <a:xfrm>
              <a:off x="27432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31242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24384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34290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2971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29718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27432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31242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26670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32004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2743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24384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31242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34290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34290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24384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p:cNvCxnSpPr>
              <a:stCxn id="86" idx="6"/>
              <a:endCxn id="88" idx="2"/>
            </p:cNvCxnSpPr>
            <p:nvPr/>
          </p:nvCxnSpPr>
          <p:spPr>
            <a:xfrm>
              <a:off x="2819400" y="30861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88" idx="6"/>
              <a:endCxn id="90" idx="2"/>
            </p:cNvCxnSpPr>
            <p:nvPr/>
          </p:nvCxnSpPr>
          <p:spPr>
            <a:xfrm>
              <a:off x="3200400" y="30861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90" idx="4"/>
              <a:endCxn id="105" idx="0"/>
            </p:cNvCxnSpPr>
            <p:nvPr/>
          </p:nvCxnSpPr>
          <p:spPr>
            <a:xfrm rot="5400000">
              <a:off x="3429000" y="31623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89" idx="6"/>
              <a:endCxn id="86" idx="2"/>
            </p:cNvCxnSpPr>
            <p:nvPr/>
          </p:nvCxnSpPr>
          <p:spPr>
            <a:xfrm>
              <a:off x="2514600" y="30861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a:stCxn id="86" idx="4"/>
              <a:endCxn id="101" idx="0"/>
            </p:cNvCxnSpPr>
            <p:nvPr/>
          </p:nvCxnSpPr>
          <p:spPr>
            <a:xfrm rot="5400000">
              <a:off x="2705100" y="32004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86" idx="5"/>
              <a:endCxn id="92" idx="0"/>
            </p:cNvCxnSpPr>
            <p:nvPr/>
          </p:nvCxnSpPr>
          <p:spPr>
            <a:xfrm rot="16200000" flipH="1">
              <a:off x="2827291" y="3093990"/>
              <a:ext cx="1635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88" idx="3"/>
              <a:endCxn id="92" idx="7"/>
            </p:cNvCxnSpPr>
            <p:nvPr/>
          </p:nvCxnSpPr>
          <p:spPr>
            <a:xfrm rot="5400000">
              <a:off x="2998741" y="3151141"/>
              <a:ext cx="1747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88" idx="4"/>
              <a:endCxn id="103" idx="0"/>
            </p:cNvCxnSpPr>
            <p:nvPr/>
          </p:nvCxnSpPr>
          <p:spPr>
            <a:xfrm rot="5400000">
              <a:off x="3124200" y="31623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103" idx="3"/>
              <a:endCxn id="92" idx="6"/>
            </p:cNvCxnSpPr>
            <p:nvPr/>
          </p:nvCxnSpPr>
          <p:spPr>
            <a:xfrm rot="5400000">
              <a:off x="3067051" y="32463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22" name="Oval 121"/>
            <p:cNvSpPr/>
            <p:nvPr/>
          </p:nvSpPr>
          <p:spPr>
            <a:xfrm>
              <a:off x="32766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32766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25908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2590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8" name="Straight Connector 127"/>
            <p:cNvCxnSpPr>
              <a:stCxn id="101" idx="6"/>
              <a:endCxn id="92" idx="2"/>
            </p:cNvCxnSpPr>
            <p:nvPr/>
          </p:nvCxnSpPr>
          <p:spPr>
            <a:xfrm>
              <a:off x="2819400" y="33147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125" idx="5"/>
              <a:endCxn id="101" idx="1"/>
            </p:cNvCxnSpPr>
            <p:nvPr/>
          </p:nvCxnSpPr>
          <p:spPr>
            <a:xfrm rot="16200000" flipH="1">
              <a:off x="2655841" y="3189241"/>
              <a:ext cx="985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stCxn id="88" idx="5"/>
              <a:endCxn id="122" idx="2"/>
            </p:cNvCxnSpPr>
            <p:nvPr/>
          </p:nvCxnSpPr>
          <p:spPr>
            <a:xfrm rot="16200000" flipH="1">
              <a:off x="3208291" y="30939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90" idx="3"/>
              <a:endCxn id="122" idx="6"/>
            </p:cNvCxnSpPr>
            <p:nvPr/>
          </p:nvCxnSpPr>
          <p:spPr>
            <a:xfrm rot="5400000">
              <a:off x="3371851" y="30939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122" idx="3"/>
              <a:endCxn id="103" idx="6"/>
            </p:cNvCxnSpPr>
            <p:nvPr/>
          </p:nvCxnSpPr>
          <p:spPr>
            <a:xfrm rot="5400000">
              <a:off x="3219451" y="31701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122" idx="5"/>
              <a:endCxn id="105" idx="2"/>
            </p:cNvCxnSpPr>
            <p:nvPr/>
          </p:nvCxnSpPr>
          <p:spPr>
            <a:xfrm rot="16200000" flipH="1">
              <a:off x="3360691" y="31701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124" idx="2"/>
              <a:endCxn id="103" idx="5"/>
            </p:cNvCxnSpPr>
            <p:nvPr/>
          </p:nvCxnSpPr>
          <p:spPr>
            <a:xfrm rot="10800000">
              <a:off x="3189242" y="32654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stCxn id="105" idx="3"/>
              <a:endCxn id="124" idx="6"/>
            </p:cNvCxnSpPr>
            <p:nvPr/>
          </p:nvCxnSpPr>
          <p:spPr>
            <a:xfrm rot="5400000">
              <a:off x="3371851" y="32463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106" idx="0"/>
              <a:endCxn id="105" idx="4"/>
            </p:cNvCxnSpPr>
            <p:nvPr/>
          </p:nvCxnSpPr>
          <p:spPr>
            <a:xfrm rot="5400000" flipH="1" flipV="1">
              <a:off x="3276600" y="34671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106" idx="1"/>
              <a:endCxn id="124" idx="5"/>
            </p:cNvCxnSpPr>
            <p:nvPr/>
          </p:nvCxnSpPr>
          <p:spPr>
            <a:xfrm rot="16200000" flipV="1">
              <a:off x="3227341" y="3455941"/>
              <a:ext cx="3271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93" idx="0"/>
              <a:endCxn id="92" idx="4"/>
            </p:cNvCxnSpPr>
            <p:nvPr/>
          </p:nvCxnSpPr>
          <p:spPr>
            <a:xfrm rot="5400000" flipH="1" flipV="1">
              <a:off x="28575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stCxn id="96" idx="2"/>
              <a:endCxn id="93" idx="6"/>
            </p:cNvCxnSpPr>
            <p:nvPr/>
          </p:nvCxnSpPr>
          <p:spPr>
            <a:xfrm rot="10800000">
              <a:off x="3048000" y="36957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96" idx="1"/>
              <a:endCxn id="92" idx="5"/>
            </p:cNvCxnSpPr>
            <p:nvPr/>
          </p:nvCxnSpPr>
          <p:spPr>
            <a:xfrm rot="16200000" flipV="1">
              <a:off x="2922541" y="3455941"/>
              <a:ext cx="3271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95" idx="7"/>
              <a:endCxn id="92" idx="3"/>
            </p:cNvCxnSpPr>
            <p:nvPr/>
          </p:nvCxnSpPr>
          <p:spPr>
            <a:xfrm rot="5400000" flipH="1" flipV="1">
              <a:off x="2732041" y="34178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a:stCxn id="95" idx="6"/>
              <a:endCxn id="93" idx="2"/>
            </p:cNvCxnSpPr>
            <p:nvPr/>
          </p:nvCxnSpPr>
          <p:spPr>
            <a:xfrm>
              <a:off x="2819400" y="36957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96" idx="0"/>
              <a:endCxn id="103" idx="4"/>
            </p:cNvCxnSpPr>
            <p:nvPr/>
          </p:nvCxnSpPr>
          <p:spPr>
            <a:xfrm rot="5400000" flipH="1" flipV="1">
              <a:off x="2971800" y="34671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95" idx="0"/>
              <a:endCxn id="101" idx="4"/>
            </p:cNvCxnSpPr>
            <p:nvPr/>
          </p:nvCxnSpPr>
          <p:spPr>
            <a:xfrm rot="5400000" flipH="1" flipV="1">
              <a:off x="26289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stCxn id="127" idx="6"/>
              <a:endCxn id="101" idx="2"/>
            </p:cNvCxnSpPr>
            <p:nvPr/>
          </p:nvCxnSpPr>
          <p:spPr>
            <a:xfrm>
              <a:off x="2667000" y="33147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stCxn id="102" idx="7"/>
              <a:endCxn id="125" idx="3"/>
            </p:cNvCxnSpPr>
            <p:nvPr/>
          </p:nvCxnSpPr>
          <p:spPr>
            <a:xfrm rot="5400000" flipH="1" flipV="1">
              <a:off x="2541541" y="31511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stCxn id="127" idx="2"/>
              <a:endCxn id="102" idx="5"/>
            </p:cNvCxnSpPr>
            <p:nvPr/>
          </p:nvCxnSpPr>
          <p:spPr>
            <a:xfrm rot="10800000">
              <a:off x="2503442" y="32654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stCxn id="96" idx="7"/>
              <a:endCxn id="124" idx="4"/>
            </p:cNvCxnSpPr>
            <p:nvPr/>
          </p:nvCxnSpPr>
          <p:spPr>
            <a:xfrm rot="5400000" flipH="1" flipV="1">
              <a:off x="3093991" y="3448051"/>
              <a:ext cx="3159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95" idx="1"/>
              <a:endCxn id="127" idx="4"/>
            </p:cNvCxnSpPr>
            <p:nvPr/>
          </p:nvCxnSpPr>
          <p:spPr>
            <a:xfrm rot="16200000" flipV="1">
              <a:off x="2533651" y="3448050"/>
              <a:ext cx="3159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a:stCxn id="106" idx="2"/>
              <a:endCxn id="96" idx="6"/>
            </p:cNvCxnSpPr>
            <p:nvPr/>
          </p:nvCxnSpPr>
          <p:spPr>
            <a:xfrm rot="10800000">
              <a:off x="3200400" y="36957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a:stCxn id="108" idx="7"/>
              <a:endCxn id="127" idx="3"/>
            </p:cNvCxnSpPr>
            <p:nvPr/>
          </p:nvCxnSpPr>
          <p:spPr>
            <a:xfrm rot="5400000" flipH="1" flipV="1">
              <a:off x="2389141" y="3455941"/>
              <a:ext cx="3271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stCxn id="108" idx="0"/>
              <a:endCxn id="102" idx="4"/>
            </p:cNvCxnSpPr>
            <p:nvPr/>
          </p:nvCxnSpPr>
          <p:spPr>
            <a:xfrm rot="5400000" flipH="1" flipV="1">
              <a:off x="2286000" y="34671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stCxn id="98" idx="1"/>
              <a:endCxn id="108" idx="4"/>
            </p:cNvCxnSpPr>
            <p:nvPr/>
          </p:nvCxnSpPr>
          <p:spPr>
            <a:xfrm rot="16200000" flipV="1">
              <a:off x="2457451" y="3752850"/>
              <a:ext cx="2397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102" idx="0"/>
              <a:endCxn id="89" idx="4"/>
            </p:cNvCxnSpPr>
            <p:nvPr/>
          </p:nvCxnSpPr>
          <p:spPr>
            <a:xfrm rot="5400000" flipH="1" flipV="1">
              <a:off x="2438400" y="31623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125" idx="6"/>
              <a:endCxn id="86" idx="3"/>
            </p:cNvCxnSpPr>
            <p:nvPr/>
          </p:nvCxnSpPr>
          <p:spPr>
            <a:xfrm flipV="1">
              <a:off x="2667000" y="3113041"/>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stCxn id="125" idx="2"/>
              <a:endCxn id="89" idx="5"/>
            </p:cNvCxnSpPr>
            <p:nvPr/>
          </p:nvCxnSpPr>
          <p:spPr>
            <a:xfrm rot="10800000">
              <a:off x="2503442" y="31130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99" idx="7"/>
              <a:endCxn id="106" idx="4"/>
            </p:cNvCxnSpPr>
            <p:nvPr/>
          </p:nvCxnSpPr>
          <p:spPr>
            <a:xfrm rot="5400000" flipH="1" flipV="1">
              <a:off x="3246391" y="3752851"/>
              <a:ext cx="2397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74" name="Oval 173"/>
            <p:cNvSpPr/>
            <p:nvPr/>
          </p:nvSpPr>
          <p:spPr>
            <a:xfrm>
              <a:off x="2971800" y="3886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2971800" y="4191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6" name="Straight Connector 175"/>
            <p:cNvCxnSpPr>
              <a:stCxn id="174" idx="0"/>
              <a:endCxn id="93" idx="4"/>
            </p:cNvCxnSpPr>
            <p:nvPr/>
          </p:nvCxnSpPr>
          <p:spPr>
            <a:xfrm rot="5400000" flipH="1" flipV="1">
              <a:off x="2933700" y="38100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a:stCxn id="174" idx="7"/>
              <a:endCxn id="96" idx="3"/>
            </p:cNvCxnSpPr>
            <p:nvPr/>
          </p:nvCxnSpPr>
          <p:spPr>
            <a:xfrm rot="5400000" flipH="1" flipV="1">
              <a:off x="2998741" y="3760741"/>
              <a:ext cx="1747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stCxn id="99" idx="0"/>
              <a:endCxn id="96" idx="4"/>
            </p:cNvCxnSpPr>
            <p:nvPr/>
          </p:nvCxnSpPr>
          <p:spPr>
            <a:xfrm rot="16200000" flipV="1">
              <a:off x="3086100" y="38100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a:stCxn id="99" idx="1"/>
              <a:endCxn id="174" idx="6"/>
            </p:cNvCxnSpPr>
            <p:nvPr/>
          </p:nvCxnSpPr>
          <p:spPr>
            <a:xfrm rot="16200000" flipV="1">
              <a:off x="3105151" y="386715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stCxn id="98" idx="6"/>
              <a:endCxn id="174" idx="2"/>
            </p:cNvCxnSpPr>
            <p:nvPr/>
          </p:nvCxnSpPr>
          <p:spPr>
            <a:xfrm flipV="1">
              <a:off x="2743200" y="39243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a:stCxn id="174" idx="1"/>
              <a:endCxn id="95" idx="5"/>
            </p:cNvCxnSpPr>
            <p:nvPr/>
          </p:nvCxnSpPr>
          <p:spPr>
            <a:xfrm rot="16200000" flipV="1">
              <a:off x="2808241" y="37226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stCxn id="108" idx="5"/>
              <a:endCxn id="95" idx="2"/>
            </p:cNvCxnSpPr>
            <p:nvPr/>
          </p:nvCxnSpPr>
          <p:spPr>
            <a:xfrm rot="5400000" flipH="1" flipV="1">
              <a:off x="2609849" y="3589291"/>
              <a:ext cx="26941"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stCxn id="98" idx="0"/>
              <a:endCxn id="95" idx="4"/>
            </p:cNvCxnSpPr>
            <p:nvPr/>
          </p:nvCxnSpPr>
          <p:spPr>
            <a:xfrm rot="5400000" flipH="1" flipV="1">
              <a:off x="2628900" y="38100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stCxn id="99" idx="3"/>
              <a:endCxn id="175" idx="6"/>
            </p:cNvCxnSpPr>
            <p:nvPr/>
          </p:nvCxnSpPr>
          <p:spPr>
            <a:xfrm rot="5400000">
              <a:off x="3028951" y="4046491"/>
              <a:ext cx="2016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a:stCxn id="175" idx="2"/>
              <a:endCxn id="98" idx="5"/>
            </p:cNvCxnSpPr>
            <p:nvPr/>
          </p:nvCxnSpPr>
          <p:spPr>
            <a:xfrm rot="10800000">
              <a:off x="2732042" y="4027442"/>
              <a:ext cx="2397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98" name="Oval 197"/>
            <p:cNvSpPr/>
            <p:nvPr/>
          </p:nvSpPr>
          <p:spPr>
            <a:xfrm>
              <a:off x="43434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47244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Oval 200"/>
            <p:cNvSpPr/>
            <p:nvPr/>
          </p:nvSpPr>
          <p:spPr>
            <a:xfrm>
              <a:off x="40386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50292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45720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4572000" y="3581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4343400" y="3581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4800600" y="3581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42672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48768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p:cNvSpPr/>
            <p:nvPr/>
          </p:nvSpPr>
          <p:spPr>
            <a:xfrm>
              <a:off x="44196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40386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p:cNvSpPr/>
            <p:nvPr/>
          </p:nvSpPr>
          <p:spPr>
            <a:xfrm>
              <a:off x="47244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p:cNvSpPr/>
            <p:nvPr/>
          </p:nvSpPr>
          <p:spPr>
            <a:xfrm>
              <a:off x="50292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p:cNvSpPr/>
            <p:nvPr/>
          </p:nvSpPr>
          <p:spPr>
            <a:xfrm>
              <a:off x="50292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p:cNvSpPr/>
            <p:nvPr/>
          </p:nvSpPr>
          <p:spPr>
            <a:xfrm>
              <a:off x="40386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5" name="Straight Connector 214"/>
            <p:cNvCxnSpPr>
              <a:stCxn id="198" idx="6"/>
              <a:endCxn id="199" idx="2"/>
            </p:cNvCxnSpPr>
            <p:nvPr/>
          </p:nvCxnSpPr>
          <p:spPr>
            <a:xfrm>
              <a:off x="4419600" y="30099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stCxn id="199" idx="6"/>
              <a:endCxn id="202" idx="2"/>
            </p:cNvCxnSpPr>
            <p:nvPr/>
          </p:nvCxnSpPr>
          <p:spPr>
            <a:xfrm>
              <a:off x="4800600" y="30099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a:stCxn id="202" idx="4"/>
              <a:endCxn id="212" idx="0"/>
            </p:cNvCxnSpPr>
            <p:nvPr/>
          </p:nvCxnSpPr>
          <p:spPr>
            <a:xfrm rot="5400000">
              <a:off x="4991100" y="31242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stCxn id="201" idx="6"/>
              <a:endCxn id="198" idx="2"/>
            </p:cNvCxnSpPr>
            <p:nvPr/>
          </p:nvCxnSpPr>
          <p:spPr>
            <a:xfrm>
              <a:off x="4114800" y="30099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stCxn id="198" idx="4"/>
              <a:endCxn id="209" idx="0"/>
            </p:cNvCxnSpPr>
            <p:nvPr/>
          </p:nvCxnSpPr>
          <p:spPr>
            <a:xfrm rot="16200000" flipH="1">
              <a:off x="4343400" y="30861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a:stCxn id="198" idx="5"/>
              <a:endCxn id="203" idx="0"/>
            </p:cNvCxnSpPr>
            <p:nvPr/>
          </p:nvCxnSpPr>
          <p:spPr>
            <a:xfrm rot="16200000" flipH="1">
              <a:off x="4427491" y="3017790"/>
              <a:ext cx="1635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a:stCxn id="199" idx="3"/>
              <a:endCxn id="203" idx="7"/>
            </p:cNvCxnSpPr>
            <p:nvPr/>
          </p:nvCxnSpPr>
          <p:spPr>
            <a:xfrm rot="5400000">
              <a:off x="4598941" y="3074941"/>
              <a:ext cx="1747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stCxn id="199" idx="4"/>
              <a:endCxn id="211" idx="0"/>
            </p:cNvCxnSpPr>
            <p:nvPr/>
          </p:nvCxnSpPr>
          <p:spPr>
            <a:xfrm rot="5400000">
              <a:off x="4686300" y="31242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stCxn id="211" idx="3"/>
              <a:endCxn id="203" idx="6"/>
            </p:cNvCxnSpPr>
            <p:nvPr/>
          </p:nvCxnSpPr>
          <p:spPr>
            <a:xfrm rot="5400000" flipH="1">
              <a:off x="4678409" y="3208292"/>
              <a:ext cx="26941"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24" name="Oval 223"/>
            <p:cNvSpPr/>
            <p:nvPr/>
          </p:nvSpPr>
          <p:spPr>
            <a:xfrm>
              <a:off x="48768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p:cNvSpPr/>
            <p:nvPr/>
          </p:nvSpPr>
          <p:spPr>
            <a:xfrm>
              <a:off x="4876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p:cNvSpPr/>
            <p:nvPr/>
          </p:nvSpPr>
          <p:spPr>
            <a:xfrm>
              <a:off x="42672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p:cNvSpPr/>
            <p:nvPr/>
          </p:nvSpPr>
          <p:spPr>
            <a:xfrm>
              <a:off x="4267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8" name="Straight Connector 227"/>
            <p:cNvCxnSpPr>
              <a:stCxn id="209" idx="6"/>
              <a:endCxn id="203" idx="2"/>
            </p:cNvCxnSpPr>
            <p:nvPr/>
          </p:nvCxnSpPr>
          <p:spPr>
            <a:xfrm>
              <a:off x="44958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a:stCxn id="226" idx="5"/>
              <a:endCxn id="209" idx="1"/>
            </p:cNvCxnSpPr>
            <p:nvPr/>
          </p:nvCxnSpPr>
          <p:spPr>
            <a:xfrm rot="16200000" flipH="1">
              <a:off x="4370341" y="31511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a:stCxn id="199" idx="5"/>
              <a:endCxn id="224" idx="2"/>
            </p:cNvCxnSpPr>
            <p:nvPr/>
          </p:nvCxnSpPr>
          <p:spPr>
            <a:xfrm rot="16200000" flipH="1">
              <a:off x="4770391" y="3055890"/>
              <a:ext cx="1254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stCxn id="202" idx="3"/>
              <a:endCxn id="224" idx="6"/>
            </p:cNvCxnSpPr>
            <p:nvPr/>
          </p:nvCxnSpPr>
          <p:spPr>
            <a:xfrm rot="5400000">
              <a:off x="4933951" y="3055891"/>
              <a:ext cx="1254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a:stCxn id="224" idx="3"/>
              <a:endCxn id="211" idx="6"/>
            </p:cNvCxnSpPr>
            <p:nvPr/>
          </p:nvCxnSpPr>
          <p:spPr>
            <a:xfrm rot="5400000">
              <a:off x="4819651" y="31701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224" idx="5"/>
              <a:endCxn id="212" idx="2"/>
            </p:cNvCxnSpPr>
            <p:nvPr/>
          </p:nvCxnSpPr>
          <p:spPr>
            <a:xfrm rot="16200000" flipH="1">
              <a:off x="4960891" y="31701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a:stCxn id="225" idx="2"/>
              <a:endCxn id="211" idx="5"/>
            </p:cNvCxnSpPr>
            <p:nvPr/>
          </p:nvCxnSpPr>
          <p:spPr>
            <a:xfrm rot="10800000">
              <a:off x="4789442" y="32654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212" idx="3"/>
              <a:endCxn id="225" idx="6"/>
            </p:cNvCxnSpPr>
            <p:nvPr/>
          </p:nvCxnSpPr>
          <p:spPr>
            <a:xfrm rot="5400000">
              <a:off x="4972051" y="32463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a:stCxn id="213" idx="0"/>
              <a:endCxn id="212" idx="4"/>
            </p:cNvCxnSpPr>
            <p:nvPr/>
          </p:nvCxnSpPr>
          <p:spPr>
            <a:xfrm rot="5400000" flipH="1" flipV="1">
              <a:off x="4876800" y="34671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stCxn id="213" idx="1"/>
              <a:endCxn id="225" idx="5"/>
            </p:cNvCxnSpPr>
            <p:nvPr/>
          </p:nvCxnSpPr>
          <p:spPr>
            <a:xfrm rot="16200000" flipV="1">
              <a:off x="4827541" y="3455941"/>
              <a:ext cx="3271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a:stCxn id="204" idx="0"/>
              <a:endCxn id="203" idx="4"/>
            </p:cNvCxnSpPr>
            <p:nvPr/>
          </p:nvCxnSpPr>
          <p:spPr>
            <a:xfrm rot="5400000" flipH="1" flipV="1">
              <a:off x="4457700" y="34290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a:stCxn id="206" idx="2"/>
              <a:endCxn id="204" idx="6"/>
            </p:cNvCxnSpPr>
            <p:nvPr/>
          </p:nvCxnSpPr>
          <p:spPr>
            <a:xfrm rot="10800000">
              <a:off x="4648200" y="36195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a:stCxn id="206" idx="1"/>
              <a:endCxn id="203" idx="5"/>
            </p:cNvCxnSpPr>
            <p:nvPr/>
          </p:nvCxnSpPr>
          <p:spPr>
            <a:xfrm rot="16200000" flipV="1">
              <a:off x="4560841" y="33416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a:stCxn id="205" idx="7"/>
              <a:endCxn id="203" idx="3"/>
            </p:cNvCxnSpPr>
            <p:nvPr/>
          </p:nvCxnSpPr>
          <p:spPr>
            <a:xfrm rot="5400000" flipH="1" flipV="1">
              <a:off x="4332241" y="33416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a:stCxn id="205" idx="6"/>
              <a:endCxn id="204" idx="2"/>
            </p:cNvCxnSpPr>
            <p:nvPr/>
          </p:nvCxnSpPr>
          <p:spPr>
            <a:xfrm>
              <a:off x="4419600" y="36195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a:stCxn id="206" idx="0"/>
              <a:endCxn id="211" idx="4"/>
            </p:cNvCxnSpPr>
            <p:nvPr/>
          </p:nvCxnSpPr>
          <p:spPr>
            <a:xfrm rot="16200000" flipV="1">
              <a:off x="4648200" y="33909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a:stCxn id="205" idx="0"/>
              <a:endCxn id="209" idx="4"/>
            </p:cNvCxnSpPr>
            <p:nvPr/>
          </p:nvCxnSpPr>
          <p:spPr>
            <a:xfrm rot="5400000" flipH="1" flipV="1">
              <a:off x="4267200" y="33909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stCxn id="227" idx="6"/>
              <a:endCxn id="209" idx="2"/>
            </p:cNvCxnSpPr>
            <p:nvPr/>
          </p:nvCxnSpPr>
          <p:spPr>
            <a:xfrm flipV="1">
              <a:off x="4343400" y="3238500"/>
              <a:ext cx="762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stCxn id="210" idx="7"/>
              <a:endCxn id="226" idx="3"/>
            </p:cNvCxnSpPr>
            <p:nvPr/>
          </p:nvCxnSpPr>
          <p:spPr>
            <a:xfrm rot="5400000" flipH="1" flipV="1">
              <a:off x="4179841" y="3113041"/>
              <a:ext cx="223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stCxn id="227" idx="2"/>
              <a:endCxn id="210" idx="5"/>
            </p:cNvCxnSpPr>
            <p:nvPr/>
          </p:nvCxnSpPr>
          <p:spPr>
            <a:xfrm rot="10800000">
              <a:off x="4103642" y="3265442"/>
              <a:ext cx="1635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a:stCxn id="206" idx="7"/>
              <a:endCxn id="225" idx="4"/>
            </p:cNvCxnSpPr>
            <p:nvPr/>
          </p:nvCxnSpPr>
          <p:spPr>
            <a:xfrm rot="5400000" flipH="1" flipV="1">
              <a:off x="4770391" y="3448051"/>
              <a:ext cx="2397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stCxn id="205" idx="1"/>
              <a:endCxn id="227" idx="4"/>
            </p:cNvCxnSpPr>
            <p:nvPr/>
          </p:nvCxnSpPr>
          <p:spPr>
            <a:xfrm rot="16200000" flipV="1">
              <a:off x="4210051" y="3448050"/>
              <a:ext cx="2397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a:stCxn id="213" idx="2"/>
              <a:endCxn id="206" idx="6"/>
            </p:cNvCxnSpPr>
            <p:nvPr/>
          </p:nvCxnSpPr>
          <p:spPr>
            <a:xfrm rot="10800000">
              <a:off x="4876800" y="36195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a:stCxn id="214" idx="7"/>
              <a:endCxn id="227" idx="3"/>
            </p:cNvCxnSpPr>
            <p:nvPr/>
          </p:nvCxnSpPr>
          <p:spPr>
            <a:xfrm rot="5400000" flipH="1" flipV="1">
              <a:off x="4027441" y="34178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a:stCxn id="214" idx="0"/>
              <a:endCxn id="210" idx="4"/>
            </p:cNvCxnSpPr>
            <p:nvPr/>
          </p:nvCxnSpPr>
          <p:spPr>
            <a:xfrm rot="5400000" flipH="1" flipV="1">
              <a:off x="3886200" y="34671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a:stCxn id="207" idx="1"/>
              <a:endCxn id="214" idx="4"/>
            </p:cNvCxnSpPr>
            <p:nvPr/>
          </p:nvCxnSpPr>
          <p:spPr>
            <a:xfrm rot="16200000" flipV="1">
              <a:off x="4057651" y="3752850"/>
              <a:ext cx="2397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10" idx="0"/>
              <a:endCxn id="201" idx="4"/>
            </p:cNvCxnSpPr>
            <p:nvPr/>
          </p:nvCxnSpPr>
          <p:spPr>
            <a:xfrm rot="5400000" flipH="1" flipV="1">
              <a:off x="4000500" y="31242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26" idx="6"/>
              <a:endCxn id="198" idx="3"/>
            </p:cNvCxnSpPr>
            <p:nvPr/>
          </p:nvCxnSpPr>
          <p:spPr>
            <a:xfrm flipV="1">
              <a:off x="4343400" y="3036841"/>
              <a:ext cx="111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a:stCxn id="226" idx="2"/>
              <a:endCxn id="201" idx="5"/>
            </p:cNvCxnSpPr>
            <p:nvPr/>
          </p:nvCxnSpPr>
          <p:spPr>
            <a:xfrm rot="10800000">
              <a:off x="4103642" y="3036842"/>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a:stCxn id="208" idx="7"/>
              <a:endCxn id="213" idx="4"/>
            </p:cNvCxnSpPr>
            <p:nvPr/>
          </p:nvCxnSpPr>
          <p:spPr>
            <a:xfrm rot="5400000" flipH="1" flipV="1">
              <a:off x="4884691" y="3790951"/>
              <a:ext cx="2397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58" name="Oval 257"/>
            <p:cNvSpPr/>
            <p:nvPr/>
          </p:nvSpPr>
          <p:spPr>
            <a:xfrm>
              <a:off x="4572000" y="3810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p:cNvSpPr/>
            <p:nvPr/>
          </p:nvSpPr>
          <p:spPr>
            <a:xfrm>
              <a:off x="4572000" y="4343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0" name="Straight Connector 259"/>
            <p:cNvCxnSpPr>
              <a:stCxn id="258" idx="0"/>
              <a:endCxn id="204" idx="4"/>
            </p:cNvCxnSpPr>
            <p:nvPr/>
          </p:nvCxnSpPr>
          <p:spPr>
            <a:xfrm rot="5400000" flipH="1" flipV="1">
              <a:off x="4533900" y="37338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stCxn id="258" idx="7"/>
              <a:endCxn id="206" idx="3"/>
            </p:cNvCxnSpPr>
            <p:nvPr/>
          </p:nvCxnSpPr>
          <p:spPr>
            <a:xfrm rot="5400000" flipH="1" flipV="1">
              <a:off x="4637041" y="36464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stCxn id="208" idx="0"/>
              <a:endCxn id="206" idx="4"/>
            </p:cNvCxnSpPr>
            <p:nvPr/>
          </p:nvCxnSpPr>
          <p:spPr>
            <a:xfrm rot="16200000" flipV="1">
              <a:off x="4724400" y="37719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08" idx="1"/>
              <a:endCxn id="258" idx="6"/>
            </p:cNvCxnSpPr>
            <p:nvPr/>
          </p:nvCxnSpPr>
          <p:spPr>
            <a:xfrm rot="16200000" flipV="1">
              <a:off x="4705351" y="3790950"/>
              <a:ext cx="125459"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a:stCxn id="207" idx="6"/>
              <a:endCxn id="258" idx="2"/>
            </p:cNvCxnSpPr>
            <p:nvPr/>
          </p:nvCxnSpPr>
          <p:spPr>
            <a:xfrm flipV="1">
              <a:off x="4343400" y="3848100"/>
              <a:ext cx="228600" cy="152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a:stCxn id="258" idx="1"/>
              <a:endCxn id="205" idx="5"/>
            </p:cNvCxnSpPr>
            <p:nvPr/>
          </p:nvCxnSpPr>
          <p:spPr>
            <a:xfrm rot="16200000" flipV="1">
              <a:off x="4408441" y="36464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214" idx="5"/>
              <a:endCxn id="205" idx="2"/>
            </p:cNvCxnSpPr>
            <p:nvPr/>
          </p:nvCxnSpPr>
          <p:spPr>
            <a:xfrm rot="5400000" flipH="1" flipV="1">
              <a:off x="4171949" y="3551191"/>
              <a:ext cx="103141"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a:stCxn id="207" idx="0"/>
              <a:endCxn id="205" idx="4"/>
            </p:cNvCxnSpPr>
            <p:nvPr/>
          </p:nvCxnSpPr>
          <p:spPr>
            <a:xfrm rot="5400000" flipH="1" flipV="1">
              <a:off x="4191000" y="37719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08" idx="3"/>
              <a:endCxn id="259" idx="6"/>
            </p:cNvCxnSpPr>
            <p:nvPr/>
          </p:nvCxnSpPr>
          <p:spPr>
            <a:xfrm rot="5400000">
              <a:off x="4591051" y="4084591"/>
              <a:ext cx="354059"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259" idx="2"/>
              <a:endCxn id="207" idx="5"/>
            </p:cNvCxnSpPr>
            <p:nvPr/>
          </p:nvCxnSpPr>
          <p:spPr>
            <a:xfrm rot="10800000">
              <a:off x="4332242" y="4027442"/>
              <a:ext cx="239759" cy="3540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70" name="Oval 269"/>
            <p:cNvSpPr/>
            <p:nvPr/>
          </p:nvSpPr>
          <p:spPr>
            <a:xfrm>
              <a:off x="5943600" y="2743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p:cNvSpPr/>
            <p:nvPr/>
          </p:nvSpPr>
          <p:spPr>
            <a:xfrm>
              <a:off x="6400800" y="2743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2" name="Oval 271"/>
            <p:cNvSpPr/>
            <p:nvPr/>
          </p:nvSpPr>
          <p:spPr>
            <a:xfrm>
              <a:off x="5638800" y="2819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272"/>
            <p:cNvSpPr/>
            <p:nvPr/>
          </p:nvSpPr>
          <p:spPr>
            <a:xfrm>
              <a:off x="6629400" y="2819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val 273"/>
            <p:cNvSpPr/>
            <p:nvPr/>
          </p:nvSpPr>
          <p:spPr>
            <a:xfrm>
              <a:off x="61722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p:cNvSpPr/>
            <p:nvPr/>
          </p:nvSpPr>
          <p:spPr>
            <a:xfrm>
              <a:off x="6172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p:cNvSpPr/>
            <p:nvPr/>
          </p:nvSpPr>
          <p:spPr>
            <a:xfrm>
              <a:off x="59436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p:cNvSpPr/>
            <p:nvPr/>
          </p:nvSpPr>
          <p:spPr>
            <a:xfrm>
              <a:off x="64008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p:cNvSpPr/>
            <p:nvPr/>
          </p:nvSpPr>
          <p:spPr>
            <a:xfrm>
              <a:off x="57912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p:cNvSpPr/>
            <p:nvPr/>
          </p:nvSpPr>
          <p:spPr>
            <a:xfrm>
              <a:off x="6477000" y="3810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p:cNvSpPr/>
            <p:nvPr/>
          </p:nvSpPr>
          <p:spPr>
            <a:xfrm>
              <a:off x="60198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p:cNvSpPr/>
            <p:nvPr/>
          </p:nvSpPr>
          <p:spPr>
            <a:xfrm>
              <a:off x="56388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p:cNvSpPr/>
            <p:nvPr/>
          </p:nvSpPr>
          <p:spPr>
            <a:xfrm>
              <a:off x="63246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p:cNvSpPr/>
            <p:nvPr/>
          </p:nvSpPr>
          <p:spPr>
            <a:xfrm>
              <a:off x="67056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p:cNvSpPr/>
            <p:nvPr/>
          </p:nvSpPr>
          <p:spPr>
            <a:xfrm>
              <a:off x="6705600" y="3429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p:cNvSpPr/>
            <p:nvPr/>
          </p:nvSpPr>
          <p:spPr>
            <a:xfrm>
              <a:off x="5638800" y="3429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6" name="Straight Connector 285"/>
            <p:cNvCxnSpPr>
              <a:stCxn id="270" idx="6"/>
              <a:endCxn id="271" idx="2"/>
            </p:cNvCxnSpPr>
            <p:nvPr/>
          </p:nvCxnSpPr>
          <p:spPr>
            <a:xfrm>
              <a:off x="6019800" y="27813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271" idx="6"/>
              <a:endCxn id="273" idx="2"/>
            </p:cNvCxnSpPr>
            <p:nvPr/>
          </p:nvCxnSpPr>
          <p:spPr>
            <a:xfrm>
              <a:off x="6477000" y="27813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273" idx="4"/>
              <a:endCxn id="283" idx="0"/>
            </p:cNvCxnSpPr>
            <p:nvPr/>
          </p:nvCxnSpPr>
          <p:spPr>
            <a:xfrm rot="16200000" flipH="1">
              <a:off x="6629400" y="29337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a:stCxn id="272" idx="6"/>
              <a:endCxn id="270" idx="2"/>
            </p:cNvCxnSpPr>
            <p:nvPr/>
          </p:nvCxnSpPr>
          <p:spPr>
            <a:xfrm flipV="1">
              <a:off x="5715000" y="27813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270" idx="4"/>
              <a:endCxn id="280" idx="0"/>
            </p:cNvCxnSpPr>
            <p:nvPr/>
          </p:nvCxnSpPr>
          <p:spPr>
            <a:xfrm rot="16200000" flipH="1">
              <a:off x="5905500" y="28956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70" idx="5"/>
              <a:endCxn id="274" idx="0"/>
            </p:cNvCxnSpPr>
            <p:nvPr/>
          </p:nvCxnSpPr>
          <p:spPr>
            <a:xfrm rot="16200000" flipH="1">
              <a:off x="6027691" y="2789190"/>
              <a:ext cx="1635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271" idx="3"/>
              <a:endCxn id="274" idx="7"/>
            </p:cNvCxnSpPr>
            <p:nvPr/>
          </p:nvCxnSpPr>
          <p:spPr>
            <a:xfrm rot="5400000">
              <a:off x="6237241" y="28082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stCxn id="271" idx="4"/>
              <a:endCxn id="282" idx="0"/>
            </p:cNvCxnSpPr>
            <p:nvPr/>
          </p:nvCxnSpPr>
          <p:spPr>
            <a:xfrm rot="5400000">
              <a:off x="6286500" y="28956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a:stCxn id="282" idx="3"/>
              <a:endCxn id="274" idx="6"/>
            </p:cNvCxnSpPr>
            <p:nvPr/>
          </p:nvCxnSpPr>
          <p:spPr>
            <a:xfrm rot="5400000" flipH="1">
              <a:off x="6240509" y="3017792"/>
              <a:ext cx="103141"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64770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p:cNvSpPr/>
            <p:nvPr/>
          </p:nvSpPr>
          <p:spPr>
            <a:xfrm>
              <a:off x="64770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296"/>
            <p:cNvSpPr/>
            <p:nvPr/>
          </p:nvSpPr>
          <p:spPr>
            <a:xfrm>
              <a:off x="57912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p:cNvSpPr/>
            <p:nvPr/>
          </p:nvSpPr>
          <p:spPr>
            <a:xfrm>
              <a:off x="57912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9" name="Straight Connector 298"/>
            <p:cNvCxnSpPr>
              <a:stCxn id="280" idx="6"/>
              <a:endCxn id="274" idx="2"/>
            </p:cNvCxnSpPr>
            <p:nvPr/>
          </p:nvCxnSpPr>
          <p:spPr>
            <a:xfrm flipV="1">
              <a:off x="6096000" y="3009900"/>
              <a:ext cx="762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stCxn id="297" idx="5"/>
              <a:endCxn id="280" idx="1"/>
            </p:cNvCxnSpPr>
            <p:nvPr/>
          </p:nvCxnSpPr>
          <p:spPr>
            <a:xfrm rot="16200000" flipH="1">
              <a:off x="5932441" y="2960641"/>
              <a:ext cx="223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a:stCxn id="271" idx="5"/>
              <a:endCxn id="295" idx="2"/>
            </p:cNvCxnSpPr>
            <p:nvPr/>
          </p:nvCxnSpPr>
          <p:spPr>
            <a:xfrm rot="16200000" flipH="1">
              <a:off x="6370591" y="2903490"/>
              <a:ext cx="201659" cy="111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a:stCxn id="273" idx="3"/>
              <a:endCxn id="295" idx="6"/>
            </p:cNvCxnSpPr>
            <p:nvPr/>
          </p:nvCxnSpPr>
          <p:spPr>
            <a:xfrm rot="5400000">
              <a:off x="6534151" y="2903491"/>
              <a:ext cx="1254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a:stCxn id="295" idx="3"/>
              <a:endCxn id="282" idx="6"/>
            </p:cNvCxnSpPr>
            <p:nvPr/>
          </p:nvCxnSpPr>
          <p:spPr>
            <a:xfrm rot="5400000">
              <a:off x="6419851" y="30177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stCxn id="295" idx="5"/>
              <a:endCxn id="283" idx="2"/>
            </p:cNvCxnSpPr>
            <p:nvPr/>
          </p:nvCxnSpPr>
          <p:spPr>
            <a:xfrm rot="16200000" flipH="1">
              <a:off x="6599191" y="297969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a:stCxn id="296" idx="2"/>
              <a:endCxn id="282" idx="5"/>
            </p:cNvCxnSpPr>
            <p:nvPr/>
          </p:nvCxnSpPr>
          <p:spPr>
            <a:xfrm rot="10800000" flipV="1">
              <a:off x="6389642" y="3086099"/>
              <a:ext cx="87359" cy="269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a:stCxn id="283" idx="3"/>
              <a:endCxn id="296" idx="6"/>
            </p:cNvCxnSpPr>
            <p:nvPr/>
          </p:nvCxnSpPr>
          <p:spPr>
            <a:xfrm rot="5400000" flipH="1">
              <a:off x="6621509" y="3017792"/>
              <a:ext cx="26941"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stCxn id="284" idx="0"/>
              <a:endCxn id="283" idx="4"/>
            </p:cNvCxnSpPr>
            <p:nvPr/>
          </p:nvCxnSpPr>
          <p:spPr>
            <a:xfrm rot="5400000" flipH="1" flipV="1">
              <a:off x="6591300" y="32766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a:stCxn id="284" idx="1"/>
              <a:endCxn id="296" idx="5"/>
            </p:cNvCxnSpPr>
            <p:nvPr/>
          </p:nvCxnSpPr>
          <p:spPr>
            <a:xfrm rot="16200000" flipV="1">
              <a:off x="6465841" y="31892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a:stCxn id="275" idx="0"/>
              <a:endCxn id="274" idx="4"/>
            </p:cNvCxnSpPr>
            <p:nvPr/>
          </p:nvCxnSpPr>
          <p:spPr>
            <a:xfrm rot="5400000" flipH="1" flipV="1">
              <a:off x="6096000" y="3162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a:stCxn id="277" idx="2"/>
              <a:endCxn id="275" idx="6"/>
            </p:cNvCxnSpPr>
            <p:nvPr/>
          </p:nvCxnSpPr>
          <p:spPr>
            <a:xfrm rot="10800000">
              <a:off x="6248400" y="33147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p:cNvCxnSpPr>
              <a:stCxn id="277" idx="1"/>
              <a:endCxn id="274" idx="5"/>
            </p:cNvCxnSpPr>
            <p:nvPr/>
          </p:nvCxnSpPr>
          <p:spPr>
            <a:xfrm rot="16200000" flipV="1">
              <a:off x="6161041" y="3113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a:stCxn id="276" idx="7"/>
              <a:endCxn id="274" idx="3"/>
            </p:cNvCxnSpPr>
            <p:nvPr/>
          </p:nvCxnSpPr>
          <p:spPr>
            <a:xfrm rot="5400000" flipH="1" flipV="1">
              <a:off x="5932441" y="3113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a:stCxn id="276" idx="6"/>
              <a:endCxn id="275" idx="2"/>
            </p:cNvCxnSpPr>
            <p:nvPr/>
          </p:nvCxnSpPr>
          <p:spPr>
            <a:xfrm flipV="1">
              <a:off x="6019800" y="33147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a:stCxn id="277" idx="0"/>
              <a:endCxn id="282" idx="4"/>
            </p:cNvCxnSpPr>
            <p:nvPr/>
          </p:nvCxnSpPr>
          <p:spPr>
            <a:xfrm rot="16200000" flipV="1">
              <a:off x="6286500" y="32004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a:stCxn id="276" idx="0"/>
              <a:endCxn id="280" idx="4"/>
            </p:cNvCxnSpPr>
            <p:nvPr/>
          </p:nvCxnSpPr>
          <p:spPr>
            <a:xfrm rot="5400000" flipH="1" flipV="1">
              <a:off x="5905500" y="32004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a:stCxn id="298" idx="6"/>
              <a:endCxn id="280" idx="2"/>
            </p:cNvCxnSpPr>
            <p:nvPr/>
          </p:nvCxnSpPr>
          <p:spPr>
            <a:xfrm>
              <a:off x="5867400" y="30861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a:stCxn id="281" idx="7"/>
              <a:endCxn id="297" idx="3"/>
            </p:cNvCxnSpPr>
            <p:nvPr/>
          </p:nvCxnSpPr>
          <p:spPr>
            <a:xfrm rot="5400000" flipH="1" flipV="1">
              <a:off x="5741941" y="29987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a:stCxn id="298" idx="2"/>
              <a:endCxn id="281" idx="5"/>
            </p:cNvCxnSpPr>
            <p:nvPr/>
          </p:nvCxnSpPr>
          <p:spPr>
            <a:xfrm rot="10800000" flipV="1">
              <a:off x="5703842" y="3086099"/>
              <a:ext cx="87359" cy="269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a:stCxn id="277" idx="7"/>
              <a:endCxn id="296" idx="4"/>
            </p:cNvCxnSpPr>
            <p:nvPr/>
          </p:nvCxnSpPr>
          <p:spPr>
            <a:xfrm rot="5400000" flipH="1" flipV="1">
              <a:off x="6370591" y="3219451"/>
              <a:ext cx="2397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a:stCxn id="276" idx="1"/>
              <a:endCxn id="298" idx="4"/>
            </p:cNvCxnSpPr>
            <p:nvPr/>
          </p:nvCxnSpPr>
          <p:spPr>
            <a:xfrm rot="16200000" flipV="1">
              <a:off x="5772151" y="3181350"/>
              <a:ext cx="2397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a:stCxn id="284" idx="2"/>
              <a:endCxn id="277" idx="6"/>
            </p:cNvCxnSpPr>
            <p:nvPr/>
          </p:nvCxnSpPr>
          <p:spPr>
            <a:xfrm rot="10800000">
              <a:off x="6477000" y="33909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p:cNvCxnSpPr>
              <a:stCxn id="285" idx="7"/>
              <a:endCxn id="298" idx="3"/>
            </p:cNvCxnSpPr>
            <p:nvPr/>
          </p:nvCxnSpPr>
          <p:spPr>
            <a:xfrm rot="5400000" flipH="1" flipV="1">
              <a:off x="5589541" y="3227341"/>
              <a:ext cx="3271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a:stCxn id="285" idx="0"/>
              <a:endCxn id="281" idx="4"/>
            </p:cNvCxnSpPr>
            <p:nvPr/>
          </p:nvCxnSpPr>
          <p:spPr>
            <a:xfrm rot="5400000" flipH="1" flipV="1">
              <a:off x="5524500" y="32766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a:stCxn id="278" idx="1"/>
              <a:endCxn id="285" idx="4"/>
            </p:cNvCxnSpPr>
            <p:nvPr/>
          </p:nvCxnSpPr>
          <p:spPr>
            <a:xfrm rot="16200000" flipV="1">
              <a:off x="5619751" y="3562350"/>
              <a:ext cx="2397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p:cNvCxnSpPr>
              <a:stCxn id="281" idx="0"/>
              <a:endCxn id="272" idx="4"/>
            </p:cNvCxnSpPr>
            <p:nvPr/>
          </p:nvCxnSpPr>
          <p:spPr>
            <a:xfrm rot="5400000" flipH="1" flipV="1">
              <a:off x="5600700" y="29718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p:cNvCxnSpPr>
              <a:stCxn id="297" idx="6"/>
              <a:endCxn id="270" idx="3"/>
            </p:cNvCxnSpPr>
            <p:nvPr/>
          </p:nvCxnSpPr>
          <p:spPr>
            <a:xfrm flipV="1">
              <a:off x="5867400" y="2808241"/>
              <a:ext cx="873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a:stCxn id="297" idx="2"/>
              <a:endCxn id="272" idx="5"/>
            </p:cNvCxnSpPr>
            <p:nvPr/>
          </p:nvCxnSpPr>
          <p:spPr>
            <a:xfrm rot="10800000">
              <a:off x="5703842" y="2884442"/>
              <a:ext cx="873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p:cNvCxnSpPr>
              <a:stCxn id="279" idx="7"/>
              <a:endCxn id="284" idx="4"/>
            </p:cNvCxnSpPr>
            <p:nvPr/>
          </p:nvCxnSpPr>
          <p:spPr>
            <a:xfrm rot="5400000" flipH="1" flipV="1">
              <a:off x="6484891" y="3562351"/>
              <a:ext cx="3159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29" name="Oval 328"/>
            <p:cNvSpPr/>
            <p:nvPr/>
          </p:nvSpPr>
          <p:spPr>
            <a:xfrm>
              <a:off x="6172200" y="3581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0" name="Oval 329"/>
            <p:cNvSpPr/>
            <p:nvPr/>
          </p:nvSpPr>
          <p:spPr>
            <a:xfrm>
              <a:off x="6172200" y="4267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1" name="Straight Connector 330"/>
            <p:cNvCxnSpPr>
              <a:stCxn id="329" idx="0"/>
              <a:endCxn id="275" idx="4"/>
            </p:cNvCxnSpPr>
            <p:nvPr/>
          </p:nvCxnSpPr>
          <p:spPr>
            <a:xfrm rot="5400000" flipH="1" flipV="1">
              <a:off x="6096000" y="34671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p:cNvCxnSpPr>
              <a:stCxn id="329" idx="7"/>
              <a:endCxn id="277" idx="3"/>
            </p:cNvCxnSpPr>
            <p:nvPr/>
          </p:nvCxnSpPr>
          <p:spPr>
            <a:xfrm rot="5400000" flipH="1" flipV="1">
              <a:off x="6237241" y="3417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a:stCxn id="279" idx="0"/>
              <a:endCxn id="277" idx="4"/>
            </p:cNvCxnSpPr>
            <p:nvPr/>
          </p:nvCxnSpPr>
          <p:spPr>
            <a:xfrm rot="16200000" flipV="1">
              <a:off x="6286500" y="3581400"/>
              <a:ext cx="3810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p:cNvCxnSpPr>
              <a:stCxn id="279" idx="1"/>
              <a:endCxn id="329" idx="6"/>
            </p:cNvCxnSpPr>
            <p:nvPr/>
          </p:nvCxnSpPr>
          <p:spPr>
            <a:xfrm rot="16200000" flipV="1">
              <a:off x="6267451" y="3600450"/>
              <a:ext cx="201659"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a:stCxn id="278" idx="6"/>
              <a:endCxn id="329" idx="2"/>
            </p:cNvCxnSpPr>
            <p:nvPr/>
          </p:nvCxnSpPr>
          <p:spPr>
            <a:xfrm flipV="1">
              <a:off x="5867400" y="3619500"/>
              <a:ext cx="304800" cy="152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a:stCxn id="329" idx="1"/>
              <a:endCxn id="276" idx="5"/>
            </p:cNvCxnSpPr>
            <p:nvPr/>
          </p:nvCxnSpPr>
          <p:spPr>
            <a:xfrm rot="16200000" flipV="1">
              <a:off x="6008641" y="3417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a:stCxn id="285" idx="5"/>
              <a:endCxn id="276" idx="2"/>
            </p:cNvCxnSpPr>
            <p:nvPr/>
          </p:nvCxnSpPr>
          <p:spPr>
            <a:xfrm rot="5400000" flipH="1" flipV="1">
              <a:off x="5772149" y="3322591"/>
              <a:ext cx="103141"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p:cNvCxnSpPr>
              <a:stCxn id="278" idx="0"/>
              <a:endCxn id="276" idx="4"/>
            </p:cNvCxnSpPr>
            <p:nvPr/>
          </p:nvCxnSpPr>
          <p:spPr>
            <a:xfrm rot="5400000" flipH="1" flipV="1">
              <a:off x="5753100" y="3505200"/>
              <a:ext cx="304800" cy="152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a:stCxn id="279" idx="3"/>
              <a:endCxn id="330" idx="6"/>
            </p:cNvCxnSpPr>
            <p:nvPr/>
          </p:nvCxnSpPr>
          <p:spPr>
            <a:xfrm rot="5400000">
              <a:off x="6153151" y="3970291"/>
              <a:ext cx="430259"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p:cNvCxnSpPr>
              <a:stCxn id="330" idx="2"/>
              <a:endCxn id="278" idx="5"/>
            </p:cNvCxnSpPr>
            <p:nvPr/>
          </p:nvCxnSpPr>
          <p:spPr>
            <a:xfrm rot="10800000">
              <a:off x="5856242" y="3798842"/>
              <a:ext cx="315959" cy="506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41" name="Oval 340"/>
            <p:cNvSpPr/>
            <p:nvPr/>
          </p:nvSpPr>
          <p:spPr>
            <a:xfrm>
              <a:off x="7620000" y="2743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Oval 341"/>
            <p:cNvSpPr/>
            <p:nvPr/>
          </p:nvSpPr>
          <p:spPr>
            <a:xfrm>
              <a:off x="8077200" y="2743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3" name="Oval 342"/>
            <p:cNvSpPr/>
            <p:nvPr/>
          </p:nvSpPr>
          <p:spPr>
            <a:xfrm>
              <a:off x="7315200" y="2819400"/>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Oval 343"/>
            <p:cNvSpPr/>
            <p:nvPr/>
          </p:nvSpPr>
          <p:spPr>
            <a:xfrm>
              <a:off x="8382000" y="2895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Oval 344"/>
            <p:cNvSpPr/>
            <p:nvPr/>
          </p:nvSpPr>
          <p:spPr>
            <a:xfrm>
              <a:off x="77724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Oval 345"/>
            <p:cNvSpPr/>
            <p:nvPr/>
          </p:nvSpPr>
          <p:spPr>
            <a:xfrm>
              <a:off x="7696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Oval 346"/>
            <p:cNvSpPr/>
            <p:nvPr/>
          </p:nvSpPr>
          <p:spPr>
            <a:xfrm>
              <a:off x="7543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Oval 347"/>
            <p:cNvSpPr/>
            <p:nvPr/>
          </p:nvSpPr>
          <p:spPr>
            <a:xfrm>
              <a:off x="80010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Oval 348"/>
            <p:cNvSpPr/>
            <p:nvPr/>
          </p:nvSpPr>
          <p:spPr>
            <a:xfrm>
              <a:off x="73914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Oval 349"/>
            <p:cNvSpPr/>
            <p:nvPr/>
          </p:nvSpPr>
          <p:spPr>
            <a:xfrm>
              <a:off x="80772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p:cNvSpPr/>
            <p:nvPr/>
          </p:nvSpPr>
          <p:spPr>
            <a:xfrm>
              <a:off x="76200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p:cNvSpPr/>
            <p:nvPr/>
          </p:nvSpPr>
          <p:spPr>
            <a:xfrm>
              <a:off x="7239000" y="3048000"/>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Oval 352"/>
            <p:cNvSpPr/>
            <p:nvPr/>
          </p:nvSpPr>
          <p:spPr>
            <a:xfrm>
              <a:off x="8001000" y="2971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Oval 353"/>
            <p:cNvSpPr/>
            <p:nvPr/>
          </p:nvSpPr>
          <p:spPr>
            <a:xfrm>
              <a:off x="83820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Oval 354"/>
            <p:cNvSpPr/>
            <p:nvPr/>
          </p:nvSpPr>
          <p:spPr>
            <a:xfrm>
              <a:off x="8382000" y="3429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p:cNvSpPr/>
            <p:nvPr/>
          </p:nvSpPr>
          <p:spPr>
            <a:xfrm>
              <a:off x="7239000" y="3352800"/>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7" name="Straight Connector 356"/>
            <p:cNvCxnSpPr>
              <a:stCxn id="341" idx="6"/>
              <a:endCxn id="342" idx="2"/>
            </p:cNvCxnSpPr>
            <p:nvPr/>
          </p:nvCxnSpPr>
          <p:spPr>
            <a:xfrm>
              <a:off x="7696200" y="27813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a:stCxn id="342" idx="6"/>
              <a:endCxn id="344" idx="2"/>
            </p:cNvCxnSpPr>
            <p:nvPr/>
          </p:nvCxnSpPr>
          <p:spPr>
            <a:xfrm>
              <a:off x="8153400" y="2781300"/>
              <a:ext cx="228600" cy="152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a:stCxn id="344" idx="4"/>
              <a:endCxn id="354" idx="0"/>
            </p:cNvCxnSpPr>
            <p:nvPr/>
          </p:nvCxnSpPr>
          <p:spPr>
            <a:xfrm rot="5400000">
              <a:off x="8382000" y="3009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a:stCxn id="343" idx="6"/>
              <a:endCxn id="341" idx="2"/>
            </p:cNvCxnSpPr>
            <p:nvPr/>
          </p:nvCxnSpPr>
          <p:spPr>
            <a:xfrm flipV="1">
              <a:off x="7391400" y="27813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a:stCxn id="341" idx="4"/>
              <a:endCxn id="351" idx="0"/>
            </p:cNvCxnSpPr>
            <p:nvPr/>
          </p:nvCxnSpPr>
          <p:spPr>
            <a:xfrm rot="5400000">
              <a:off x="7581900" y="28956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a:stCxn id="341" idx="5"/>
              <a:endCxn id="345" idx="0"/>
            </p:cNvCxnSpPr>
            <p:nvPr/>
          </p:nvCxnSpPr>
          <p:spPr>
            <a:xfrm rot="16200000" flipH="1">
              <a:off x="7665991" y="2827290"/>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a:stCxn id="342" idx="3"/>
              <a:endCxn id="345" idx="7"/>
            </p:cNvCxnSpPr>
            <p:nvPr/>
          </p:nvCxnSpPr>
          <p:spPr>
            <a:xfrm rot="5400000">
              <a:off x="7875541" y="2770141"/>
              <a:ext cx="174718" cy="2509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a:stCxn id="342" idx="4"/>
              <a:endCxn id="353" idx="0"/>
            </p:cNvCxnSpPr>
            <p:nvPr/>
          </p:nvCxnSpPr>
          <p:spPr>
            <a:xfrm rot="5400000">
              <a:off x="8001000" y="28575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a:stCxn id="353" idx="3"/>
              <a:endCxn id="345" idx="6"/>
            </p:cNvCxnSpPr>
            <p:nvPr/>
          </p:nvCxnSpPr>
          <p:spPr>
            <a:xfrm rot="5400000" flipH="1">
              <a:off x="7916909" y="2941592"/>
              <a:ext cx="26941"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66" name="Oval 365"/>
            <p:cNvSpPr/>
            <p:nvPr/>
          </p:nvSpPr>
          <p:spPr>
            <a:xfrm>
              <a:off x="8153400" y="2895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Oval 366"/>
            <p:cNvSpPr/>
            <p:nvPr/>
          </p:nvSpPr>
          <p:spPr>
            <a:xfrm>
              <a:off x="81534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p:cNvSpPr/>
            <p:nvPr/>
          </p:nvSpPr>
          <p:spPr>
            <a:xfrm>
              <a:off x="7467600" y="2895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Oval 368"/>
            <p:cNvSpPr/>
            <p:nvPr/>
          </p:nvSpPr>
          <p:spPr>
            <a:xfrm>
              <a:off x="7467600" y="3048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0" name="Straight Connector 369"/>
            <p:cNvCxnSpPr>
              <a:stCxn id="351" idx="6"/>
              <a:endCxn id="345" idx="2"/>
            </p:cNvCxnSpPr>
            <p:nvPr/>
          </p:nvCxnSpPr>
          <p:spPr>
            <a:xfrm>
              <a:off x="7696200" y="3009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a:stCxn id="368" idx="5"/>
              <a:endCxn id="351" idx="1"/>
            </p:cNvCxnSpPr>
            <p:nvPr/>
          </p:nvCxnSpPr>
          <p:spPr>
            <a:xfrm rot="16200000" flipH="1">
              <a:off x="7570741" y="29225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a:stCxn id="342" idx="5"/>
              <a:endCxn id="366" idx="2"/>
            </p:cNvCxnSpPr>
            <p:nvPr/>
          </p:nvCxnSpPr>
          <p:spPr>
            <a:xfrm rot="16200000" flipH="1">
              <a:off x="8085091" y="2865390"/>
              <a:ext cx="125459" cy="111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a:stCxn id="344" idx="3"/>
              <a:endCxn id="366" idx="6"/>
            </p:cNvCxnSpPr>
            <p:nvPr/>
          </p:nvCxnSpPr>
          <p:spPr>
            <a:xfrm rot="5400000" flipH="1">
              <a:off x="8297909" y="2865392"/>
              <a:ext cx="26941"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a:stCxn id="366" idx="3"/>
              <a:endCxn id="353" idx="6"/>
            </p:cNvCxnSpPr>
            <p:nvPr/>
          </p:nvCxnSpPr>
          <p:spPr>
            <a:xfrm rot="5400000">
              <a:off x="8096251" y="29415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a:stCxn id="366" idx="5"/>
              <a:endCxn id="354" idx="2"/>
            </p:cNvCxnSpPr>
            <p:nvPr/>
          </p:nvCxnSpPr>
          <p:spPr>
            <a:xfrm rot="16200000" flipH="1">
              <a:off x="8237491" y="2941590"/>
              <a:ext cx="1254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p:cNvCxnSpPr>
              <a:stCxn id="367" idx="2"/>
              <a:endCxn id="353" idx="5"/>
            </p:cNvCxnSpPr>
            <p:nvPr/>
          </p:nvCxnSpPr>
          <p:spPr>
            <a:xfrm rot="10800000">
              <a:off x="8066042" y="30368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a:stCxn id="354" idx="3"/>
              <a:endCxn id="367" idx="6"/>
            </p:cNvCxnSpPr>
            <p:nvPr/>
          </p:nvCxnSpPr>
          <p:spPr>
            <a:xfrm rot="5400000" flipH="1">
              <a:off x="8297909" y="3017792"/>
              <a:ext cx="26941"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p:cNvCxnSpPr>
              <a:stCxn id="355" idx="0"/>
              <a:endCxn id="354" idx="4"/>
            </p:cNvCxnSpPr>
            <p:nvPr/>
          </p:nvCxnSpPr>
          <p:spPr>
            <a:xfrm rot="5400000" flipH="1" flipV="1">
              <a:off x="8267700" y="32766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a:stCxn id="355" idx="1"/>
              <a:endCxn id="367" idx="5"/>
            </p:cNvCxnSpPr>
            <p:nvPr/>
          </p:nvCxnSpPr>
          <p:spPr>
            <a:xfrm rot="16200000" flipV="1">
              <a:off x="8142241" y="31892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a:stCxn id="346" idx="0"/>
              <a:endCxn id="345" idx="4"/>
            </p:cNvCxnSpPr>
            <p:nvPr/>
          </p:nvCxnSpPr>
          <p:spPr>
            <a:xfrm rot="5400000" flipH="1" flipV="1">
              <a:off x="7658100" y="31242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a:stCxn id="348" idx="2"/>
              <a:endCxn id="346" idx="6"/>
            </p:cNvCxnSpPr>
            <p:nvPr/>
          </p:nvCxnSpPr>
          <p:spPr>
            <a:xfrm rot="10800000">
              <a:off x="7772400" y="33147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a:stCxn id="348" idx="1"/>
              <a:endCxn id="345" idx="5"/>
            </p:cNvCxnSpPr>
            <p:nvPr/>
          </p:nvCxnSpPr>
          <p:spPr>
            <a:xfrm rot="16200000" flipV="1">
              <a:off x="7761241" y="3113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a:stCxn id="347" idx="7"/>
              <a:endCxn id="345" idx="3"/>
            </p:cNvCxnSpPr>
            <p:nvPr/>
          </p:nvCxnSpPr>
          <p:spPr>
            <a:xfrm rot="5400000" flipH="1" flipV="1">
              <a:off x="7570741" y="3074941"/>
              <a:ext cx="2509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a:stCxn id="347" idx="6"/>
              <a:endCxn id="346" idx="2"/>
            </p:cNvCxnSpPr>
            <p:nvPr/>
          </p:nvCxnSpPr>
          <p:spPr>
            <a:xfrm>
              <a:off x="7620000" y="33147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a:stCxn id="348" idx="0"/>
              <a:endCxn id="353" idx="4"/>
            </p:cNvCxnSpPr>
            <p:nvPr/>
          </p:nvCxnSpPr>
          <p:spPr>
            <a:xfrm rot="5400000" flipH="1" flipV="1">
              <a:off x="7886700" y="32004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a:stCxn id="347" idx="0"/>
              <a:endCxn id="351" idx="4"/>
            </p:cNvCxnSpPr>
            <p:nvPr/>
          </p:nvCxnSpPr>
          <p:spPr>
            <a:xfrm rot="5400000" flipH="1" flipV="1">
              <a:off x="7505700" y="31242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p:cNvCxnSpPr>
              <a:stCxn id="369" idx="6"/>
              <a:endCxn id="351" idx="2"/>
            </p:cNvCxnSpPr>
            <p:nvPr/>
          </p:nvCxnSpPr>
          <p:spPr>
            <a:xfrm flipV="1">
              <a:off x="7543800" y="3009900"/>
              <a:ext cx="762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a:stCxn id="352" idx="7"/>
              <a:endCxn id="368" idx="3"/>
            </p:cNvCxnSpPr>
            <p:nvPr/>
          </p:nvCxnSpPr>
          <p:spPr>
            <a:xfrm rot="5400000" flipH="1" flipV="1">
              <a:off x="7342141" y="2922541"/>
              <a:ext cx="985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a:stCxn id="369" idx="2"/>
              <a:endCxn id="352" idx="5"/>
            </p:cNvCxnSpPr>
            <p:nvPr/>
          </p:nvCxnSpPr>
          <p:spPr>
            <a:xfrm rot="10800000" flipV="1">
              <a:off x="7304042" y="3086099"/>
              <a:ext cx="163559" cy="269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a:stCxn id="348" idx="7"/>
              <a:endCxn id="367" idx="4"/>
            </p:cNvCxnSpPr>
            <p:nvPr/>
          </p:nvCxnSpPr>
          <p:spPr>
            <a:xfrm rot="5400000" flipH="1" flipV="1">
              <a:off x="8008891" y="3181351"/>
              <a:ext cx="2397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a:stCxn id="347" idx="1"/>
              <a:endCxn id="369" idx="4"/>
            </p:cNvCxnSpPr>
            <p:nvPr/>
          </p:nvCxnSpPr>
          <p:spPr>
            <a:xfrm rot="16200000" flipV="1">
              <a:off x="7448551" y="3181350"/>
              <a:ext cx="1635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a:stCxn id="355" idx="2"/>
              <a:endCxn id="348" idx="6"/>
            </p:cNvCxnSpPr>
            <p:nvPr/>
          </p:nvCxnSpPr>
          <p:spPr>
            <a:xfrm rot="10800000">
              <a:off x="8077200" y="33909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a:stCxn id="356" idx="7"/>
              <a:endCxn id="369" idx="3"/>
            </p:cNvCxnSpPr>
            <p:nvPr/>
          </p:nvCxnSpPr>
          <p:spPr>
            <a:xfrm rot="5400000" flipH="1" flipV="1">
              <a:off x="7265941" y="3151141"/>
              <a:ext cx="2509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a:stCxn id="356" idx="0"/>
              <a:endCxn id="352" idx="4"/>
            </p:cNvCxnSpPr>
            <p:nvPr/>
          </p:nvCxnSpPr>
          <p:spPr>
            <a:xfrm rot="5400000" flipH="1" flipV="1">
              <a:off x="7162800" y="32385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a:stCxn id="349" idx="1"/>
              <a:endCxn id="356" idx="4"/>
            </p:cNvCxnSpPr>
            <p:nvPr/>
          </p:nvCxnSpPr>
          <p:spPr>
            <a:xfrm rot="16200000" flipV="1">
              <a:off x="7219951" y="3486150"/>
              <a:ext cx="2397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a:stCxn id="352" idx="0"/>
              <a:endCxn id="343" idx="4"/>
            </p:cNvCxnSpPr>
            <p:nvPr/>
          </p:nvCxnSpPr>
          <p:spPr>
            <a:xfrm rot="5400000" flipH="1" flipV="1">
              <a:off x="7239000" y="29337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p:cNvCxnSpPr>
              <a:stCxn id="368" idx="6"/>
              <a:endCxn id="341" idx="3"/>
            </p:cNvCxnSpPr>
            <p:nvPr/>
          </p:nvCxnSpPr>
          <p:spPr>
            <a:xfrm flipV="1">
              <a:off x="7543800" y="2808241"/>
              <a:ext cx="873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a:stCxn id="368" idx="2"/>
              <a:endCxn id="343" idx="5"/>
            </p:cNvCxnSpPr>
            <p:nvPr/>
          </p:nvCxnSpPr>
          <p:spPr>
            <a:xfrm rot="10800000">
              <a:off x="7380242" y="28844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p:cNvCxnSpPr>
              <a:stCxn id="350" idx="7"/>
              <a:endCxn id="355" idx="4"/>
            </p:cNvCxnSpPr>
            <p:nvPr/>
          </p:nvCxnSpPr>
          <p:spPr>
            <a:xfrm rot="5400000" flipH="1" flipV="1">
              <a:off x="8161291" y="3486151"/>
              <a:ext cx="239759" cy="2778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00" name="Oval 399"/>
            <p:cNvSpPr/>
            <p:nvPr/>
          </p:nvSpPr>
          <p:spPr>
            <a:xfrm>
              <a:off x="7696200" y="3581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1" name="Oval 400"/>
            <p:cNvSpPr/>
            <p:nvPr/>
          </p:nvSpPr>
          <p:spPr>
            <a:xfrm>
              <a:off x="7696200" y="3886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2" name="Straight Connector 401"/>
            <p:cNvCxnSpPr>
              <a:stCxn id="400" idx="0"/>
              <a:endCxn id="346" idx="4"/>
            </p:cNvCxnSpPr>
            <p:nvPr/>
          </p:nvCxnSpPr>
          <p:spPr>
            <a:xfrm rot="5400000" flipH="1" flipV="1">
              <a:off x="7620000" y="34671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p:cNvCxnSpPr>
              <a:stCxn id="400" idx="7"/>
              <a:endCxn id="348" idx="3"/>
            </p:cNvCxnSpPr>
            <p:nvPr/>
          </p:nvCxnSpPr>
          <p:spPr>
            <a:xfrm rot="5400000" flipH="1" flipV="1">
              <a:off x="7799341" y="3379741"/>
              <a:ext cx="174718" cy="2509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p:cNvCxnSpPr>
              <a:stCxn id="350" idx="0"/>
              <a:endCxn id="348" idx="4"/>
            </p:cNvCxnSpPr>
            <p:nvPr/>
          </p:nvCxnSpPr>
          <p:spPr>
            <a:xfrm rot="16200000" flipV="1">
              <a:off x="7924800" y="35433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p:cNvCxnSpPr>
              <a:stCxn id="350" idx="1"/>
              <a:endCxn id="400" idx="6"/>
            </p:cNvCxnSpPr>
            <p:nvPr/>
          </p:nvCxnSpPr>
          <p:spPr>
            <a:xfrm rot="16200000" flipV="1">
              <a:off x="7867651" y="3524250"/>
              <a:ext cx="125459" cy="3159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p:cNvCxnSpPr>
              <a:stCxn id="349" idx="6"/>
              <a:endCxn id="400" idx="2"/>
            </p:cNvCxnSpPr>
            <p:nvPr/>
          </p:nvCxnSpPr>
          <p:spPr>
            <a:xfrm flipV="1">
              <a:off x="7467600" y="36195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p:cNvCxnSpPr>
              <a:stCxn id="400" idx="1"/>
              <a:endCxn id="347" idx="5"/>
            </p:cNvCxnSpPr>
            <p:nvPr/>
          </p:nvCxnSpPr>
          <p:spPr>
            <a:xfrm rot="16200000" flipV="1">
              <a:off x="7532641" y="3417841"/>
              <a:ext cx="2509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p:cNvCxnSpPr>
              <a:stCxn id="356" idx="5"/>
              <a:endCxn id="347" idx="2"/>
            </p:cNvCxnSpPr>
            <p:nvPr/>
          </p:nvCxnSpPr>
          <p:spPr>
            <a:xfrm rot="5400000" flipH="1" flipV="1">
              <a:off x="7372349" y="3246391"/>
              <a:ext cx="103141" cy="2397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p:cNvCxnSpPr>
              <a:stCxn id="349" idx="0"/>
              <a:endCxn id="347" idx="4"/>
            </p:cNvCxnSpPr>
            <p:nvPr/>
          </p:nvCxnSpPr>
          <p:spPr>
            <a:xfrm rot="5400000" flipH="1" flipV="1">
              <a:off x="7353300" y="3429000"/>
              <a:ext cx="304800" cy="152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p:cNvCxnSpPr>
              <a:stCxn id="350" idx="3"/>
              <a:endCxn id="401" idx="6"/>
            </p:cNvCxnSpPr>
            <p:nvPr/>
          </p:nvCxnSpPr>
          <p:spPr>
            <a:xfrm rot="5400000">
              <a:off x="7867651" y="3703591"/>
              <a:ext cx="125459" cy="3159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a:stCxn id="401" idx="2"/>
              <a:endCxn id="349" idx="5"/>
            </p:cNvCxnSpPr>
            <p:nvPr/>
          </p:nvCxnSpPr>
          <p:spPr>
            <a:xfrm rot="10800000">
              <a:off x="7456442" y="3722642"/>
              <a:ext cx="2397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413" name="Right Arrow 412"/>
          <p:cNvSpPr/>
          <p:nvPr/>
        </p:nvSpPr>
        <p:spPr>
          <a:xfrm>
            <a:off x="1295400" y="5410200"/>
            <a:ext cx="6858000" cy="3048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12" name="Slide Number Placeholder 411"/>
          <p:cNvSpPr>
            <a:spLocks noGrp="1"/>
          </p:cNvSpPr>
          <p:nvPr>
            <p:ph type="sldNum" sz="quarter" idx="12"/>
          </p:nvPr>
        </p:nvSpPr>
        <p:spPr/>
        <p:txBody>
          <a:bodyPr>
            <a:normAutofit fontScale="85000" lnSpcReduction="20000"/>
          </a:bodyPr>
          <a:lstStyle/>
          <a:p>
            <a:fld id="{B6F15528-21DE-4FAA-801E-634DDDAF4B2B}"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Intrinsic Dense 3D Surface Tracking</a:t>
            </a:r>
            <a:endParaRPr lang="en-US" dirty="0"/>
          </a:p>
        </p:txBody>
      </p:sp>
      <p:sp>
        <p:nvSpPr>
          <p:cNvPr id="3" name="Content Placeholder 2"/>
          <p:cNvSpPr>
            <a:spLocks noGrp="1"/>
          </p:cNvSpPr>
          <p:nvPr>
            <p:ph sz="quarter" idx="1"/>
          </p:nvPr>
        </p:nvSpPr>
        <p:spPr/>
        <p:txBody>
          <a:bodyPr/>
          <a:lstStyle/>
          <a:p>
            <a:r>
              <a:rPr lang="en-US" dirty="0" smtClean="0"/>
              <a:t>Challenges</a:t>
            </a:r>
          </a:p>
          <a:p>
            <a:pPr lvl="1"/>
            <a:r>
              <a:rPr lang="en-US" dirty="0" smtClean="0"/>
              <a:t>Robust measurement of correspondence match</a:t>
            </a:r>
          </a:p>
          <a:p>
            <a:pPr lvl="1"/>
            <a:r>
              <a:rPr lang="en-US" dirty="0" err="1" smtClean="0"/>
              <a:t>Spatio</a:t>
            </a:r>
            <a:r>
              <a:rPr lang="en-US" dirty="0" smtClean="0"/>
              <a:t>-temporal consistency</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62</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Correspondence Evaluation for Surface Registration</a:t>
            </a:r>
            <a:endParaRPr lang="en-US" sz="2800" dirty="0"/>
          </a:p>
        </p:txBody>
      </p:sp>
      <p:sp>
        <p:nvSpPr>
          <p:cNvPr id="3" name="Content Placeholder 2"/>
          <p:cNvSpPr>
            <a:spLocks noGrp="1"/>
          </p:cNvSpPr>
          <p:nvPr>
            <p:ph sz="quarter" idx="1"/>
          </p:nvPr>
        </p:nvSpPr>
        <p:spPr/>
        <p:txBody>
          <a:bodyPr/>
          <a:lstStyle/>
          <a:p>
            <a:r>
              <a:rPr lang="en-US" dirty="0" smtClean="0"/>
              <a:t>A distance between two surfaces S</a:t>
            </a:r>
            <a:r>
              <a:rPr lang="en-US" sz="1800" dirty="0" smtClean="0"/>
              <a:t>1</a:t>
            </a:r>
            <a:r>
              <a:rPr lang="en-US" dirty="0" smtClean="0"/>
              <a:t> and S</a:t>
            </a:r>
            <a:r>
              <a:rPr lang="en-US" sz="1800" dirty="0" smtClean="0"/>
              <a:t>2</a:t>
            </a:r>
          </a:p>
          <a:p>
            <a:pPr lvl="1"/>
            <a:r>
              <a:rPr lang="en-US" dirty="0" smtClean="0"/>
              <a:t>                         </a:t>
            </a:r>
            <a:r>
              <a:rPr lang="en-US" sz="2400" dirty="0" smtClean="0"/>
              <a:t>:  mapping from surface to feature space</a:t>
            </a:r>
            <a:endParaRPr lang="en-US" dirty="0" smtClean="0"/>
          </a:p>
          <a:p>
            <a:pPr lvl="1"/>
            <a:r>
              <a:rPr lang="en-US" dirty="0" smtClean="0"/>
              <a:t>                         </a:t>
            </a:r>
            <a:r>
              <a:rPr lang="en-US" sz="2400" dirty="0" smtClean="0"/>
              <a:t>:  set of mappings between two surfaces</a:t>
            </a:r>
            <a:endParaRPr lang="en-US" dirty="0" smtClean="0"/>
          </a:p>
          <a:p>
            <a:pPr lvl="1"/>
            <a:endParaRPr lang="en-US" dirty="0"/>
          </a:p>
        </p:txBody>
      </p:sp>
      <p:graphicFrame>
        <p:nvGraphicFramePr>
          <p:cNvPr id="59395" name="Object 3"/>
          <p:cNvGraphicFramePr>
            <a:graphicFrameLocks noChangeAspect="1"/>
          </p:cNvGraphicFramePr>
          <p:nvPr/>
        </p:nvGraphicFramePr>
        <p:xfrm>
          <a:off x="2644775" y="3505200"/>
          <a:ext cx="3833813" cy="1371600"/>
        </p:xfrm>
        <a:graphic>
          <a:graphicData uri="http://schemas.openxmlformats.org/presentationml/2006/ole">
            <mc:AlternateContent xmlns:mc="http://schemas.openxmlformats.org/markup-compatibility/2006">
              <mc:Choice xmlns:v="urn:schemas-microsoft-com:vml" Requires="v">
                <p:oleObj spid="_x0000_s346348" name="Equation" r:id="rId4" imgW="1777680" imgH="634680" progId="Equation.3">
                  <p:embed/>
                </p:oleObj>
              </mc:Choice>
              <mc:Fallback>
                <p:oleObj name="Equation" r:id="rId4" imgW="1777680" imgH="6346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4775" y="3505200"/>
                        <a:ext cx="3833813"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6" name="Object 4"/>
          <p:cNvGraphicFramePr>
            <a:graphicFrameLocks noChangeAspect="1"/>
          </p:cNvGraphicFramePr>
          <p:nvPr/>
        </p:nvGraphicFramePr>
        <p:xfrm>
          <a:off x="1284287" y="2124075"/>
          <a:ext cx="1535113" cy="495300"/>
        </p:xfrm>
        <a:graphic>
          <a:graphicData uri="http://schemas.openxmlformats.org/presentationml/2006/ole">
            <mc:AlternateContent xmlns:mc="http://schemas.openxmlformats.org/markup-compatibility/2006">
              <mc:Choice xmlns:v="urn:schemas-microsoft-com:vml" Requires="v">
                <p:oleObj spid="_x0000_s346349" name="Equation" r:id="rId6" imgW="711000" imgH="228600" progId="Equation.3">
                  <p:embed/>
                </p:oleObj>
              </mc:Choice>
              <mc:Fallback>
                <p:oleObj name="Equation" r:id="rId6" imgW="711000" imgH="2286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4287" y="2124075"/>
                        <a:ext cx="1535113"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7" name="Object 5"/>
          <p:cNvGraphicFramePr>
            <a:graphicFrameLocks noChangeAspect="1"/>
          </p:cNvGraphicFramePr>
          <p:nvPr/>
        </p:nvGraphicFramePr>
        <p:xfrm>
          <a:off x="1281112" y="2613025"/>
          <a:ext cx="1919288" cy="466725"/>
        </p:xfrm>
        <a:graphic>
          <a:graphicData uri="http://schemas.openxmlformats.org/presentationml/2006/ole">
            <mc:AlternateContent xmlns:mc="http://schemas.openxmlformats.org/markup-compatibility/2006">
              <mc:Choice xmlns:v="urn:schemas-microsoft-com:vml" Requires="v">
                <p:oleObj spid="_x0000_s346350" name="Equation" r:id="rId8" imgW="888840" imgH="215640" progId="Equation.3">
                  <p:embed/>
                </p:oleObj>
              </mc:Choice>
              <mc:Fallback>
                <p:oleObj name="Equation" r:id="rId8" imgW="888840" imgH="21564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1112" y="2613025"/>
                        <a:ext cx="1919288"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Correspondence Evaluation for Surface Registration</a:t>
            </a:r>
          </a:p>
        </p:txBody>
      </p:sp>
      <p:sp>
        <p:nvSpPr>
          <p:cNvPr id="3" name="Content Placeholder 2"/>
          <p:cNvSpPr>
            <a:spLocks noGrp="1"/>
          </p:cNvSpPr>
          <p:nvPr>
            <p:ph sz="quarter" idx="1"/>
          </p:nvPr>
        </p:nvSpPr>
        <p:spPr>
          <a:xfrm>
            <a:off x="457200" y="1600200"/>
            <a:ext cx="8153400" cy="4495800"/>
          </a:xfrm>
        </p:spPr>
        <p:txBody>
          <a:bodyPr/>
          <a:lstStyle/>
          <a:p>
            <a:r>
              <a:rPr lang="en-US" dirty="0" smtClean="0"/>
              <a:t>A distance for correspondence evaluation</a:t>
            </a:r>
            <a:endParaRPr lang="en-US" dirty="0"/>
          </a:p>
        </p:txBody>
      </p:sp>
      <p:graphicFrame>
        <p:nvGraphicFramePr>
          <p:cNvPr id="60421" name="Object 5"/>
          <p:cNvGraphicFramePr>
            <a:graphicFrameLocks noChangeAspect="1"/>
          </p:cNvGraphicFramePr>
          <p:nvPr/>
        </p:nvGraphicFramePr>
        <p:xfrm>
          <a:off x="2057400" y="2421120"/>
          <a:ext cx="5257800" cy="855480"/>
        </p:xfrm>
        <a:graphic>
          <a:graphicData uri="http://schemas.openxmlformats.org/presentationml/2006/ole">
            <mc:AlternateContent xmlns:mc="http://schemas.openxmlformats.org/markup-compatibility/2006">
              <mc:Choice xmlns:v="urn:schemas-microsoft-com:vml" Requires="v">
                <p:oleObj spid="_x0000_s347216" name="Equation" r:id="rId4" imgW="2501640" imgH="406080" progId="Equation.3">
                  <p:embed/>
                </p:oleObj>
              </mc:Choice>
              <mc:Fallback>
                <p:oleObj name="Equation" r:id="rId4" imgW="2501640" imgH="4060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421120"/>
                        <a:ext cx="5257800" cy="8554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6"/>
          <p:cNvGrpSpPr/>
          <p:nvPr/>
        </p:nvGrpSpPr>
        <p:grpSpPr>
          <a:xfrm>
            <a:off x="990600" y="4583668"/>
            <a:ext cx="3200400" cy="1905000"/>
            <a:chOff x="1083076" y="2819400"/>
            <a:chExt cx="2379215" cy="1295400"/>
          </a:xfrm>
        </p:grpSpPr>
        <p:sp>
          <p:nvSpPr>
            <p:cNvPr id="8" name="Freeform 7"/>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 name="Freeform 8"/>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0" name="Freeform 9"/>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11" name="Group 10"/>
          <p:cNvGrpSpPr/>
          <p:nvPr/>
        </p:nvGrpSpPr>
        <p:grpSpPr>
          <a:xfrm>
            <a:off x="5181600" y="4659868"/>
            <a:ext cx="3200400" cy="1447800"/>
            <a:chOff x="5181600" y="2286000"/>
            <a:chExt cx="3200400" cy="1447800"/>
          </a:xfrm>
        </p:grpSpPr>
        <p:sp>
          <p:nvSpPr>
            <p:cNvPr id="12" name="Oval 11"/>
            <p:cNvSpPr/>
            <p:nvPr/>
          </p:nvSpPr>
          <p:spPr>
            <a:xfrm>
              <a:off x="6553200" y="2731532"/>
              <a:ext cx="76200" cy="76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Freeform 12"/>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4" name="Group 28"/>
            <p:cNvGrpSpPr/>
            <p:nvPr/>
          </p:nvGrpSpPr>
          <p:grpSpPr>
            <a:xfrm>
              <a:off x="5181600" y="3124200"/>
              <a:ext cx="3188459" cy="609600"/>
              <a:chOff x="5181600" y="3505200"/>
              <a:chExt cx="3188459" cy="609600"/>
            </a:xfrm>
          </p:grpSpPr>
          <p:sp>
            <p:nvSpPr>
              <p:cNvPr id="15" name="Freeform 14"/>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6" name="Freeform 15"/>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7" name="Straight Arrow Connector 16"/>
          <p:cNvCxnSpPr/>
          <p:nvPr/>
        </p:nvCxnSpPr>
        <p:spPr>
          <a:xfrm>
            <a:off x="4191000" y="5193268"/>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Oval 17"/>
          <p:cNvSpPr/>
          <p:nvPr/>
        </p:nvSpPr>
        <p:spPr>
          <a:xfrm>
            <a:off x="1752600" y="5193268"/>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9" name="TextBox 18"/>
          <p:cNvSpPr txBox="1"/>
          <p:nvPr/>
        </p:nvSpPr>
        <p:spPr>
          <a:xfrm>
            <a:off x="4419600" y="4659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t</a:t>
            </a:r>
            <a:endParaRPr lang="en-US" i="1" dirty="0">
              <a:latin typeface="Times New Roman" pitchFamily="18" charset="0"/>
              <a:cs typeface="Times New Roman" pitchFamily="18" charset="0"/>
            </a:endParaRPr>
          </a:p>
        </p:txBody>
      </p:sp>
      <p:sp>
        <p:nvSpPr>
          <p:cNvPr id="20" name="TextBox 19"/>
          <p:cNvSpPr txBox="1"/>
          <p:nvPr/>
        </p:nvSpPr>
        <p:spPr>
          <a:xfrm>
            <a:off x="1828800" y="5040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p</a:t>
            </a:r>
            <a:endParaRPr lang="en-US" i="1" dirty="0">
              <a:latin typeface="Times New Roman" pitchFamily="18" charset="0"/>
              <a:cs typeface="Times New Roman" pitchFamily="18" charset="0"/>
            </a:endParaRPr>
          </a:p>
        </p:txBody>
      </p:sp>
      <p:sp>
        <p:nvSpPr>
          <p:cNvPr id="25" name="TextBox 24"/>
          <p:cNvSpPr txBox="1"/>
          <p:nvPr/>
        </p:nvSpPr>
        <p:spPr>
          <a:xfrm>
            <a:off x="6553200" y="51054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q</a:t>
            </a:r>
            <a:endParaRPr lang="en-US" i="1" dirty="0">
              <a:latin typeface="Times New Roman" pitchFamily="18" charset="0"/>
              <a:cs typeface="Times New Roman" pitchFamily="18" charset="0"/>
            </a:endParaRPr>
          </a:p>
        </p:txBody>
      </p:sp>
      <p:sp>
        <p:nvSpPr>
          <p:cNvPr id="27" name="TextBox 26"/>
          <p:cNvSpPr txBox="1"/>
          <p:nvPr/>
        </p:nvSpPr>
        <p:spPr>
          <a:xfrm>
            <a:off x="3581400" y="6336268"/>
            <a:ext cx="2286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d</a:t>
            </a:r>
            <a:r>
              <a:rPr lang="en-US" sz="1100" i="1"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 q</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 d</a:t>
            </a:r>
            <a:r>
              <a:rPr lang="en-US" sz="1100" i="1"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8" name="TextBox 27"/>
          <p:cNvSpPr txBox="1"/>
          <p:nvPr/>
        </p:nvSpPr>
        <p:spPr>
          <a:xfrm>
            <a:off x="2362200" y="4126468"/>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29" name="TextBox 28"/>
          <p:cNvSpPr txBox="1"/>
          <p:nvPr/>
        </p:nvSpPr>
        <p:spPr>
          <a:xfrm>
            <a:off x="6629400" y="4126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31" name="Freeform 30"/>
          <p:cNvSpPr/>
          <p:nvPr/>
        </p:nvSpPr>
        <p:spPr>
          <a:xfrm>
            <a:off x="1801091" y="4521200"/>
            <a:ext cx="4752109" cy="688109"/>
          </a:xfrm>
          <a:custGeom>
            <a:avLst/>
            <a:gdLst>
              <a:gd name="connsiteX0" fmla="*/ 0 w 4752109"/>
              <a:gd name="connsiteY0" fmla="*/ 688109 h 688109"/>
              <a:gd name="connsiteX1" fmla="*/ 1648691 w 4752109"/>
              <a:gd name="connsiteY1" fmla="*/ 92364 h 688109"/>
              <a:gd name="connsiteX2" fmla="*/ 3657600 w 4752109"/>
              <a:gd name="connsiteY2" fmla="*/ 133927 h 688109"/>
              <a:gd name="connsiteX3" fmla="*/ 4752109 w 4752109"/>
              <a:gd name="connsiteY3" fmla="*/ 604982 h 688109"/>
            </a:gdLst>
            <a:ahLst/>
            <a:cxnLst>
              <a:cxn ang="0">
                <a:pos x="connsiteX0" y="connsiteY0"/>
              </a:cxn>
              <a:cxn ang="0">
                <a:pos x="connsiteX1" y="connsiteY1"/>
              </a:cxn>
              <a:cxn ang="0">
                <a:pos x="connsiteX2" y="connsiteY2"/>
              </a:cxn>
              <a:cxn ang="0">
                <a:pos x="connsiteX3" y="connsiteY3"/>
              </a:cxn>
            </a:cxnLst>
            <a:rect l="l" t="t" r="r" b="b"/>
            <a:pathLst>
              <a:path w="4752109" h="688109">
                <a:moveTo>
                  <a:pt x="0" y="688109"/>
                </a:moveTo>
                <a:cubicBezTo>
                  <a:pt x="519545" y="436418"/>
                  <a:pt x="1039091" y="184728"/>
                  <a:pt x="1648691" y="92364"/>
                </a:cubicBezTo>
                <a:cubicBezTo>
                  <a:pt x="2258291" y="0"/>
                  <a:pt x="3140364" y="48491"/>
                  <a:pt x="3657600" y="133927"/>
                </a:cubicBezTo>
                <a:cubicBezTo>
                  <a:pt x="4174836" y="219363"/>
                  <a:pt x="4463472" y="412172"/>
                  <a:pt x="4752109" y="604982"/>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33" name="Straight Connector 32"/>
          <p:cNvCxnSpPr>
            <a:stCxn id="31" idx="3"/>
          </p:cNvCxnSpPr>
          <p:nvPr/>
        </p:nvCxnSpPr>
        <p:spPr>
          <a:xfrm flipV="1">
            <a:off x="6553200" y="5029201"/>
            <a:ext cx="2" cy="96981"/>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a:stCxn id="31" idx="3"/>
          </p:cNvCxnSpPr>
          <p:nvPr/>
        </p:nvCxnSpPr>
        <p:spPr>
          <a:xfrm flipH="1">
            <a:off x="6477000" y="5126182"/>
            <a:ext cx="76200" cy="55418"/>
          </a:xfrm>
          <a:prstGeom prst="line">
            <a:avLst/>
          </a:prstGeom>
        </p:spPr>
        <p:style>
          <a:lnRef idx="1">
            <a:schemeClr val="dk1"/>
          </a:lnRef>
          <a:fillRef idx="0">
            <a:schemeClr val="dk1"/>
          </a:fillRef>
          <a:effectRef idx="0">
            <a:schemeClr val="dk1"/>
          </a:effectRef>
          <a:fontRef idx="minor">
            <a:schemeClr val="tx1"/>
          </a:fontRef>
        </p:style>
      </p:cxnSp>
      <p:sp>
        <p:nvSpPr>
          <p:cNvPr id="26"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64</a:t>
            </a:fld>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pPr>
              <a:buNone/>
            </a:pPr>
            <a:r>
              <a:rPr lang="en-US" sz="1800" dirty="0" smtClean="0"/>
              <a:t>				</a:t>
            </a:r>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4512" name="Equation" r:id="rId4" imgW="2501640" imgH="406080" progId="Equation.3">
                  <p:embed/>
                </p:oleObj>
              </mc:Choice>
              <mc:Fallback>
                <p:oleObj name="Equation" r:id="rId4" imgW="2501640" imgH="4060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36" name="Slide Number Placeholder 35"/>
          <p:cNvSpPr>
            <a:spLocks noGrp="1"/>
          </p:cNvSpPr>
          <p:nvPr>
            <p:ph type="sldNum" sz="quarter" idx="12"/>
          </p:nvPr>
        </p:nvSpPr>
        <p:spPr/>
        <p:txBody>
          <a:bodyPr>
            <a:normAutofit fontScale="85000" lnSpcReduction="20000"/>
          </a:bodyPr>
          <a:lstStyle/>
          <a:p>
            <a:fld id="{B6F15528-21DE-4FAA-801E-634DDDAF4B2B}" type="slidenum">
              <a:rPr lang="en-US" smtClean="0"/>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137" idx="0"/>
          </p:cNvCxnSpPr>
          <p:nvPr/>
        </p:nvCxnSpPr>
        <p:spPr>
          <a:xfrm rot="5400000">
            <a:off x="7429500" y="4686300"/>
            <a:ext cx="175260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5400000">
            <a:off x="54856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5400000">
            <a:off x="57142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5400000">
            <a:off x="59428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p:nvPr/>
        </p:nvCxnSpPr>
        <p:spPr>
          <a:xfrm rot="5400000">
            <a:off x="66286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p:nvPr/>
        </p:nvCxnSpPr>
        <p:spPr>
          <a:xfrm rot="5400000">
            <a:off x="68572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p:nvPr/>
        </p:nvCxnSpPr>
        <p:spPr>
          <a:xfrm rot="5400000">
            <a:off x="70858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5400000">
            <a:off x="61714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5400000">
            <a:off x="64000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5614" name="Equation" r:id="rId3" imgW="2501640" imgH="406080" progId="Equation.3">
                  <p:embed/>
                </p:oleObj>
              </mc:Choice>
              <mc:Fallback>
                <p:oleObj name="Equation" r:id="rId3" imgW="250164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75615" name="Equation" r:id="rId5" imgW="1409400" imgH="317160" progId="Equation.3">
                  <p:embed/>
                </p:oleObj>
              </mc:Choice>
              <mc:Fallback>
                <p:oleObj name="Equation" r:id="rId5" imgW="1409400" imgH="3171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 name="Slide Number Placeholder 73"/>
          <p:cNvSpPr>
            <a:spLocks noGrp="1"/>
          </p:cNvSpPr>
          <p:nvPr>
            <p:ph type="sldNum" sz="quarter" idx="12"/>
          </p:nvPr>
        </p:nvSpPr>
        <p:spPr/>
        <p:txBody>
          <a:bodyPr>
            <a:normAutofit fontScale="85000" lnSpcReduction="20000"/>
          </a:bodyPr>
          <a:lstStyle/>
          <a:p>
            <a:fld id="{B6F15528-21DE-4FAA-801E-634DDDAF4B2B}"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79" idx="7"/>
          </p:cNvCxnSpPr>
          <p:nvPr/>
        </p:nvCxnSpPr>
        <p:spPr>
          <a:xfrm rot="5400000">
            <a:off x="7292882" y="4572000"/>
            <a:ext cx="1774918" cy="2509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5400000">
            <a:off x="54856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5400000">
            <a:off x="56388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5400000">
            <a:off x="58674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p:nvPr/>
        </p:nvCxnSpPr>
        <p:spPr>
          <a:xfrm rot="5400000">
            <a:off x="65532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p:nvPr/>
        </p:nvCxnSpPr>
        <p:spPr>
          <a:xfrm rot="5400000">
            <a:off x="67818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a:endCxn id="79" idx="2"/>
          </p:cNvCxnSpPr>
          <p:nvPr/>
        </p:nvCxnSpPr>
        <p:spPr>
          <a:xfrm rot="5400000">
            <a:off x="70104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5400000">
            <a:off x="6096794" y="4648200"/>
            <a:ext cx="1904206" cy="769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5400000">
            <a:off x="63246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6638" name="Equation" r:id="rId3" imgW="2501640" imgH="406080" progId="Equation.3">
                  <p:embed/>
                </p:oleObj>
              </mc:Choice>
              <mc:Fallback>
                <p:oleObj name="Equation" r:id="rId3" imgW="250164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76639" name="Equation" r:id="rId5" imgW="1409400" imgH="317160" progId="Equation.3">
                  <p:embed/>
                </p:oleObj>
              </mc:Choice>
              <mc:Fallback>
                <p:oleObj name="Equation" r:id="rId5" imgW="1409400" imgH="3171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3" name="Slide Number Placeholder 92"/>
          <p:cNvSpPr>
            <a:spLocks noGrp="1"/>
          </p:cNvSpPr>
          <p:nvPr>
            <p:ph type="sldNum" sz="quarter" idx="12"/>
          </p:nvPr>
        </p:nvSpPr>
        <p:spPr/>
        <p:txBody>
          <a:bodyPr>
            <a:normAutofit fontScale="85000" lnSpcReduction="20000"/>
          </a:bodyPr>
          <a:lstStyle/>
          <a:p>
            <a:fld id="{B6F15528-21DE-4FAA-801E-634DDDAF4B2B}"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78" idx="0"/>
          </p:cNvCxnSpPr>
          <p:nvPr/>
        </p:nvCxnSpPr>
        <p:spPr>
          <a:xfrm rot="5400000">
            <a:off x="7353300" y="4610100"/>
            <a:ext cx="1752600" cy="152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16200000" flipH="1">
            <a:off x="54864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5400000">
            <a:off x="5676900" y="4686300"/>
            <a:ext cx="1905000" cy="1588"/>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5400000">
            <a:off x="5905500" y="4686300"/>
            <a:ext cx="1905000" cy="1588"/>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p:nvPr/>
        </p:nvCxnSpPr>
        <p:spPr>
          <a:xfrm rot="5400000">
            <a:off x="6591300" y="4686300"/>
            <a:ext cx="1905000" cy="1588"/>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p:nvPr/>
        </p:nvCxnSpPr>
        <p:spPr>
          <a:xfrm rot="5400000">
            <a:off x="6819900" y="4686300"/>
            <a:ext cx="1905000" cy="1588"/>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a:endCxn id="79" idx="1"/>
          </p:cNvCxnSpPr>
          <p:nvPr/>
        </p:nvCxnSpPr>
        <p:spPr>
          <a:xfrm rot="5400000">
            <a:off x="7048500" y="4632418"/>
            <a:ext cx="1851118" cy="53882"/>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5400000">
            <a:off x="6134894" y="4686300"/>
            <a:ext cx="1904206"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5400000">
            <a:off x="6362700" y="4686300"/>
            <a:ext cx="1905000" cy="1588"/>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7662" name="Equation" r:id="rId3" imgW="2501640" imgH="406080" progId="Equation.3">
                  <p:embed/>
                </p:oleObj>
              </mc:Choice>
              <mc:Fallback>
                <p:oleObj name="Equation" r:id="rId3" imgW="250164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77663" name="Equation" r:id="rId5" imgW="1409400" imgH="317160" progId="Equation.3">
                  <p:embed/>
                </p:oleObj>
              </mc:Choice>
              <mc:Fallback>
                <p:oleObj name="Equation" r:id="rId5" imgW="1409400" imgH="3171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4" name="Slide Number Placeholder 93"/>
          <p:cNvSpPr>
            <a:spLocks noGrp="1"/>
          </p:cNvSpPr>
          <p:nvPr>
            <p:ph type="sldNum" sz="quarter" idx="12"/>
          </p:nvPr>
        </p:nvSpPr>
        <p:spPr/>
        <p:txBody>
          <a:bodyPr>
            <a:normAutofit fontScale="85000" lnSpcReduction="20000"/>
          </a:bodyPr>
          <a:lstStyle/>
          <a:p>
            <a:fld id="{B6F15528-21DE-4FAA-801E-634DDDAF4B2B}"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81" idx="0"/>
          </p:cNvCxnSpPr>
          <p:nvPr/>
        </p:nvCxnSpPr>
        <p:spPr>
          <a:xfrm rot="16200000" flipH="1">
            <a:off x="7505700" y="4610100"/>
            <a:ext cx="1752600" cy="152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16200000" flipH="1">
            <a:off x="5486400" y="4648200"/>
            <a:ext cx="1905000" cy="762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16200000" flipH="1">
            <a:off x="5753894" y="4610894"/>
            <a:ext cx="1904206" cy="1516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16200000" flipH="1">
            <a:off x="5982494" y="4610894"/>
            <a:ext cx="1904206" cy="1516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p:nvPr/>
        </p:nvCxnSpPr>
        <p:spPr>
          <a:xfrm rot="16200000" flipH="1">
            <a:off x="6706394" y="4572794"/>
            <a:ext cx="1904206" cy="2278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a:endCxn id="79" idx="6"/>
          </p:cNvCxnSpPr>
          <p:nvPr/>
        </p:nvCxnSpPr>
        <p:spPr>
          <a:xfrm rot="16200000" flipH="1">
            <a:off x="6973094" y="4534694"/>
            <a:ext cx="1904206" cy="3040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a:endCxn id="78" idx="7"/>
          </p:cNvCxnSpPr>
          <p:nvPr/>
        </p:nvCxnSpPr>
        <p:spPr>
          <a:xfrm rot="16200000" flipH="1">
            <a:off x="7178582" y="4556218"/>
            <a:ext cx="1851118" cy="206282"/>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16200000" flipH="1">
            <a:off x="6211094" y="4610894"/>
            <a:ext cx="1904206" cy="1516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16200000" flipH="1">
            <a:off x="6477794" y="4572794"/>
            <a:ext cx="1904206" cy="2278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8686" name="Equation" r:id="rId3" imgW="2501640" imgH="406080" progId="Equation.3">
                  <p:embed/>
                </p:oleObj>
              </mc:Choice>
              <mc:Fallback>
                <p:oleObj name="Equation" r:id="rId3" imgW="250164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78687" name="Equation" r:id="rId5" imgW="1409400" imgH="317160" progId="Equation.3">
                  <p:embed/>
                </p:oleObj>
              </mc:Choice>
              <mc:Fallback>
                <p:oleObj name="Equation" r:id="rId5" imgW="1409400" imgH="3171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4" name="Slide Number Placeholder 93"/>
          <p:cNvSpPr>
            <a:spLocks noGrp="1"/>
          </p:cNvSpPr>
          <p:nvPr>
            <p:ph type="sldNum" sz="quarter" idx="12"/>
          </p:nvPr>
        </p:nvSpPr>
        <p:spPr/>
        <p:txBody>
          <a:bodyPr>
            <a:normAutofit fontScale="85000" lnSpcReduction="20000"/>
          </a:bodyPr>
          <a:lstStyle/>
          <a:p>
            <a:fld id="{B6F15528-21DE-4FAA-801E-634DDDAF4B2B}"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82" idx="0"/>
          </p:cNvCxnSpPr>
          <p:nvPr/>
        </p:nvCxnSpPr>
        <p:spPr>
          <a:xfrm rot="16200000" flipH="1">
            <a:off x="7581900" y="4533900"/>
            <a:ext cx="1752600" cy="3048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16200000" flipH="1">
            <a:off x="5562600" y="4572000"/>
            <a:ext cx="1905000" cy="2286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16200000" flipH="1">
            <a:off x="5830094" y="4534694"/>
            <a:ext cx="1904206" cy="3040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16200000" flipH="1">
            <a:off x="6058694" y="4534694"/>
            <a:ext cx="1904206" cy="3040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a:endCxn id="79" idx="2"/>
          </p:cNvCxnSpPr>
          <p:nvPr/>
        </p:nvCxnSpPr>
        <p:spPr>
          <a:xfrm rot="16200000" flipH="1">
            <a:off x="6782594" y="4496594"/>
            <a:ext cx="1904206" cy="3802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a:endCxn id="78" idx="0"/>
          </p:cNvCxnSpPr>
          <p:nvPr/>
        </p:nvCxnSpPr>
        <p:spPr>
          <a:xfrm rot="16200000" flipH="1">
            <a:off x="7049294" y="4458494"/>
            <a:ext cx="1828006" cy="3802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a:endCxn id="81" idx="2"/>
          </p:cNvCxnSpPr>
          <p:nvPr/>
        </p:nvCxnSpPr>
        <p:spPr>
          <a:xfrm rot="16200000" flipH="1">
            <a:off x="7239000" y="4495800"/>
            <a:ext cx="1905000" cy="381000"/>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16200000" flipH="1">
            <a:off x="6287294" y="4534694"/>
            <a:ext cx="1904206" cy="3040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16200000" flipH="1">
            <a:off x="6553994" y="4496594"/>
            <a:ext cx="1904206" cy="380206"/>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79710" name="Equation" r:id="rId4" imgW="2501640" imgH="406080" progId="Equation.3">
                  <p:embed/>
                </p:oleObj>
              </mc:Choice>
              <mc:Fallback>
                <p:oleObj name="Equation" r:id="rId4" imgW="2501640" imgH="4060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79711" name="Equation" r:id="rId6" imgW="1409400" imgH="317160" progId="Equation.3">
                  <p:embed/>
                </p:oleObj>
              </mc:Choice>
              <mc:Fallback>
                <p:oleObj name="Equation" r:id="rId6" imgW="1409400" imgH="31716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1" name="Slide Number Placeholder 90"/>
          <p:cNvSpPr>
            <a:spLocks noGrp="1"/>
          </p:cNvSpPr>
          <p:nvPr>
            <p:ph type="sldNum" sz="quarter" idx="12"/>
          </p:nvPr>
        </p:nvSpPr>
        <p:spPr/>
        <p:txBody>
          <a:bodyPr>
            <a:normAutofit fontScale="85000" lnSpcReduction="20000"/>
          </a:bodyPr>
          <a:lstStyle/>
          <a:p>
            <a:fld id="{B6F15528-21DE-4FAA-801E-634DDDAF4B2B}"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Correspondence distance</a:t>
            </a:r>
            <a:endParaRPr lang="en-US" dirty="0"/>
          </a:p>
        </p:txBody>
      </p:sp>
      <p:sp>
        <p:nvSpPr>
          <p:cNvPr id="3" name="Content Placeholder 2"/>
          <p:cNvSpPr>
            <a:spLocks noGrp="1"/>
          </p:cNvSpPr>
          <p:nvPr>
            <p:ph sz="quarter" idx="1"/>
          </p:nvPr>
        </p:nvSpPr>
        <p:spPr/>
        <p:txBody>
          <a:bodyPr/>
          <a:lstStyle/>
          <a:p>
            <a:endParaRPr lang="en-US" sz="1800" dirty="0" smtClean="0"/>
          </a:p>
          <a:p>
            <a:endParaRPr lang="en-US" sz="1800" dirty="0" smtClean="0"/>
          </a:p>
        </p:txBody>
      </p:sp>
      <p:grpSp>
        <p:nvGrpSpPr>
          <p:cNvPr id="4" name="Group 103"/>
          <p:cNvGrpSpPr/>
          <p:nvPr/>
        </p:nvGrpSpPr>
        <p:grpSpPr>
          <a:xfrm>
            <a:off x="533400" y="3429000"/>
            <a:ext cx="3810000" cy="1066800"/>
            <a:chOff x="1419225" y="2932113"/>
            <a:chExt cx="4914900" cy="1812924"/>
          </a:xfrm>
        </p:grpSpPr>
        <p:sp>
          <p:nvSpPr>
            <p:cNvPr id="105" name="Freeform 104"/>
            <p:cNvSpPr/>
            <p:nvPr/>
          </p:nvSpPr>
          <p:spPr>
            <a:xfrm>
              <a:off x="1419225" y="2932113"/>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6" name="Freeform 105"/>
            <p:cNvSpPr/>
            <p:nvPr/>
          </p:nvSpPr>
          <p:spPr>
            <a:xfrm>
              <a:off x="1447800" y="3048000"/>
              <a:ext cx="4886325" cy="1697037"/>
            </a:xfrm>
            <a:custGeom>
              <a:avLst/>
              <a:gdLst>
                <a:gd name="connsiteX0" fmla="*/ 0 w 4886325"/>
                <a:gd name="connsiteY0" fmla="*/ 1697037 h 1697037"/>
                <a:gd name="connsiteX1" fmla="*/ 942975 w 4886325"/>
                <a:gd name="connsiteY1" fmla="*/ 220662 h 1697037"/>
                <a:gd name="connsiteX2" fmla="*/ 2657475 w 4886325"/>
                <a:gd name="connsiteY2" fmla="*/ 373062 h 1697037"/>
                <a:gd name="connsiteX3" fmla="*/ 3857625 w 4886325"/>
                <a:gd name="connsiteY3" fmla="*/ 39687 h 1697037"/>
                <a:gd name="connsiteX4" fmla="*/ 4886325 w 4886325"/>
                <a:gd name="connsiteY4" fmla="*/ 601662 h 1697037"/>
                <a:gd name="connsiteX5" fmla="*/ 4886325 w 4886325"/>
                <a:gd name="connsiteY5" fmla="*/ 601662 h 169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325" h="1697037">
                  <a:moveTo>
                    <a:pt x="0" y="1697037"/>
                  </a:moveTo>
                  <a:cubicBezTo>
                    <a:pt x="250031" y="1069180"/>
                    <a:pt x="500063" y="441324"/>
                    <a:pt x="942975" y="220662"/>
                  </a:cubicBezTo>
                  <a:cubicBezTo>
                    <a:pt x="1385887" y="0"/>
                    <a:pt x="2171700" y="403224"/>
                    <a:pt x="2657475" y="373062"/>
                  </a:cubicBezTo>
                  <a:cubicBezTo>
                    <a:pt x="3143250" y="342900"/>
                    <a:pt x="3486150" y="1587"/>
                    <a:pt x="3857625" y="39687"/>
                  </a:cubicBezTo>
                  <a:cubicBezTo>
                    <a:pt x="4229100" y="77787"/>
                    <a:pt x="4886325" y="601662"/>
                    <a:pt x="4886325" y="601662"/>
                  </a:cubicBezTo>
                  <a:lnTo>
                    <a:pt x="4886325" y="601662"/>
                  </a:lnTo>
                </a:path>
              </a:pathLst>
            </a:cu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cxnSp>
          <p:nvCxnSpPr>
            <p:cNvPr id="107" name="Straight Connector 106"/>
            <p:cNvCxnSpPr>
              <a:stCxn id="106" idx="0"/>
              <a:endCxn id="105" idx="0"/>
            </p:cNvCxnSpPr>
            <p:nvPr/>
          </p:nvCxnSpPr>
          <p:spPr>
            <a:xfrm flipH="1" flipV="1">
              <a:off x="1419225" y="4629150"/>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8" name="Straight Connector 107"/>
            <p:cNvCxnSpPr>
              <a:stCxn id="106" idx="4"/>
              <a:endCxn id="105" idx="4"/>
            </p:cNvCxnSpPr>
            <p:nvPr/>
          </p:nvCxnSpPr>
          <p:spPr>
            <a:xfrm flipH="1" flipV="1">
              <a:off x="6305550" y="3533775"/>
              <a:ext cx="28575" cy="115887"/>
            </a:xfrm>
            <a:prstGeom prst="line">
              <a:avLst/>
            </a:prstGeom>
            <a:ln>
              <a:solidFill>
                <a:schemeClr val="accent2">
                  <a:lumMod val="60000"/>
                  <a:lumOff val="40000"/>
                </a:schemeClr>
              </a:solidFill>
            </a:ln>
          </p:spPr>
          <p:style>
            <a:lnRef idx="2">
              <a:schemeClr val="accent4"/>
            </a:lnRef>
            <a:fillRef idx="0">
              <a:schemeClr val="accent4"/>
            </a:fillRef>
            <a:effectRef idx="1">
              <a:schemeClr val="accent4"/>
            </a:effectRef>
            <a:fontRef idx="minor">
              <a:schemeClr val="tx1"/>
            </a:fontRef>
          </p:style>
        </p:cxnSp>
      </p:grpSp>
      <p:grpSp>
        <p:nvGrpSpPr>
          <p:cNvPr id="5" name="Group 108"/>
          <p:cNvGrpSpPr/>
          <p:nvPr/>
        </p:nvGrpSpPr>
        <p:grpSpPr>
          <a:xfrm>
            <a:off x="609600" y="5257800"/>
            <a:ext cx="4114800" cy="1066800"/>
            <a:chOff x="1571625" y="4395788"/>
            <a:chExt cx="5038725" cy="1114424"/>
          </a:xfrm>
        </p:grpSpPr>
        <p:sp>
          <p:nvSpPr>
            <p:cNvPr id="110" name="Freeform 109"/>
            <p:cNvSpPr/>
            <p:nvPr/>
          </p:nvSpPr>
          <p:spPr>
            <a:xfrm>
              <a:off x="1571625" y="4395788"/>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1" name="Freeform 110"/>
            <p:cNvSpPr/>
            <p:nvPr/>
          </p:nvSpPr>
          <p:spPr>
            <a:xfrm>
              <a:off x="1600200" y="4495800"/>
              <a:ext cx="5010150" cy="1014412"/>
            </a:xfrm>
            <a:custGeom>
              <a:avLst/>
              <a:gdLst>
                <a:gd name="connsiteX0" fmla="*/ 0 w 5010150"/>
                <a:gd name="connsiteY0" fmla="*/ 738187 h 1014412"/>
                <a:gd name="connsiteX1" fmla="*/ 1123950 w 5010150"/>
                <a:gd name="connsiteY1" fmla="*/ 52387 h 1014412"/>
                <a:gd name="connsiteX2" fmla="*/ 2076450 w 5010150"/>
                <a:gd name="connsiteY2" fmla="*/ 423862 h 1014412"/>
                <a:gd name="connsiteX3" fmla="*/ 3381375 w 5010150"/>
                <a:gd name="connsiteY3" fmla="*/ 290512 h 1014412"/>
                <a:gd name="connsiteX4" fmla="*/ 4514850 w 5010150"/>
                <a:gd name="connsiteY4" fmla="*/ 604837 h 1014412"/>
                <a:gd name="connsiteX5" fmla="*/ 5010150 w 5010150"/>
                <a:gd name="connsiteY5" fmla="*/ 1014412 h 1014412"/>
                <a:gd name="connsiteX6" fmla="*/ 5010150 w 5010150"/>
                <a:gd name="connsiteY6" fmla="*/ 1014412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0" h="1014412">
                  <a:moveTo>
                    <a:pt x="0" y="738187"/>
                  </a:moveTo>
                  <a:cubicBezTo>
                    <a:pt x="388937" y="421480"/>
                    <a:pt x="777875" y="104774"/>
                    <a:pt x="1123950" y="52387"/>
                  </a:cubicBezTo>
                  <a:cubicBezTo>
                    <a:pt x="1470025" y="0"/>
                    <a:pt x="1700213" y="384175"/>
                    <a:pt x="2076450" y="423862"/>
                  </a:cubicBezTo>
                  <a:cubicBezTo>
                    <a:pt x="2452688" y="463550"/>
                    <a:pt x="2974975" y="260350"/>
                    <a:pt x="3381375" y="290512"/>
                  </a:cubicBezTo>
                  <a:cubicBezTo>
                    <a:pt x="3787775" y="320674"/>
                    <a:pt x="4243387" y="484187"/>
                    <a:pt x="4514850" y="604837"/>
                  </a:cubicBezTo>
                  <a:cubicBezTo>
                    <a:pt x="4786313" y="725487"/>
                    <a:pt x="5010150" y="1014412"/>
                    <a:pt x="5010150" y="1014412"/>
                  </a:cubicBezTo>
                  <a:lnTo>
                    <a:pt x="5010150" y="1014412"/>
                  </a:lnTo>
                </a:path>
              </a:pathLst>
            </a:cu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a:stCxn id="110" idx="0"/>
              <a:endCxn id="111" idx="0"/>
            </p:cNvCxnSpPr>
            <p:nvPr/>
          </p:nvCxnSpPr>
          <p:spPr>
            <a:xfrm>
              <a:off x="1571625" y="5133975"/>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0" idx="5"/>
              <a:endCxn id="111" idx="5"/>
            </p:cNvCxnSpPr>
            <p:nvPr/>
          </p:nvCxnSpPr>
          <p:spPr>
            <a:xfrm>
              <a:off x="6581775" y="5410200"/>
              <a:ext cx="28575" cy="100012"/>
            </a:xfrm>
            <a:prstGeom prst="lin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14" name="Oval 113"/>
          <p:cNvSpPr/>
          <p:nvPr/>
        </p:nvSpPr>
        <p:spPr>
          <a:xfrm>
            <a:off x="1295400" y="35052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6" name="Oval 115"/>
          <p:cNvSpPr/>
          <p:nvPr/>
        </p:nvSpPr>
        <p:spPr>
          <a:xfrm>
            <a:off x="3429000" y="34290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19" name="Straight Arrow Connector 118"/>
          <p:cNvCxnSpPr>
            <a:stCxn id="116" idx="4"/>
            <a:endCxn id="173" idx="0"/>
          </p:cNvCxnSpPr>
          <p:nvPr/>
        </p:nvCxnSpPr>
        <p:spPr>
          <a:xfrm rot="5400000">
            <a:off x="2514600" y="4495800"/>
            <a:ext cx="1905000" cy="76200"/>
          </a:xfrm>
          <a:prstGeom prst="straightConnector1">
            <a:avLst/>
          </a:prstGeom>
          <a:ln>
            <a:solidFill>
              <a:srgbClr val="92D050"/>
            </a:solidFill>
            <a:tailEnd type="arrow"/>
          </a:ln>
        </p:spPr>
        <p:style>
          <a:lnRef idx="3">
            <a:schemeClr val="accent3"/>
          </a:lnRef>
          <a:fillRef idx="0">
            <a:schemeClr val="accent3"/>
          </a:fillRef>
          <a:effectRef idx="2">
            <a:schemeClr val="accent3"/>
          </a:effectRef>
          <a:fontRef idx="minor">
            <a:schemeClr val="tx1"/>
          </a:fontRef>
        </p:style>
      </p:cxnSp>
      <p:grpSp>
        <p:nvGrpSpPr>
          <p:cNvPr id="6" name="Group 119"/>
          <p:cNvGrpSpPr/>
          <p:nvPr/>
        </p:nvGrpSpPr>
        <p:grpSpPr>
          <a:xfrm>
            <a:off x="5867400" y="3657600"/>
            <a:ext cx="2819400" cy="76200"/>
            <a:chOff x="5791200" y="3352800"/>
            <a:chExt cx="2819400" cy="76200"/>
          </a:xfrm>
        </p:grpSpPr>
        <p:cxnSp>
          <p:nvCxnSpPr>
            <p:cNvPr id="121" name="Straight Connector 120"/>
            <p:cNvCxnSpPr/>
            <p:nvPr/>
          </p:nvCxnSpPr>
          <p:spPr>
            <a:xfrm>
              <a:off x="5791200" y="33528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2" name="Straight Connector 121"/>
            <p:cNvCxnSpPr/>
            <p:nvPr/>
          </p:nvCxnSpPr>
          <p:spPr>
            <a:xfrm>
              <a:off x="5791200" y="3429000"/>
              <a:ext cx="28194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3" name="Straight Connector 122"/>
            <p:cNvCxnSpPr/>
            <p:nvPr/>
          </p:nvCxnSpPr>
          <p:spPr>
            <a:xfrm rot="5400000">
              <a:off x="57531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4" name="Straight Connector 123"/>
            <p:cNvCxnSpPr/>
            <p:nvPr/>
          </p:nvCxnSpPr>
          <p:spPr>
            <a:xfrm rot="5400000">
              <a:off x="8572500" y="3390900"/>
              <a:ext cx="76200" cy="0"/>
            </a:xfrm>
            <a:prstGeom prst="line">
              <a:avLst/>
            </a:prstGeom>
            <a:ln>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cxnSp>
      </p:grpSp>
      <p:grpSp>
        <p:nvGrpSpPr>
          <p:cNvPr id="7" name="Group 124"/>
          <p:cNvGrpSpPr/>
          <p:nvPr/>
        </p:nvGrpSpPr>
        <p:grpSpPr>
          <a:xfrm>
            <a:off x="5943600" y="5638800"/>
            <a:ext cx="3048000" cy="76200"/>
            <a:chOff x="5791200" y="3352800"/>
            <a:chExt cx="2819400" cy="76200"/>
          </a:xfrm>
        </p:grpSpPr>
        <p:cxnSp>
          <p:nvCxnSpPr>
            <p:cNvPr id="126" name="Straight Connector 125"/>
            <p:cNvCxnSpPr/>
            <p:nvPr/>
          </p:nvCxnSpPr>
          <p:spPr>
            <a:xfrm>
              <a:off x="5791200" y="33528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7" name="Straight Connector 126"/>
            <p:cNvCxnSpPr/>
            <p:nvPr/>
          </p:nvCxnSpPr>
          <p:spPr>
            <a:xfrm>
              <a:off x="5791200" y="3429000"/>
              <a:ext cx="28194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8" name="Straight Connector 127"/>
            <p:cNvCxnSpPr/>
            <p:nvPr/>
          </p:nvCxnSpPr>
          <p:spPr>
            <a:xfrm rot="5400000">
              <a:off x="57531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cxnSp>
          <p:nvCxnSpPr>
            <p:cNvPr id="129" name="Straight Connector 128"/>
            <p:cNvCxnSpPr/>
            <p:nvPr/>
          </p:nvCxnSpPr>
          <p:spPr>
            <a:xfrm rot="5400000">
              <a:off x="8572500" y="3390900"/>
              <a:ext cx="76200" cy="0"/>
            </a:xfrm>
            <a:prstGeom prst="line">
              <a:avLst/>
            </a:prstGeom>
            <a:ln>
              <a:solidFill>
                <a:schemeClr val="accent5">
                  <a:lumMod val="60000"/>
                  <a:lumOff val="40000"/>
                </a:schemeClr>
              </a:solidFill>
            </a:ln>
          </p:spPr>
          <p:style>
            <a:lnRef idx="2">
              <a:schemeClr val="accent2"/>
            </a:lnRef>
            <a:fillRef idx="0">
              <a:schemeClr val="accent2"/>
            </a:fillRef>
            <a:effectRef idx="1">
              <a:schemeClr val="accent2"/>
            </a:effectRef>
            <a:fontRef idx="minor">
              <a:schemeClr val="tx1"/>
            </a:fontRef>
          </p:style>
        </p:cxnSp>
      </p:grpSp>
      <p:sp>
        <p:nvSpPr>
          <p:cNvPr id="130" name="Oval 129"/>
          <p:cNvSpPr/>
          <p:nvPr/>
        </p:nvSpPr>
        <p:spPr>
          <a:xfrm>
            <a:off x="6096000" y="3657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1" name="Oval 130"/>
          <p:cNvSpPr/>
          <p:nvPr/>
        </p:nvSpPr>
        <p:spPr>
          <a:xfrm>
            <a:off x="6096000" y="55626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cxnSp>
        <p:nvCxnSpPr>
          <p:cNvPr id="132" name="Straight Arrow Connector 131"/>
          <p:cNvCxnSpPr>
            <a:stCxn id="130" idx="4"/>
            <a:endCxn id="131" idx="0"/>
          </p:cNvCxnSpPr>
          <p:nvPr/>
        </p:nvCxnSpPr>
        <p:spPr>
          <a:xfrm rot="5400000">
            <a:off x="5295900" y="4686300"/>
            <a:ext cx="17526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4" name="TextBox 133"/>
          <p:cNvSpPr txBox="1"/>
          <p:nvPr/>
        </p:nvSpPr>
        <p:spPr>
          <a:xfrm>
            <a:off x="3048000" y="4419600"/>
            <a:ext cx="381000" cy="369332"/>
          </a:xfrm>
          <a:prstGeom prst="rect">
            <a:avLst/>
          </a:prstGeom>
          <a:noFill/>
        </p:spPr>
        <p:txBody>
          <a:bodyPr wrap="square" rtlCol="0">
            <a:spAutoFit/>
          </a:bodyPr>
          <a:lstStyle/>
          <a:p>
            <a:r>
              <a:rPr lang="en-US" dirty="0" smtClean="0"/>
              <a:t>II</a:t>
            </a:r>
            <a:endParaRPr lang="en-US" dirty="0"/>
          </a:p>
        </p:txBody>
      </p:sp>
      <p:sp>
        <p:nvSpPr>
          <p:cNvPr id="135" name="TextBox 134"/>
          <p:cNvSpPr txBox="1"/>
          <p:nvPr/>
        </p:nvSpPr>
        <p:spPr>
          <a:xfrm>
            <a:off x="5791200" y="4495800"/>
            <a:ext cx="381000" cy="369332"/>
          </a:xfrm>
          <a:prstGeom prst="rect">
            <a:avLst/>
          </a:prstGeom>
          <a:noFill/>
        </p:spPr>
        <p:txBody>
          <a:bodyPr wrap="square" rtlCol="0">
            <a:spAutoFit/>
          </a:bodyPr>
          <a:lstStyle/>
          <a:p>
            <a:r>
              <a:rPr lang="en-US" dirty="0" smtClean="0"/>
              <a:t>I</a:t>
            </a:r>
            <a:endParaRPr lang="en-US" dirty="0"/>
          </a:p>
        </p:txBody>
      </p:sp>
      <p:sp>
        <p:nvSpPr>
          <p:cNvPr id="136" name="Oval 135"/>
          <p:cNvSpPr/>
          <p:nvPr/>
        </p:nvSpPr>
        <p:spPr>
          <a:xfrm>
            <a:off x="8229600" y="3657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7" name="Oval 136"/>
          <p:cNvSpPr/>
          <p:nvPr/>
        </p:nvSpPr>
        <p:spPr>
          <a:xfrm>
            <a:off x="8229600" y="5562600"/>
            <a:ext cx="152400" cy="15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38" name="Straight Arrow Connector 137"/>
          <p:cNvCxnSpPr>
            <a:stCxn id="136" idx="4"/>
            <a:endCxn id="137" idx="0"/>
          </p:cNvCxnSpPr>
          <p:nvPr/>
        </p:nvCxnSpPr>
        <p:spPr>
          <a:xfrm rot="5400000">
            <a:off x="7429500" y="4686300"/>
            <a:ext cx="175260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39" name="TextBox 138"/>
          <p:cNvSpPr txBox="1"/>
          <p:nvPr/>
        </p:nvSpPr>
        <p:spPr>
          <a:xfrm>
            <a:off x="1447800" y="6400800"/>
            <a:ext cx="3124200" cy="369332"/>
          </a:xfrm>
          <a:prstGeom prst="rect">
            <a:avLst/>
          </a:prstGeom>
          <a:noFill/>
        </p:spPr>
        <p:txBody>
          <a:bodyPr wrap="square" rtlCol="0">
            <a:spAutoFit/>
          </a:bodyPr>
          <a:lstStyle/>
          <a:p>
            <a:r>
              <a:rPr lang="en-US" dirty="0" smtClean="0"/>
              <a:t>Embedding Space</a:t>
            </a:r>
            <a:endParaRPr lang="en-US" dirty="0"/>
          </a:p>
        </p:txBody>
      </p:sp>
      <p:sp>
        <p:nvSpPr>
          <p:cNvPr id="140" name="TextBox 139"/>
          <p:cNvSpPr txBox="1"/>
          <p:nvPr/>
        </p:nvSpPr>
        <p:spPr>
          <a:xfrm>
            <a:off x="6248400" y="6400800"/>
            <a:ext cx="1981200" cy="369332"/>
          </a:xfrm>
          <a:prstGeom prst="rect">
            <a:avLst/>
          </a:prstGeom>
          <a:noFill/>
        </p:spPr>
        <p:txBody>
          <a:bodyPr wrap="square" rtlCol="0">
            <a:spAutoFit/>
          </a:bodyPr>
          <a:lstStyle/>
          <a:p>
            <a:r>
              <a:rPr lang="en-US" dirty="0" smtClean="0"/>
              <a:t>Intrinsic Space</a:t>
            </a:r>
            <a:endParaRPr lang="en-US" dirty="0"/>
          </a:p>
        </p:txBody>
      </p:sp>
      <p:sp>
        <p:nvSpPr>
          <p:cNvPr id="141" name="TextBox 140"/>
          <p:cNvSpPr txBox="1"/>
          <p:nvPr/>
        </p:nvSpPr>
        <p:spPr>
          <a:xfrm>
            <a:off x="8001000" y="4495800"/>
            <a:ext cx="381000" cy="369332"/>
          </a:xfrm>
          <a:prstGeom prst="rect">
            <a:avLst/>
          </a:prstGeom>
          <a:noFill/>
        </p:spPr>
        <p:txBody>
          <a:bodyPr wrap="square" rtlCol="0">
            <a:spAutoFit/>
          </a:bodyPr>
          <a:lstStyle/>
          <a:p>
            <a:r>
              <a:rPr lang="en-US" dirty="0" smtClean="0"/>
              <a:t>II</a:t>
            </a:r>
            <a:endParaRPr lang="en-US" dirty="0"/>
          </a:p>
        </p:txBody>
      </p:sp>
      <p:cxnSp>
        <p:nvCxnSpPr>
          <p:cNvPr id="142" name="Straight Arrow Connector 141"/>
          <p:cNvCxnSpPr/>
          <p:nvPr/>
        </p:nvCxnSpPr>
        <p:spPr>
          <a:xfrm rot="5400000">
            <a:off x="54856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3" name="Straight Arrow Connector 142"/>
          <p:cNvCxnSpPr/>
          <p:nvPr/>
        </p:nvCxnSpPr>
        <p:spPr>
          <a:xfrm rot="5400000">
            <a:off x="57142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4" name="Straight Arrow Connector 143"/>
          <p:cNvCxnSpPr/>
          <p:nvPr/>
        </p:nvCxnSpPr>
        <p:spPr>
          <a:xfrm rot="5400000">
            <a:off x="59428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5" name="Straight Arrow Connector 144"/>
          <p:cNvCxnSpPr/>
          <p:nvPr/>
        </p:nvCxnSpPr>
        <p:spPr>
          <a:xfrm rot="5400000">
            <a:off x="66286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6" name="Straight Arrow Connector 145"/>
          <p:cNvCxnSpPr/>
          <p:nvPr/>
        </p:nvCxnSpPr>
        <p:spPr>
          <a:xfrm rot="5400000">
            <a:off x="68572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7" name="Straight Arrow Connector 146"/>
          <p:cNvCxnSpPr/>
          <p:nvPr/>
        </p:nvCxnSpPr>
        <p:spPr>
          <a:xfrm rot="5400000">
            <a:off x="70858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8" name="Straight Arrow Connector 147"/>
          <p:cNvCxnSpPr/>
          <p:nvPr/>
        </p:nvCxnSpPr>
        <p:spPr>
          <a:xfrm rot="5400000">
            <a:off x="61714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cxnSp>
        <p:nvCxnSpPr>
          <p:cNvPr id="149" name="Straight Arrow Connector 148"/>
          <p:cNvCxnSpPr/>
          <p:nvPr/>
        </p:nvCxnSpPr>
        <p:spPr>
          <a:xfrm rot="5400000">
            <a:off x="6400006" y="4648200"/>
            <a:ext cx="1829594" cy="794"/>
          </a:xfrm>
          <a:prstGeom prst="straightConnector1">
            <a:avLst/>
          </a:prstGeom>
          <a:ln>
            <a:solidFill>
              <a:schemeClr val="bg1">
                <a:lumMod val="85000"/>
              </a:schemeClr>
            </a:solidFill>
            <a:prstDash val="dash"/>
            <a:tailEnd type="arrow"/>
          </a:ln>
        </p:spPr>
        <p:style>
          <a:lnRef idx="3">
            <a:schemeClr val="dk1"/>
          </a:lnRef>
          <a:fillRef idx="0">
            <a:schemeClr val="dk1"/>
          </a:fillRef>
          <a:effectRef idx="2">
            <a:schemeClr val="dk1"/>
          </a:effectRef>
          <a:fontRef idx="minor">
            <a:schemeClr val="tx1"/>
          </a:fontRef>
        </p:style>
      </p:cxnSp>
      <p:sp>
        <p:nvSpPr>
          <p:cNvPr id="150" name="TextBox 149"/>
          <p:cNvSpPr txBox="1"/>
          <p:nvPr/>
        </p:nvSpPr>
        <p:spPr>
          <a:xfrm>
            <a:off x="76200" y="3657600"/>
            <a:ext cx="457200" cy="369332"/>
          </a:xfrm>
          <a:prstGeom prst="rect">
            <a:avLst/>
          </a:prstGeom>
          <a:noFill/>
        </p:spPr>
        <p:txBody>
          <a:bodyPr wrap="square" rtlCol="0">
            <a:spAutoFit/>
          </a:bodyPr>
          <a:lstStyle/>
          <a:p>
            <a:r>
              <a:rPr lang="en-US" dirty="0" smtClean="0"/>
              <a:t>S</a:t>
            </a:r>
            <a:r>
              <a:rPr lang="en-US" sz="1400" dirty="0" smtClean="0"/>
              <a:t>1</a:t>
            </a:r>
            <a:endParaRPr lang="en-US" dirty="0"/>
          </a:p>
        </p:txBody>
      </p:sp>
      <p:sp>
        <p:nvSpPr>
          <p:cNvPr id="151" name="TextBox 150"/>
          <p:cNvSpPr txBox="1"/>
          <p:nvPr/>
        </p:nvSpPr>
        <p:spPr>
          <a:xfrm>
            <a:off x="76200" y="5650468"/>
            <a:ext cx="457200" cy="369332"/>
          </a:xfrm>
          <a:prstGeom prst="rect">
            <a:avLst/>
          </a:prstGeom>
          <a:noFill/>
        </p:spPr>
        <p:txBody>
          <a:bodyPr wrap="square" rtlCol="0">
            <a:spAutoFit/>
          </a:bodyPr>
          <a:lstStyle/>
          <a:p>
            <a:r>
              <a:rPr lang="en-US" dirty="0" smtClean="0"/>
              <a:t>S</a:t>
            </a:r>
            <a:r>
              <a:rPr lang="en-US" sz="1400" dirty="0" smtClean="0"/>
              <a:t>2</a:t>
            </a:r>
            <a:endParaRPr lang="en-US" dirty="0"/>
          </a:p>
        </p:txBody>
      </p:sp>
      <p:sp>
        <p:nvSpPr>
          <p:cNvPr id="152" name="Right Arrow 151"/>
          <p:cNvSpPr/>
          <p:nvPr/>
        </p:nvSpPr>
        <p:spPr>
          <a:xfrm>
            <a:off x="4495800" y="4572000"/>
            <a:ext cx="685800"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200400" y="54864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3" name="Oval 172"/>
          <p:cNvSpPr/>
          <p:nvPr/>
        </p:nvSpPr>
        <p:spPr>
          <a:xfrm>
            <a:off x="3352800" y="54864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74" name="Oval 173"/>
          <p:cNvSpPr/>
          <p:nvPr/>
        </p:nvSpPr>
        <p:spPr>
          <a:xfrm>
            <a:off x="3505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5" name="Oval 174"/>
          <p:cNvSpPr/>
          <p:nvPr/>
        </p:nvSpPr>
        <p:spPr>
          <a:xfrm>
            <a:off x="36576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6" name="Oval 175"/>
          <p:cNvSpPr/>
          <p:nvPr/>
        </p:nvSpPr>
        <p:spPr>
          <a:xfrm>
            <a:off x="3048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cxnSp>
        <p:nvCxnSpPr>
          <p:cNvPr id="179" name="Straight Arrow Connector 178"/>
          <p:cNvCxnSpPr>
            <a:stCxn id="116" idx="4"/>
            <a:endCxn id="174" idx="0"/>
          </p:cNvCxnSpPr>
          <p:nvPr/>
        </p:nvCxnSpPr>
        <p:spPr>
          <a:xfrm rot="16200000" flipH="1">
            <a:off x="2552700" y="4533900"/>
            <a:ext cx="1981200" cy="762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a:stCxn id="116" idx="4"/>
            <a:endCxn id="175" idx="0"/>
          </p:cNvCxnSpPr>
          <p:nvPr/>
        </p:nvCxnSpPr>
        <p:spPr>
          <a:xfrm rot="16200000" flipH="1">
            <a:off x="2628900" y="4457700"/>
            <a:ext cx="19812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a:stCxn id="116" idx="4"/>
            <a:endCxn id="172" idx="0"/>
          </p:cNvCxnSpPr>
          <p:nvPr/>
        </p:nvCxnSpPr>
        <p:spPr>
          <a:xfrm rot="5400000">
            <a:off x="2438400" y="4419600"/>
            <a:ext cx="1905000" cy="2286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188" name="Straight Arrow Connector 187"/>
          <p:cNvCxnSpPr>
            <a:stCxn id="116" idx="4"/>
            <a:endCxn id="176" idx="0"/>
          </p:cNvCxnSpPr>
          <p:nvPr/>
        </p:nvCxnSpPr>
        <p:spPr>
          <a:xfrm rot="5400000">
            <a:off x="2324100" y="4381500"/>
            <a:ext cx="1981200" cy="381000"/>
          </a:xfrm>
          <a:prstGeom prst="straightConnector1">
            <a:avLst/>
          </a:prstGeom>
          <a:ln>
            <a:solidFill>
              <a:schemeClr val="accent3">
                <a:lumMod val="40000"/>
                <a:lumOff val="6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02" name="Straight Arrow Connector 201"/>
          <p:cNvCxnSpPr>
            <a:stCxn id="114" idx="4"/>
            <a:endCxn id="77" idx="0"/>
          </p:cNvCxnSpPr>
          <p:nvPr/>
        </p:nvCxnSpPr>
        <p:spPr>
          <a:xfrm rot="16200000" flipH="1">
            <a:off x="571500" y="4457700"/>
            <a:ext cx="1676400" cy="76200"/>
          </a:xfrm>
          <a:prstGeom prst="straightConnector1">
            <a:avLst/>
          </a:prstGeom>
          <a:ln>
            <a:solidFill>
              <a:schemeClr val="tx2">
                <a:lumMod val="40000"/>
                <a:lumOff val="60000"/>
              </a:schemeClr>
            </a:solidFill>
            <a:tailEnd type="arrow"/>
          </a:ln>
        </p:spPr>
        <p:style>
          <a:lnRef idx="3">
            <a:schemeClr val="accent1"/>
          </a:lnRef>
          <a:fillRef idx="0">
            <a:schemeClr val="accent1"/>
          </a:fillRef>
          <a:effectRef idx="2">
            <a:schemeClr val="accent1"/>
          </a:effectRef>
          <a:fontRef idx="minor">
            <a:schemeClr val="tx1"/>
          </a:fontRef>
        </p:style>
      </p:cxnSp>
      <p:graphicFrame>
        <p:nvGraphicFramePr>
          <p:cNvPr id="76804" name="Object 4"/>
          <p:cNvGraphicFramePr>
            <a:graphicFrameLocks noChangeAspect="1"/>
          </p:cNvGraphicFramePr>
          <p:nvPr/>
        </p:nvGraphicFramePr>
        <p:xfrm>
          <a:off x="1828800" y="1811337"/>
          <a:ext cx="5257800" cy="855663"/>
        </p:xfrm>
        <a:graphic>
          <a:graphicData uri="http://schemas.openxmlformats.org/presentationml/2006/ole">
            <mc:AlternateContent xmlns:mc="http://schemas.openxmlformats.org/markup-compatibility/2006">
              <mc:Choice xmlns:v="urn:schemas-microsoft-com:vml" Requires="v">
                <p:oleObj spid="_x0000_s280734" name="Equation" r:id="rId3" imgW="2501640" imgH="406080" progId="Equation.3">
                  <p:embed/>
                </p:oleObj>
              </mc:Choice>
              <mc:Fallback>
                <p:oleObj name="Equation" r:id="rId3" imgW="250164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11337"/>
                        <a:ext cx="52578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 name="TextBox 74"/>
          <p:cNvSpPr txBox="1"/>
          <p:nvPr/>
        </p:nvSpPr>
        <p:spPr>
          <a:xfrm>
            <a:off x="1219200" y="3048000"/>
            <a:ext cx="457200" cy="369332"/>
          </a:xfrm>
          <a:prstGeom prst="rect">
            <a:avLst/>
          </a:prstGeom>
          <a:noFill/>
        </p:spPr>
        <p:txBody>
          <a:bodyPr wrap="square" rtlCol="0">
            <a:spAutoFit/>
          </a:bodyPr>
          <a:lstStyle/>
          <a:p>
            <a:r>
              <a:rPr lang="en-US" i="1" dirty="0" smtClean="0"/>
              <a:t>p</a:t>
            </a:r>
            <a:endParaRPr lang="en-US" i="1" dirty="0"/>
          </a:p>
        </p:txBody>
      </p:sp>
      <p:sp>
        <p:nvSpPr>
          <p:cNvPr id="76" name="TextBox 75"/>
          <p:cNvSpPr txBox="1"/>
          <p:nvPr/>
        </p:nvSpPr>
        <p:spPr>
          <a:xfrm>
            <a:off x="1295400" y="5486400"/>
            <a:ext cx="457200" cy="369332"/>
          </a:xfrm>
          <a:prstGeom prst="rect">
            <a:avLst/>
          </a:prstGeom>
          <a:noFill/>
        </p:spPr>
        <p:txBody>
          <a:bodyPr wrap="square" rtlCol="0">
            <a:spAutoFit/>
          </a:bodyPr>
          <a:lstStyle/>
          <a:p>
            <a:r>
              <a:rPr lang="en-US" i="1" dirty="0" smtClean="0"/>
              <a:t>q</a:t>
            </a:r>
            <a:endParaRPr lang="en-US" i="1" dirty="0"/>
          </a:p>
        </p:txBody>
      </p:sp>
      <p:sp>
        <p:nvSpPr>
          <p:cNvPr id="77" name="Oval 76"/>
          <p:cNvSpPr/>
          <p:nvPr/>
        </p:nvSpPr>
        <p:spPr>
          <a:xfrm>
            <a:off x="1371600" y="5334000"/>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78" name="Oval 77"/>
          <p:cNvSpPr/>
          <p:nvPr/>
        </p:nvSpPr>
        <p:spPr>
          <a:xfrm>
            <a:off x="80772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9" name="Oval 78"/>
          <p:cNvSpPr/>
          <p:nvPr/>
        </p:nvSpPr>
        <p:spPr>
          <a:xfrm>
            <a:off x="79248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0" name="Oval 79"/>
          <p:cNvSpPr/>
          <p:nvPr/>
        </p:nvSpPr>
        <p:spPr>
          <a:xfrm>
            <a:off x="8229600" y="5562600"/>
            <a:ext cx="152400" cy="152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1" name="Oval 80"/>
          <p:cNvSpPr/>
          <p:nvPr/>
        </p:nvSpPr>
        <p:spPr>
          <a:xfrm>
            <a:off x="83820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2" name="Oval 81"/>
          <p:cNvSpPr/>
          <p:nvPr/>
        </p:nvSpPr>
        <p:spPr>
          <a:xfrm>
            <a:off x="8534400" y="5562600"/>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15" name="TextBox 114"/>
          <p:cNvSpPr txBox="1"/>
          <p:nvPr/>
        </p:nvSpPr>
        <p:spPr>
          <a:xfrm>
            <a:off x="6019800" y="3212068"/>
            <a:ext cx="457200" cy="369332"/>
          </a:xfrm>
          <a:prstGeom prst="rect">
            <a:avLst/>
          </a:prstGeom>
          <a:noFill/>
        </p:spPr>
        <p:txBody>
          <a:bodyPr wrap="square" rtlCol="0">
            <a:spAutoFit/>
          </a:bodyPr>
          <a:lstStyle/>
          <a:p>
            <a:r>
              <a:rPr lang="en-US" i="1" dirty="0" smtClean="0"/>
              <a:t>p</a:t>
            </a:r>
            <a:endParaRPr lang="en-US" i="1" dirty="0"/>
          </a:p>
        </p:txBody>
      </p:sp>
      <p:sp>
        <p:nvSpPr>
          <p:cNvPr id="117" name="TextBox 116"/>
          <p:cNvSpPr txBox="1"/>
          <p:nvPr/>
        </p:nvSpPr>
        <p:spPr>
          <a:xfrm>
            <a:off x="6019800" y="5650468"/>
            <a:ext cx="457200" cy="369332"/>
          </a:xfrm>
          <a:prstGeom prst="rect">
            <a:avLst/>
          </a:prstGeom>
          <a:noFill/>
        </p:spPr>
        <p:txBody>
          <a:bodyPr wrap="square" rtlCol="0">
            <a:spAutoFit/>
          </a:bodyPr>
          <a:lstStyle/>
          <a:p>
            <a:r>
              <a:rPr lang="en-US" i="1" dirty="0" smtClean="0"/>
              <a:t>q</a:t>
            </a:r>
            <a:endParaRPr lang="en-US" i="1" dirty="0"/>
          </a:p>
        </p:txBody>
      </p:sp>
      <p:sp>
        <p:nvSpPr>
          <p:cNvPr id="120" name="TextBox 119"/>
          <p:cNvSpPr txBox="1"/>
          <p:nvPr/>
        </p:nvSpPr>
        <p:spPr>
          <a:xfrm>
            <a:off x="3352800" y="3048000"/>
            <a:ext cx="457200" cy="369332"/>
          </a:xfrm>
          <a:prstGeom prst="rect">
            <a:avLst/>
          </a:prstGeom>
          <a:noFill/>
        </p:spPr>
        <p:txBody>
          <a:bodyPr wrap="square" rtlCol="0">
            <a:spAutoFit/>
          </a:bodyPr>
          <a:lstStyle/>
          <a:p>
            <a:r>
              <a:rPr lang="en-US" i="1" dirty="0" smtClean="0"/>
              <a:t>P’</a:t>
            </a:r>
            <a:endParaRPr lang="en-US" i="1" dirty="0"/>
          </a:p>
        </p:txBody>
      </p:sp>
      <p:sp>
        <p:nvSpPr>
          <p:cNvPr id="125" name="TextBox 124"/>
          <p:cNvSpPr txBox="1"/>
          <p:nvPr/>
        </p:nvSpPr>
        <p:spPr>
          <a:xfrm>
            <a:off x="8153400" y="3200400"/>
            <a:ext cx="457200" cy="369332"/>
          </a:xfrm>
          <a:prstGeom prst="rect">
            <a:avLst/>
          </a:prstGeom>
          <a:noFill/>
        </p:spPr>
        <p:txBody>
          <a:bodyPr wrap="square" rtlCol="0">
            <a:spAutoFit/>
          </a:bodyPr>
          <a:lstStyle/>
          <a:p>
            <a:r>
              <a:rPr lang="en-US" i="1" dirty="0" smtClean="0"/>
              <a:t>P’</a:t>
            </a:r>
            <a:endParaRPr lang="en-US" i="1" dirty="0"/>
          </a:p>
        </p:txBody>
      </p:sp>
      <p:sp>
        <p:nvSpPr>
          <p:cNvPr id="153" name="TextBox 152"/>
          <p:cNvSpPr txBox="1"/>
          <p:nvPr/>
        </p:nvSpPr>
        <p:spPr>
          <a:xfrm>
            <a:off x="1600200" y="2667000"/>
            <a:ext cx="6705600" cy="369332"/>
          </a:xfrm>
          <a:prstGeom prst="rect">
            <a:avLst/>
          </a:prstGeom>
          <a:noFill/>
        </p:spPr>
        <p:txBody>
          <a:bodyPr wrap="square" rtlCol="0">
            <a:spAutoFit/>
          </a:bodyPr>
          <a:lstStyle/>
          <a:p>
            <a:r>
              <a:rPr lang="en-US" dirty="0" smtClean="0">
                <a:solidFill>
                  <a:srgbClr val="C00000"/>
                </a:solidFill>
              </a:rPr>
              <a:t>Every possible mapping of </a:t>
            </a:r>
            <a:r>
              <a:rPr lang="en-US" i="1" dirty="0" smtClean="0">
                <a:solidFill>
                  <a:srgbClr val="C00000"/>
                </a:solidFill>
              </a:rPr>
              <a:t>p</a:t>
            </a:r>
            <a:r>
              <a:rPr lang="en-US" dirty="0" smtClean="0">
                <a:solidFill>
                  <a:srgbClr val="C00000"/>
                </a:solidFill>
              </a:rPr>
              <a:t>’ allows us to evaluate  </a:t>
            </a:r>
            <a:endParaRPr lang="en-US" dirty="0">
              <a:solidFill>
                <a:srgbClr val="C00000"/>
              </a:solidFill>
            </a:endParaRPr>
          </a:p>
        </p:txBody>
      </p:sp>
      <p:graphicFrame>
        <p:nvGraphicFramePr>
          <p:cNvPr id="78852" name="Object 4"/>
          <p:cNvGraphicFramePr>
            <a:graphicFrameLocks noChangeAspect="1"/>
          </p:cNvGraphicFramePr>
          <p:nvPr/>
        </p:nvGraphicFramePr>
        <p:xfrm>
          <a:off x="6629401" y="2687163"/>
          <a:ext cx="1600199" cy="360837"/>
        </p:xfrm>
        <a:graphic>
          <a:graphicData uri="http://schemas.openxmlformats.org/presentationml/2006/ole">
            <mc:AlternateContent xmlns:mc="http://schemas.openxmlformats.org/markup-compatibility/2006">
              <mc:Choice xmlns:v="urn:schemas-microsoft-com:vml" Requires="v">
                <p:oleObj spid="_x0000_s280735" name="Equation" r:id="rId5" imgW="1409400" imgH="317160" progId="Equation.3">
                  <p:embed/>
                </p:oleObj>
              </mc:Choice>
              <mc:Fallback>
                <p:oleObj name="Equation" r:id="rId5" imgW="1409400" imgH="3171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1" y="2687163"/>
                        <a:ext cx="1600199" cy="360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 name="Slide Number Placeholder 73"/>
          <p:cNvSpPr>
            <a:spLocks noGrp="1"/>
          </p:cNvSpPr>
          <p:nvPr>
            <p:ph type="sldNum" sz="quarter" idx="12"/>
          </p:nvPr>
        </p:nvSpPr>
        <p:spPr/>
        <p:txBody>
          <a:bodyPr>
            <a:normAutofit fontScale="85000" lnSpcReduction="20000"/>
          </a:bodyPr>
          <a:lstStyle/>
          <a:p>
            <a:fld id="{B6F15528-21DE-4FAA-801E-634DDDAF4B2B}" type="slidenum">
              <a:rPr lang="en-US" smtClean="0"/>
              <a:pPr/>
              <a:t>71</a:t>
            </a:fld>
            <a:endParaRPr lang="en-US"/>
          </a:p>
        </p:txBody>
      </p:sp>
      <p:sp>
        <p:nvSpPr>
          <p:cNvPr id="83" name="TextBox 82"/>
          <p:cNvSpPr txBox="1"/>
          <p:nvPr/>
        </p:nvSpPr>
        <p:spPr>
          <a:xfrm>
            <a:off x="5105400" y="2971800"/>
            <a:ext cx="4114800" cy="369332"/>
          </a:xfrm>
          <a:prstGeom prst="rect">
            <a:avLst/>
          </a:prstGeom>
          <a:noFill/>
        </p:spPr>
        <p:txBody>
          <a:bodyPr wrap="square" rtlCol="0">
            <a:spAutoFit/>
          </a:bodyPr>
          <a:lstStyle/>
          <a:p>
            <a:r>
              <a:rPr lang="en-US" dirty="0" smtClean="0">
                <a:solidFill>
                  <a:srgbClr val="FF0000"/>
                </a:solidFill>
              </a:rPr>
              <a:t>Mapping with minimal feature distance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Evaluation of correspondence distance</a:t>
            </a:r>
          </a:p>
        </p:txBody>
      </p:sp>
      <p:sp>
        <p:nvSpPr>
          <p:cNvPr id="3" name="Content Placeholder 2"/>
          <p:cNvSpPr>
            <a:spLocks noGrp="1"/>
          </p:cNvSpPr>
          <p:nvPr>
            <p:ph sz="quarter" idx="1"/>
          </p:nvPr>
        </p:nvSpPr>
        <p:spPr/>
        <p:txBody>
          <a:bodyPr/>
          <a:lstStyle/>
          <a:p>
            <a:r>
              <a:rPr lang="en-US" dirty="0" smtClean="0"/>
              <a:t>Test Case</a:t>
            </a:r>
            <a:endParaRPr lang="en-US" dirty="0"/>
          </a:p>
        </p:txBody>
      </p:sp>
      <p:pic>
        <p:nvPicPr>
          <p:cNvPr id="436227"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52600" y="1676400"/>
            <a:ext cx="6457950" cy="473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667000" y="6410325"/>
            <a:ext cx="1447800" cy="369332"/>
          </a:xfrm>
          <a:prstGeom prst="rect">
            <a:avLst/>
          </a:prstGeom>
          <a:noFill/>
        </p:spPr>
        <p:txBody>
          <a:bodyPr wrap="square" rtlCol="0">
            <a:spAutoFit/>
          </a:bodyPr>
          <a:lstStyle/>
          <a:p>
            <a:r>
              <a:rPr lang="en-US" dirty="0" smtClean="0"/>
              <a:t>Frame One</a:t>
            </a:r>
            <a:endParaRPr lang="en-US" dirty="0"/>
          </a:p>
        </p:txBody>
      </p:sp>
      <p:sp>
        <p:nvSpPr>
          <p:cNvPr id="7" name="TextBox 6"/>
          <p:cNvSpPr txBox="1"/>
          <p:nvPr/>
        </p:nvSpPr>
        <p:spPr>
          <a:xfrm>
            <a:off x="6248400" y="6400800"/>
            <a:ext cx="1447800" cy="369332"/>
          </a:xfrm>
          <a:prstGeom prst="rect">
            <a:avLst/>
          </a:prstGeom>
          <a:noFill/>
        </p:spPr>
        <p:txBody>
          <a:bodyPr wrap="square" rtlCol="0">
            <a:spAutoFit/>
          </a:bodyPr>
          <a:lstStyle/>
          <a:p>
            <a:r>
              <a:rPr lang="en-US" dirty="0" smtClean="0"/>
              <a:t>Frame Two</a:t>
            </a:r>
            <a:endParaRPr lang="en-US" dirty="0"/>
          </a:p>
        </p:txBody>
      </p:sp>
      <p:sp>
        <p:nvSpPr>
          <p:cNvPr id="8"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9122596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Evaluation of correspondence distance</a:t>
            </a:r>
            <a:endParaRPr lang="en-US" dirty="0"/>
          </a:p>
        </p:txBody>
      </p:sp>
      <p:sp>
        <p:nvSpPr>
          <p:cNvPr id="4" name="Slide Number Placeholder 190"/>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73</a:t>
            </a:fld>
            <a:endParaRPr lang="en-US" dirty="0"/>
          </a:p>
        </p:txBody>
      </p:sp>
      <p:pic>
        <p:nvPicPr>
          <p:cNvPr id="5" name="Picture 2"/>
          <p:cNvPicPr>
            <a:picLocks noChangeAspect="1" noChangeArrowheads="1"/>
          </p:cNvPicPr>
          <p:nvPr/>
        </p:nvPicPr>
        <p:blipFill>
          <a:blip r:embed="rId2" cstate="print"/>
          <a:srcRect/>
          <a:stretch>
            <a:fillRect/>
          </a:stretch>
        </p:blipFill>
        <p:spPr bwMode="auto">
          <a:xfrm>
            <a:off x="381000" y="2057400"/>
            <a:ext cx="8458200" cy="3973822"/>
          </a:xfrm>
          <a:prstGeom prst="rect">
            <a:avLst/>
          </a:prstGeom>
          <a:noFill/>
          <a:ln w="9525">
            <a:noFill/>
            <a:miter lim="800000"/>
            <a:headEnd/>
            <a:tailEnd/>
          </a:ln>
        </p:spPr>
      </p:pic>
      <p:sp>
        <p:nvSpPr>
          <p:cNvPr id="6" name="Rectangle 5"/>
          <p:cNvSpPr/>
          <p:nvPr/>
        </p:nvSpPr>
        <p:spPr>
          <a:xfrm>
            <a:off x="3200400" y="1981200"/>
            <a:ext cx="2514600" cy="2133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 Probabilistic Framework for Surface Tracking</a:t>
            </a:r>
            <a:endParaRPr lang="en-US" sz="3200" dirty="0"/>
          </a:p>
        </p:txBody>
      </p:sp>
      <p:sp>
        <p:nvSpPr>
          <p:cNvPr id="3" name="Content Placeholder 2"/>
          <p:cNvSpPr>
            <a:spLocks noGrp="1"/>
          </p:cNvSpPr>
          <p:nvPr>
            <p:ph sz="quarter" idx="1"/>
          </p:nvPr>
        </p:nvSpPr>
        <p:spPr/>
        <p:txBody>
          <a:bodyPr/>
          <a:lstStyle/>
          <a:p>
            <a:r>
              <a:rPr lang="en-US" dirty="0" smtClean="0"/>
              <a:t>Surface tracking problem:</a:t>
            </a:r>
          </a:p>
          <a:p>
            <a:endParaRPr lang="en-US" dirty="0"/>
          </a:p>
        </p:txBody>
      </p:sp>
      <p:sp>
        <p:nvSpPr>
          <p:cNvPr id="5" name="TextBox 4"/>
          <p:cNvSpPr txBox="1"/>
          <p:nvPr/>
        </p:nvSpPr>
        <p:spPr>
          <a:xfrm>
            <a:off x="4038600" y="2971800"/>
            <a:ext cx="762000" cy="381000"/>
          </a:xfrm>
          <a:prstGeom prst="rect">
            <a:avLst/>
          </a:prstGeom>
          <a:noFill/>
        </p:spPr>
        <p:txBody>
          <a:bodyPr wrap="square" rtlCol="0">
            <a:spAutoFit/>
          </a:bodyPr>
          <a:lstStyle/>
          <a:p>
            <a:r>
              <a:rPr lang="en-US" dirty="0" smtClean="0"/>
              <a:t>Data</a:t>
            </a:r>
            <a:endParaRPr lang="en-US" dirty="0"/>
          </a:p>
        </p:txBody>
      </p:sp>
      <p:cxnSp>
        <p:nvCxnSpPr>
          <p:cNvPr id="6" name="Straight Arrow Connector 5"/>
          <p:cNvCxnSpPr>
            <a:stCxn id="5" idx="0"/>
          </p:cNvCxnSpPr>
          <p:nvPr/>
        </p:nvCxnSpPr>
        <p:spPr>
          <a:xfrm rot="16200000" flipV="1">
            <a:off x="4306094" y="2858294"/>
            <a:ext cx="151606" cy="75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953000" y="2971800"/>
            <a:ext cx="1143000" cy="369332"/>
          </a:xfrm>
          <a:prstGeom prst="rect">
            <a:avLst/>
          </a:prstGeom>
          <a:noFill/>
        </p:spPr>
        <p:txBody>
          <a:bodyPr wrap="square" rtlCol="0">
            <a:spAutoFit/>
          </a:bodyPr>
          <a:lstStyle/>
          <a:p>
            <a:r>
              <a:rPr lang="en-US" dirty="0" smtClean="0"/>
              <a:t>Template</a:t>
            </a:r>
            <a:endParaRPr lang="en-US" dirty="0"/>
          </a:p>
        </p:txBody>
      </p:sp>
      <p:cxnSp>
        <p:nvCxnSpPr>
          <p:cNvPr id="8" name="Straight Arrow Connector 7"/>
          <p:cNvCxnSpPr>
            <a:stCxn id="7" idx="0"/>
          </p:cNvCxnSpPr>
          <p:nvPr/>
        </p:nvCxnSpPr>
        <p:spPr>
          <a:xfrm rot="16200000" flipV="1">
            <a:off x="5276850" y="2724150"/>
            <a:ext cx="228600" cy="266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4" name="Group 8"/>
          <p:cNvGrpSpPr/>
          <p:nvPr/>
        </p:nvGrpSpPr>
        <p:grpSpPr>
          <a:xfrm>
            <a:off x="0" y="3438525"/>
            <a:ext cx="2907380" cy="3419475"/>
            <a:chOff x="228600" y="3581400"/>
            <a:chExt cx="2442252" cy="2962275"/>
          </a:xfrm>
        </p:grpSpPr>
        <p:pic>
          <p:nvPicPr>
            <p:cNvPr id="10" name="Picture 1" descr="C:\Users\Xiang\Dropbox\Talk\MRFTracking_CVPR11\3d005Snap00.png"/>
            <p:cNvPicPr>
              <a:picLocks noChangeAspect="1" noChangeArrowheads="1"/>
            </p:cNvPicPr>
            <p:nvPr/>
          </p:nvPicPr>
          <p:blipFill>
            <a:blip r:embed="rId4" cstate="print"/>
            <a:srcRect/>
            <a:stretch>
              <a:fillRect/>
            </a:stretch>
          </p:blipFill>
          <p:spPr bwMode="auto">
            <a:xfrm>
              <a:off x="228600" y="3581400"/>
              <a:ext cx="2442252" cy="2962275"/>
            </a:xfrm>
            <a:prstGeom prst="rect">
              <a:avLst/>
            </a:prstGeom>
            <a:noFill/>
          </p:spPr>
        </p:pic>
        <p:grpSp>
          <p:nvGrpSpPr>
            <p:cNvPr id="9" name="Group 10"/>
            <p:cNvGrpSpPr/>
            <p:nvPr/>
          </p:nvGrpSpPr>
          <p:grpSpPr>
            <a:xfrm>
              <a:off x="914400" y="4724400"/>
              <a:ext cx="1066800" cy="1143000"/>
              <a:chOff x="838200" y="3124200"/>
              <a:chExt cx="1066800" cy="1143000"/>
            </a:xfrm>
          </p:grpSpPr>
          <p:sp>
            <p:nvSpPr>
              <p:cNvPr id="12" name="Oval 11"/>
              <p:cNvSpPr/>
              <p:nvPr/>
            </p:nvSpPr>
            <p:spPr>
              <a:xfrm>
                <a:off x="11430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5240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382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828800" y="31242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2954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954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0668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524000" y="3733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066800" y="4038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524000" y="4038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1430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382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5240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828800" y="3276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8288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38200" y="36576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a:stCxn id="12" idx="6"/>
                <a:endCxn id="13" idx="2"/>
              </p:cNvCxnSpPr>
              <p:nvPr/>
            </p:nvCxnSpPr>
            <p:spPr>
              <a:xfrm>
                <a:off x="1219200" y="31623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3" idx="6"/>
                <a:endCxn id="15" idx="2"/>
              </p:cNvCxnSpPr>
              <p:nvPr/>
            </p:nvCxnSpPr>
            <p:spPr>
              <a:xfrm>
                <a:off x="1600200" y="3162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5" idx="4"/>
                <a:endCxn id="25" idx="0"/>
              </p:cNvCxnSpPr>
              <p:nvPr/>
            </p:nvCxnSpPr>
            <p:spPr>
              <a:xfrm rot="5400000">
                <a:off x="18288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4" idx="6"/>
                <a:endCxn id="12" idx="2"/>
              </p:cNvCxnSpPr>
              <p:nvPr/>
            </p:nvCxnSpPr>
            <p:spPr>
              <a:xfrm>
                <a:off x="914400" y="3162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2" idx="4"/>
                <a:endCxn id="22" idx="0"/>
              </p:cNvCxnSpPr>
              <p:nvPr/>
            </p:nvCxnSpPr>
            <p:spPr>
              <a:xfrm rot="5400000">
                <a:off x="1104900" y="32766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2" idx="5"/>
                <a:endCxn id="16" idx="0"/>
              </p:cNvCxnSpPr>
              <p:nvPr/>
            </p:nvCxnSpPr>
            <p:spPr>
              <a:xfrm rot="16200000" flipH="1">
                <a:off x="1188991" y="3208290"/>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3" idx="3"/>
                <a:endCxn id="16" idx="7"/>
              </p:cNvCxnSpPr>
              <p:nvPr/>
            </p:nvCxnSpPr>
            <p:spPr>
              <a:xfrm rot="5400000">
                <a:off x="1360441" y="31892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3" idx="4"/>
                <a:endCxn id="24" idx="0"/>
              </p:cNvCxnSpPr>
              <p:nvPr/>
            </p:nvCxnSpPr>
            <p:spPr>
              <a:xfrm rot="5400000">
                <a:off x="15240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4" idx="3"/>
                <a:endCxn id="16" idx="6"/>
              </p:cNvCxnSpPr>
              <p:nvPr/>
            </p:nvCxnSpPr>
            <p:spPr>
              <a:xfrm rot="5400000">
                <a:off x="1428751" y="3284491"/>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16764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6764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990600" y="3200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990600" y="33528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stCxn id="22" idx="6"/>
                <a:endCxn id="16" idx="2"/>
              </p:cNvCxnSpPr>
              <p:nvPr/>
            </p:nvCxnSpPr>
            <p:spPr>
              <a:xfrm>
                <a:off x="1219200" y="3390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9" idx="5"/>
                <a:endCxn id="22" idx="1"/>
              </p:cNvCxnSpPr>
              <p:nvPr/>
            </p:nvCxnSpPr>
            <p:spPr>
              <a:xfrm rot="16200000" flipH="1">
                <a:off x="1055641" y="3265441"/>
                <a:ext cx="985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3" idx="5"/>
                <a:endCxn id="37" idx="2"/>
              </p:cNvCxnSpPr>
              <p:nvPr/>
            </p:nvCxnSpPr>
            <p:spPr>
              <a:xfrm rot="16200000" flipH="1">
                <a:off x="1608091" y="31701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5" idx="3"/>
                <a:endCxn id="37" idx="6"/>
              </p:cNvCxnSpPr>
              <p:nvPr/>
            </p:nvCxnSpPr>
            <p:spPr>
              <a:xfrm rot="5400000">
                <a:off x="1771651" y="31701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7" idx="3"/>
                <a:endCxn id="24" idx="6"/>
              </p:cNvCxnSpPr>
              <p:nvPr/>
            </p:nvCxnSpPr>
            <p:spPr>
              <a:xfrm rot="5400000">
                <a:off x="1619251" y="32463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37" idx="5"/>
                <a:endCxn id="25" idx="2"/>
              </p:cNvCxnSpPr>
              <p:nvPr/>
            </p:nvCxnSpPr>
            <p:spPr>
              <a:xfrm rot="16200000" flipH="1">
                <a:off x="1760491" y="3246390"/>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8" idx="2"/>
                <a:endCxn id="24" idx="5"/>
              </p:cNvCxnSpPr>
              <p:nvPr/>
            </p:nvCxnSpPr>
            <p:spPr>
              <a:xfrm rot="10800000">
                <a:off x="1589042" y="33416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5" idx="3"/>
                <a:endCxn id="38" idx="6"/>
              </p:cNvCxnSpPr>
              <p:nvPr/>
            </p:nvCxnSpPr>
            <p:spPr>
              <a:xfrm rot="5400000">
                <a:off x="1771651" y="3322591"/>
                <a:ext cx="49259" cy="873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26" idx="0"/>
                <a:endCxn id="25" idx="4"/>
              </p:cNvCxnSpPr>
              <p:nvPr/>
            </p:nvCxnSpPr>
            <p:spPr>
              <a:xfrm rot="5400000" flipH="1" flipV="1">
                <a:off x="17145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6" idx="1"/>
                <a:endCxn id="38" idx="5"/>
              </p:cNvCxnSpPr>
              <p:nvPr/>
            </p:nvCxnSpPr>
            <p:spPr>
              <a:xfrm rot="16200000" flipV="1">
                <a:off x="1665241" y="3494041"/>
                <a:ext cx="2509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7" idx="0"/>
                <a:endCxn id="16" idx="4"/>
              </p:cNvCxnSpPr>
              <p:nvPr/>
            </p:nvCxnSpPr>
            <p:spPr>
              <a:xfrm rot="5400000" flipH="1" flipV="1">
                <a:off x="1181100" y="35814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9" idx="2"/>
                <a:endCxn id="17" idx="6"/>
              </p:cNvCxnSpPr>
              <p:nvPr/>
            </p:nvCxnSpPr>
            <p:spPr>
              <a:xfrm rot="10800000">
                <a:off x="1371600" y="37719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19" idx="1"/>
                <a:endCxn id="16" idx="5"/>
              </p:cNvCxnSpPr>
              <p:nvPr/>
            </p:nvCxnSpPr>
            <p:spPr>
              <a:xfrm rot="16200000" flipV="1">
                <a:off x="1284241" y="3494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18" idx="7"/>
                <a:endCxn id="16" idx="3"/>
              </p:cNvCxnSpPr>
              <p:nvPr/>
            </p:nvCxnSpPr>
            <p:spPr>
              <a:xfrm rot="5400000" flipH="1" flipV="1">
                <a:off x="1055641" y="3494041"/>
                <a:ext cx="3271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8" idx="6"/>
                <a:endCxn id="17" idx="2"/>
              </p:cNvCxnSpPr>
              <p:nvPr/>
            </p:nvCxnSpPr>
            <p:spPr>
              <a:xfrm>
                <a:off x="1143000" y="37719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19" idx="0"/>
                <a:endCxn id="24" idx="4"/>
              </p:cNvCxnSpPr>
              <p:nvPr/>
            </p:nvCxnSpPr>
            <p:spPr>
              <a:xfrm rot="5400000" flipH="1" flipV="1">
                <a:off x="1371600" y="3543300"/>
                <a:ext cx="381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8" idx="0"/>
                <a:endCxn id="22" idx="4"/>
              </p:cNvCxnSpPr>
              <p:nvPr/>
            </p:nvCxnSpPr>
            <p:spPr>
              <a:xfrm rot="5400000" flipH="1" flipV="1">
                <a:off x="990600" y="3543300"/>
                <a:ext cx="3048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40" idx="6"/>
                <a:endCxn id="22" idx="2"/>
              </p:cNvCxnSpPr>
              <p:nvPr/>
            </p:nvCxnSpPr>
            <p:spPr>
              <a:xfrm>
                <a:off x="1066800" y="33909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23" idx="7"/>
                <a:endCxn id="39" idx="3"/>
              </p:cNvCxnSpPr>
              <p:nvPr/>
            </p:nvCxnSpPr>
            <p:spPr>
              <a:xfrm rot="5400000" flipH="1" flipV="1">
                <a:off x="941341" y="3227341"/>
                <a:ext cx="223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40" idx="2"/>
                <a:endCxn id="23" idx="5"/>
              </p:cNvCxnSpPr>
              <p:nvPr/>
            </p:nvCxnSpPr>
            <p:spPr>
              <a:xfrm rot="10800000">
                <a:off x="903242" y="33416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9" idx="7"/>
                <a:endCxn id="38" idx="4"/>
              </p:cNvCxnSpPr>
              <p:nvPr/>
            </p:nvCxnSpPr>
            <p:spPr>
              <a:xfrm rot="5400000" flipH="1" flipV="1">
                <a:off x="1493791" y="3524251"/>
                <a:ext cx="3159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18" idx="1"/>
                <a:endCxn id="40" idx="4"/>
              </p:cNvCxnSpPr>
              <p:nvPr/>
            </p:nvCxnSpPr>
            <p:spPr>
              <a:xfrm rot="16200000" flipV="1">
                <a:off x="895351" y="3562350"/>
                <a:ext cx="3159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26" idx="2"/>
                <a:endCxn id="19" idx="6"/>
              </p:cNvCxnSpPr>
              <p:nvPr/>
            </p:nvCxnSpPr>
            <p:spPr>
              <a:xfrm rot="10800000" flipV="1">
                <a:off x="1600200" y="3695700"/>
                <a:ext cx="2286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27" idx="7"/>
                <a:endCxn id="40" idx="3"/>
              </p:cNvCxnSpPr>
              <p:nvPr/>
            </p:nvCxnSpPr>
            <p:spPr>
              <a:xfrm rot="5400000" flipH="1" flipV="1">
                <a:off x="827041" y="3494041"/>
                <a:ext cx="250918" cy="985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27" idx="0"/>
                <a:endCxn id="23" idx="4"/>
              </p:cNvCxnSpPr>
              <p:nvPr/>
            </p:nvCxnSpPr>
            <p:spPr>
              <a:xfrm rot="5400000" flipH="1" flipV="1">
                <a:off x="723900" y="3505200"/>
                <a:ext cx="3048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20" idx="1"/>
                <a:endCxn id="27" idx="4"/>
              </p:cNvCxnSpPr>
              <p:nvPr/>
            </p:nvCxnSpPr>
            <p:spPr>
              <a:xfrm rot="16200000" flipV="1">
                <a:off x="819151" y="3790950"/>
                <a:ext cx="315959" cy="2016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23" idx="0"/>
                <a:endCxn id="14" idx="4"/>
              </p:cNvCxnSpPr>
              <p:nvPr/>
            </p:nvCxnSpPr>
            <p:spPr>
              <a:xfrm rot="5400000" flipH="1" flipV="1">
                <a:off x="838200" y="3238500"/>
                <a:ext cx="762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39" idx="6"/>
                <a:endCxn id="12" idx="3"/>
              </p:cNvCxnSpPr>
              <p:nvPr/>
            </p:nvCxnSpPr>
            <p:spPr>
              <a:xfrm flipV="1">
                <a:off x="1066800" y="3189241"/>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39" idx="2"/>
                <a:endCxn id="14" idx="5"/>
              </p:cNvCxnSpPr>
              <p:nvPr/>
            </p:nvCxnSpPr>
            <p:spPr>
              <a:xfrm rot="10800000">
                <a:off x="903242" y="3189242"/>
                <a:ext cx="87359" cy="492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21" idx="7"/>
                <a:endCxn id="26" idx="4"/>
              </p:cNvCxnSpPr>
              <p:nvPr/>
            </p:nvCxnSpPr>
            <p:spPr>
              <a:xfrm rot="5400000" flipH="1" flipV="1">
                <a:off x="1569991" y="3752851"/>
                <a:ext cx="315959" cy="2778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1295400" y="39624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1295400" y="4191000"/>
                <a:ext cx="76200" cy="762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p:cNvCxnSpPr>
                <a:stCxn id="71" idx="0"/>
                <a:endCxn id="17" idx="4"/>
              </p:cNvCxnSpPr>
              <p:nvPr/>
            </p:nvCxnSpPr>
            <p:spPr>
              <a:xfrm rot="5400000" flipH="1" flipV="1">
                <a:off x="1257300" y="3886200"/>
                <a:ext cx="1524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71" idx="7"/>
                <a:endCxn id="19" idx="3"/>
              </p:cNvCxnSpPr>
              <p:nvPr/>
            </p:nvCxnSpPr>
            <p:spPr>
              <a:xfrm rot="5400000" flipH="1" flipV="1">
                <a:off x="1360441" y="3798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21" idx="0"/>
                <a:endCxn id="19" idx="4"/>
              </p:cNvCxnSpPr>
              <p:nvPr/>
            </p:nvCxnSpPr>
            <p:spPr>
              <a:xfrm rot="5400000" flipH="1" flipV="1">
                <a:off x="1447800" y="3924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21" idx="1"/>
                <a:endCxn id="71" idx="6"/>
              </p:cNvCxnSpPr>
              <p:nvPr/>
            </p:nvCxnSpPr>
            <p:spPr>
              <a:xfrm rot="16200000" flipV="1">
                <a:off x="1428751" y="394335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20" idx="6"/>
                <a:endCxn id="71" idx="2"/>
              </p:cNvCxnSpPr>
              <p:nvPr/>
            </p:nvCxnSpPr>
            <p:spPr>
              <a:xfrm flipV="1">
                <a:off x="1143000" y="4000500"/>
                <a:ext cx="152400" cy="762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1" idx="1"/>
                <a:endCxn id="18" idx="5"/>
              </p:cNvCxnSpPr>
              <p:nvPr/>
            </p:nvCxnSpPr>
            <p:spPr>
              <a:xfrm rot="16200000" flipV="1">
                <a:off x="1131841" y="3798841"/>
                <a:ext cx="174718" cy="1747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27" idx="5"/>
                <a:endCxn id="18" idx="2"/>
              </p:cNvCxnSpPr>
              <p:nvPr/>
            </p:nvCxnSpPr>
            <p:spPr>
              <a:xfrm rot="16200000" flipH="1">
                <a:off x="960391" y="3665490"/>
                <a:ext cx="492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20" idx="0"/>
                <a:endCxn id="18" idx="4"/>
              </p:cNvCxnSpPr>
              <p:nvPr/>
            </p:nvCxnSpPr>
            <p:spPr>
              <a:xfrm rot="5400000" flipH="1" flipV="1">
                <a:off x="990600" y="3924300"/>
                <a:ext cx="2286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21" idx="3"/>
                <a:endCxn id="72" idx="6"/>
              </p:cNvCxnSpPr>
              <p:nvPr/>
            </p:nvCxnSpPr>
            <p:spPr>
              <a:xfrm rot="5400000">
                <a:off x="1390651" y="4084591"/>
                <a:ext cx="125459" cy="1635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72" idx="2"/>
                <a:endCxn id="20" idx="5"/>
              </p:cNvCxnSpPr>
              <p:nvPr/>
            </p:nvCxnSpPr>
            <p:spPr>
              <a:xfrm rot="10800000">
                <a:off x="1131842" y="4103642"/>
                <a:ext cx="163559" cy="12545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graphicFrame>
        <p:nvGraphicFramePr>
          <p:cNvPr id="92162" name="Object 2"/>
          <p:cNvGraphicFramePr>
            <a:graphicFrameLocks noChangeAspect="1"/>
          </p:cNvGraphicFramePr>
          <p:nvPr/>
        </p:nvGraphicFramePr>
        <p:xfrm>
          <a:off x="2362200" y="2362200"/>
          <a:ext cx="3265487" cy="649288"/>
        </p:xfrm>
        <a:graphic>
          <a:graphicData uri="http://schemas.openxmlformats.org/presentationml/2006/ole">
            <mc:AlternateContent xmlns:mc="http://schemas.openxmlformats.org/markup-compatibility/2006">
              <mc:Choice xmlns:v="urn:schemas-microsoft-com:vml" Requires="v">
                <p:oleObj spid="_x0000_s108624" name="Equation" r:id="rId5" imgW="1473120" imgH="291960" progId="Equation.3">
                  <p:embed/>
                </p:oleObj>
              </mc:Choice>
              <mc:Fallback>
                <p:oleObj name="Equation" r:id="rId5" imgW="1473120" imgH="29196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2362200"/>
                        <a:ext cx="3265487" cy="64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 name="Slide Number Placeholder 82"/>
          <p:cNvSpPr>
            <a:spLocks noGrp="1"/>
          </p:cNvSpPr>
          <p:nvPr>
            <p:ph type="sldNum" sz="quarter" idx="12"/>
          </p:nvPr>
        </p:nvSpPr>
        <p:spPr/>
        <p:txBody>
          <a:bodyPr>
            <a:normAutofit fontScale="85000" lnSpcReduction="20000"/>
          </a:bodyPr>
          <a:lstStyle/>
          <a:p>
            <a:fld id="{B6F15528-21DE-4FAA-801E-634DDDAF4B2B}"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A Probabilistic Framework for Surface Tracking</a:t>
            </a:r>
          </a:p>
        </p:txBody>
      </p:sp>
      <p:sp>
        <p:nvSpPr>
          <p:cNvPr id="3" name="Content Placeholder 2"/>
          <p:cNvSpPr>
            <a:spLocks noGrp="1"/>
          </p:cNvSpPr>
          <p:nvPr>
            <p:ph sz="quarter" idx="1"/>
          </p:nvPr>
        </p:nvSpPr>
        <p:spPr/>
        <p:txBody>
          <a:bodyPr/>
          <a:lstStyle/>
          <a:p>
            <a:r>
              <a:rPr lang="en-US" dirty="0" smtClean="0"/>
              <a:t>Surface tracking problem:</a:t>
            </a:r>
          </a:p>
          <a:p>
            <a:endParaRPr lang="en-US" dirty="0" smtClean="0"/>
          </a:p>
          <a:p>
            <a:endParaRPr lang="en-US" dirty="0" smtClean="0"/>
          </a:p>
          <a:p>
            <a:pPr lvl="1"/>
            <a:r>
              <a:rPr lang="en-US" dirty="0" smtClean="0"/>
              <a:t>Factorization</a:t>
            </a:r>
          </a:p>
          <a:p>
            <a:endParaRPr lang="en-US" dirty="0"/>
          </a:p>
        </p:txBody>
      </p:sp>
      <p:sp>
        <p:nvSpPr>
          <p:cNvPr id="5" name="TextBox 4"/>
          <p:cNvSpPr txBox="1"/>
          <p:nvPr/>
        </p:nvSpPr>
        <p:spPr>
          <a:xfrm>
            <a:off x="4038600" y="2971800"/>
            <a:ext cx="762000" cy="381000"/>
          </a:xfrm>
          <a:prstGeom prst="rect">
            <a:avLst/>
          </a:prstGeom>
          <a:noFill/>
        </p:spPr>
        <p:txBody>
          <a:bodyPr wrap="square" rtlCol="0">
            <a:spAutoFit/>
          </a:bodyPr>
          <a:lstStyle/>
          <a:p>
            <a:r>
              <a:rPr lang="en-US" dirty="0" smtClean="0"/>
              <a:t>Data</a:t>
            </a:r>
            <a:endParaRPr lang="en-US" dirty="0"/>
          </a:p>
        </p:txBody>
      </p:sp>
      <p:cxnSp>
        <p:nvCxnSpPr>
          <p:cNvPr id="6" name="Straight Arrow Connector 5"/>
          <p:cNvCxnSpPr>
            <a:stCxn id="5" idx="0"/>
          </p:cNvCxnSpPr>
          <p:nvPr/>
        </p:nvCxnSpPr>
        <p:spPr>
          <a:xfrm rot="16200000" flipV="1">
            <a:off x="4306094" y="2858294"/>
            <a:ext cx="151606" cy="75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953000" y="2971800"/>
            <a:ext cx="1143000" cy="369332"/>
          </a:xfrm>
          <a:prstGeom prst="rect">
            <a:avLst/>
          </a:prstGeom>
          <a:noFill/>
        </p:spPr>
        <p:txBody>
          <a:bodyPr wrap="square" rtlCol="0">
            <a:spAutoFit/>
          </a:bodyPr>
          <a:lstStyle/>
          <a:p>
            <a:r>
              <a:rPr lang="en-US" dirty="0" smtClean="0"/>
              <a:t>Template</a:t>
            </a:r>
            <a:endParaRPr lang="en-US" dirty="0"/>
          </a:p>
        </p:txBody>
      </p:sp>
      <p:cxnSp>
        <p:nvCxnSpPr>
          <p:cNvPr id="8" name="Straight Arrow Connector 7"/>
          <p:cNvCxnSpPr>
            <a:stCxn id="7" idx="0"/>
          </p:cNvCxnSpPr>
          <p:nvPr/>
        </p:nvCxnSpPr>
        <p:spPr>
          <a:xfrm rot="16200000" flipV="1">
            <a:off x="5276850" y="2724150"/>
            <a:ext cx="228600" cy="266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93186" name="Object 2"/>
          <p:cNvGraphicFramePr>
            <a:graphicFrameLocks noChangeAspect="1"/>
          </p:cNvGraphicFramePr>
          <p:nvPr/>
        </p:nvGraphicFramePr>
        <p:xfrm>
          <a:off x="2362200" y="2362200"/>
          <a:ext cx="3265488" cy="649288"/>
        </p:xfrm>
        <a:graphic>
          <a:graphicData uri="http://schemas.openxmlformats.org/presentationml/2006/ole">
            <mc:AlternateContent xmlns:mc="http://schemas.openxmlformats.org/markup-compatibility/2006">
              <mc:Choice xmlns:v="urn:schemas-microsoft-com:vml" Requires="v">
                <p:oleObj spid="_x0000_s109726" name="Equation" r:id="rId4" imgW="1473120" imgH="291960" progId="Equation.3">
                  <p:embed/>
                </p:oleObj>
              </mc:Choice>
              <mc:Fallback>
                <p:oleObj name="Equation" r:id="rId4" imgW="1473120" imgH="29196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362200"/>
                        <a:ext cx="3265488" cy="64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3187" name="Object 3"/>
          <p:cNvGraphicFramePr>
            <a:graphicFrameLocks noChangeAspect="1"/>
          </p:cNvGraphicFramePr>
          <p:nvPr/>
        </p:nvGraphicFramePr>
        <p:xfrm>
          <a:off x="2362200" y="3886200"/>
          <a:ext cx="4024312" cy="1073150"/>
        </p:xfrm>
        <a:graphic>
          <a:graphicData uri="http://schemas.openxmlformats.org/presentationml/2006/ole">
            <mc:AlternateContent xmlns:mc="http://schemas.openxmlformats.org/markup-compatibility/2006">
              <mc:Choice xmlns:v="urn:schemas-microsoft-com:vml" Requires="v">
                <p:oleObj spid="_x0000_s109727" name="Equation" r:id="rId6" imgW="1815840" imgH="482400" progId="Equation.3">
                  <p:embed/>
                </p:oleObj>
              </mc:Choice>
              <mc:Fallback>
                <p:oleObj name="Equation" r:id="rId6" imgW="1815840" imgH="4824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3886200"/>
                        <a:ext cx="4024312" cy="107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2895600" y="5334000"/>
            <a:ext cx="1676400" cy="381000"/>
          </a:xfrm>
          <a:prstGeom prst="rect">
            <a:avLst/>
          </a:prstGeom>
          <a:noFill/>
        </p:spPr>
        <p:txBody>
          <a:bodyPr wrap="square" rtlCol="0">
            <a:spAutoFit/>
          </a:bodyPr>
          <a:lstStyle/>
          <a:p>
            <a:r>
              <a:rPr lang="en-US" dirty="0" smtClean="0"/>
              <a:t>Data Fidelity</a:t>
            </a:r>
            <a:endParaRPr lang="en-US" dirty="0"/>
          </a:p>
        </p:txBody>
      </p:sp>
      <p:sp>
        <p:nvSpPr>
          <p:cNvPr id="13" name="Left Brace 12"/>
          <p:cNvSpPr/>
          <p:nvPr/>
        </p:nvSpPr>
        <p:spPr>
          <a:xfrm rot="16200000">
            <a:off x="3505200" y="4038601"/>
            <a:ext cx="381000" cy="2057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e 13"/>
          <p:cNvSpPr/>
          <p:nvPr/>
        </p:nvSpPr>
        <p:spPr>
          <a:xfrm rot="16200000">
            <a:off x="5410200" y="4343401"/>
            <a:ext cx="381000" cy="1447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4724400" y="5334000"/>
            <a:ext cx="2743200" cy="381000"/>
          </a:xfrm>
          <a:prstGeom prst="rect">
            <a:avLst/>
          </a:prstGeom>
          <a:noFill/>
        </p:spPr>
        <p:txBody>
          <a:bodyPr wrap="square" rtlCol="0">
            <a:spAutoFit/>
          </a:bodyPr>
          <a:lstStyle/>
          <a:p>
            <a:r>
              <a:rPr lang="en-US" dirty="0" err="1" smtClean="0"/>
              <a:t>Spatio</a:t>
            </a:r>
            <a:r>
              <a:rPr lang="en-US" dirty="0" smtClean="0"/>
              <a:t>-temporal Prior</a:t>
            </a:r>
            <a:endParaRPr lang="en-US" dirty="0"/>
          </a:p>
        </p:txBody>
      </p:sp>
      <p:sp>
        <p:nvSpPr>
          <p:cNvPr id="16" name="Slide Number Placeholder 15"/>
          <p:cNvSpPr>
            <a:spLocks noGrp="1"/>
          </p:cNvSpPr>
          <p:nvPr>
            <p:ph type="sldNum" sz="quarter" idx="12"/>
          </p:nvPr>
        </p:nvSpPr>
        <p:spPr/>
        <p:txBody>
          <a:bodyPr>
            <a:normAutofit fontScale="85000" lnSpcReduction="20000"/>
          </a:bodyPr>
          <a:lstStyle/>
          <a:p>
            <a:fld id="{B6F15528-21DE-4FAA-801E-634DDDAF4B2B}" type="slidenum">
              <a:rPr lang="en-US" smtClean="0"/>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 Probabilistic Framework for Surface Tracking</a:t>
            </a:r>
          </a:p>
        </p:txBody>
      </p:sp>
      <p:sp>
        <p:nvSpPr>
          <p:cNvPr id="3" name="Content Placeholder 2"/>
          <p:cNvSpPr>
            <a:spLocks noGrp="1"/>
          </p:cNvSpPr>
          <p:nvPr>
            <p:ph sz="quarter" idx="1"/>
          </p:nvPr>
        </p:nvSpPr>
        <p:spPr/>
        <p:txBody>
          <a:bodyPr/>
          <a:lstStyle/>
          <a:p>
            <a:pPr marL="274320" lvl="1">
              <a:spcBef>
                <a:spcPts val="580"/>
              </a:spcBef>
            </a:pPr>
            <a:r>
              <a:rPr lang="en-US" dirty="0" smtClean="0"/>
              <a:t>Factorization – data fidelity</a:t>
            </a:r>
          </a:p>
          <a:p>
            <a:endParaRPr lang="en-US" dirty="0" smtClean="0"/>
          </a:p>
          <a:p>
            <a:endParaRPr lang="en-US" dirty="0"/>
          </a:p>
        </p:txBody>
      </p:sp>
      <p:sp>
        <p:nvSpPr>
          <p:cNvPr id="11" name="TextBox 10"/>
          <p:cNvSpPr txBox="1"/>
          <p:nvPr/>
        </p:nvSpPr>
        <p:spPr>
          <a:xfrm>
            <a:off x="2209800" y="4038600"/>
            <a:ext cx="1905000" cy="369332"/>
          </a:xfrm>
          <a:prstGeom prst="rect">
            <a:avLst/>
          </a:prstGeom>
          <a:noFill/>
        </p:spPr>
        <p:txBody>
          <a:bodyPr wrap="square" rtlCol="0">
            <a:spAutoFit/>
          </a:bodyPr>
          <a:lstStyle/>
          <a:p>
            <a:r>
              <a:rPr lang="en-US" dirty="0" smtClean="0"/>
              <a:t>Data similarity</a:t>
            </a:r>
            <a:endParaRPr lang="en-US" dirty="0"/>
          </a:p>
        </p:txBody>
      </p:sp>
      <p:sp>
        <p:nvSpPr>
          <p:cNvPr id="13" name="TextBox 12"/>
          <p:cNvSpPr txBox="1"/>
          <p:nvPr/>
        </p:nvSpPr>
        <p:spPr>
          <a:xfrm>
            <a:off x="5562600" y="4114800"/>
            <a:ext cx="1905000" cy="369332"/>
          </a:xfrm>
          <a:prstGeom prst="rect">
            <a:avLst/>
          </a:prstGeom>
          <a:noFill/>
        </p:spPr>
        <p:txBody>
          <a:bodyPr wrap="square" rtlCol="0">
            <a:spAutoFit/>
          </a:bodyPr>
          <a:lstStyle/>
          <a:p>
            <a:r>
              <a:rPr lang="en-US" dirty="0" smtClean="0"/>
              <a:t>Error Drift</a:t>
            </a:r>
            <a:endParaRPr lang="en-US" dirty="0"/>
          </a:p>
        </p:txBody>
      </p:sp>
      <p:graphicFrame>
        <p:nvGraphicFramePr>
          <p:cNvPr id="94210" name="Object 2"/>
          <p:cNvGraphicFramePr>
            <a:graphicFrameLocks noChangeAspect="1"/>
          </p:cNvGraphicFramePr>
          <p:nvPr/>
        </p:nvGraphicFramePr>
        <p:xfrm>
          <a:off x="1371600" y="2514600"/>
          <a:ext cx="6894513" cy="1073150"/>
        </p:xfrm>
        <a:graphic>
          <a:graphicData uri="http://schemas.openxmlformats.org/presentationml/2006/ole">
            <mc:AlternateContent xmlns:mc="http://schemas.openxmlformats.org/markup-compatibility/2006">
              <mc:Choice xmlns:v="urn:schemas-microsoft-com:vml" Requires="v">
                <p:oleObj spid="_x0000_s110672" name="Equation" r:id="rId4" imgW="3111480" imgH="482400" progId="Equation.3">
                  <p:embed/>
                </p:oleObj>
              </mc:Choice>
              <mc:Fallback>
                <p:oleObj name="Equation" r:id="rId4" imgW="3111480" imgH="4824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14600"/>
                        <a:ext cx="6894513" cy="107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Left Brace 14"/>
          <p:cNvSpPr/>
          <p:nvPr/>
        </p:nvSpPr>
        <p:spPr>
          <a:xfrm rot="16200000">
            <a:off x="2781300" y="2628900"/>
            <a:ext cx="381000" cy="2438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p:cNvSpPr/>
          <p:nvPr/>
        </p:nvSpPr>
        <p:spPr>
          <a:xfrm rot="16200000">
            <a:off x="6019800" y="1905001"/>
            <a:ext cx="381000" cy="3886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lide Number Placeholder 8"/>
          <p:cNvSpPr>
            <a:spLocks noGrp="1"/>
          </p:cNvSpPr>
          <p:nvPr>
            <p:ph type="sldNum" sz="quarter" idx="12"/>
          </p:nvPr>
        </p:nvSpPr>
        <p:spPr/>
        <p:txBody>
          <a:bodyPr>
            <a:normAutofit fontScale="85000" lnSpcReduction="20000"/>
          </a:bodyPr>
          <a:lstStyle/>
          <a:p>
            <a:fld id="{B6F15528-21DE-4FAA-801E-634DDDAF4B2B}" type="slidenum">
              <a:rPr lang="en-US" smtClean="0"/>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 Probabilistic Framework for Surface Tracking</a:t>
            </a:r>
          </a:p>
        </p:txBody>
      </p:sp>
      <p:sp>
        <p:nvSpPr>
          <p:cNvPr id="3" name="Content Placeholder 2"/>
          <p:cNvSpPr>
            <a:spLocks noGrp="1"/>
          </p:cNvSpPr>
          <p:nvPr>
            <p:ph sz="quarter" idx="1"/>
          </p:nvPr>
        </p:nvSpPr>
        <p:spPr/>
        <p:txBody>
          <a:bodyPr/>
          <a:lstStyle/>
          <a:p>
            <a:pPr marL="274320" lvl="1" indent="-274320">
              <a:spcBef>
                <a:spcPts val="580"/>
              </a:spcBef>
              <a:buClr>
                <a:schemeClr val="accent1"/>
              </a:buClr>
            </a:pPr>
            <a:r>
              <a:rPr lang="en-US" dirty="0" smtClean="0"/>
              <a:t>Factorization – </a:t>
            </a:r>
            <a:r>
              <a:rPr lang="en-US" dirty="0" err="1" smtClean="0"/>
              <a:t>spatio</a:t>
            </a:r>
            <a:r>
              <a:rPr lang="en-US" dirty="0" smtClean="0"/>
              <a:t>-temporal consistency</a:t>
            </a:r>
          </a:p>
          <a:p>
            <a:endParaRPr lang="en-US" dirty="0"/>
          </a:p>
        </p:txBody>
      </p:sp>
      <p:sp>
        <p:nvSpPr>
          <p:cNvPr id="5" name="TextBox 4"/>
          <p:cNvSpPr txBox="1"/>
          <p:nvPr/>
        </p:nvSpPr>
        <p:spPr>
          <a:xfrm>
            <a:off x="2819400" y="3657600"/>
            <a:ext cx="2438400" cy="369332"/>
          </a:xfrm>
          <a:prstGeom prst="rect">
            <a:avLst/>
          </a:prstGeom>
          <a:noFill/>
        </p:spPr>
        <p:txBody>
          <a:bodyPr wrap="square" rtlCol="0">
            <a:spAutoFit/>
          </a:bodyPr>
          <a:lstStyle/>
          <a:p>
            <a:r>
              <a:rPr lang="en-US" dirty="0" smtClean="0"/>
              <a:t>Deformation prior</a:t>
            </a:r>
            <a:endParaRPr lang="en-US" dirty="0"/>
          </a:p>
        </p:txBody>
      </p:sp>
      <p:sp>
        <p:nvSpPr>
          <p:cNvPr id="7" name="TextBox 6"/>
          <p:cNvSpPr txBox="1"/>
          <p:nvPr/>
        </p:nvSpPr>
        <p:spPr>
          <a:xfrm>
            <a:off x="4724400" y="3657600"/>
            <a:ext cx="2667000" cy="369332"/>
          </a:xfrm>
          <a:prstGeom prst="rect">
            <a:avLst/>
          </a:prstGeom>
          <a:noFill/>
        </p:spPr>
        <p:txBody>
          <a:bodyPr wrap="square" rtlCol="0">
            <a:spAutoFit/>
          </a:bodyPr>
          <a:lstStyle/>
          <a:p>
            <a:r>
              <a:rPr lang="en-US" dirty="0" smtClean="0"/>
              <a:t>Dynamic motion prior</a:t>
            </a:r>
            <a:endParaRPr lang="en-US" dirty="0"/>
          </a:p>
        </p:txBody>
      </p:sp>
      <p:graphicFrame>
        <p:nvGraphicFramePr>
          <p:cNvPr id="97282" name="Object 2"/>
          <p:cNvGraphicFramePr>
            <a:graphicFrameLocks noChangeAspect="1"/>
          </p:cNvGraphicFramePr>
          <p:nvPr/>
        </p:nvGraphicFramePr>
        <p:xfrm>
          <a:off x="1295400" y="2667000"/>
          <a:ext cx="5572125" cy="508000"/>
        </p:xfrm>
        <a:graphic>
          <a:graphicData uri="http://schemas.openxmlformats.org/presentationml/2006/ole">
            <mc:AlternateContent xmlns:mc="http://schemas.openxmlformats.org/markup-compatibility/2006">
              <mc:Choice xmlns:v="urn:schemas-microsoft-com:vml" Requires="v">
                <p:oleObj spid="_x0000_s111696" name="Equation" r:id="rId4" imgW="2514600" imgH="228600" progId="Equation.3">
                  <p:embed/>
                </p:oleObj>
              </mc:Choice>
              <mc:Fallback>
                <p:oleObj name="Equation" r:id="rId4" imgW="2514600" imgH="228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667000"/>
                        <a:ext cx="5572125"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Left Brace 12"/>
          <p:cNvSpPr/>
          <p:nvPr/>
        </p:nvSpPr>
        <p:spPr>
          <a:xfrm rot="16200000">
            <a:off x="3771900" y="2781300"/>
            <a:ext cx="381000" cy="13716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e 13"/>
          <p:cNvSpPr/>
          <p:nvPr/>
        </p:nvSpPr>
        <p:spPr>
          <a:xfrm rot="16200000">
            <a:off x="5562600" y="2438401"/>
            <a:ext cx="381000" cy="2057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lide Number Placeholder 8"/>
          <p:cNvSpPr>
            <a:spLocks noGrp="1"/>
          </p:cNvSpPr>
          <p:nvPr>
            <p:ph type="sldNum" sz="quarter" idx="12"/>
          </p:nvPr>
        </p:nvSpPr>
        <p:spPr/>
        <p:txBody>
          <a:bodyPr>
            <a:normAutofit fontScale="85000" lnSpcReduction="20000"/>
          </a:bodyPr>
          <a:lstStyle/>
          <a:p>
            <a:fld id="{B6F15528-21DE-4FAA-801E-634DDDAF4B2B}" type="slidenum">
              <a:rPr lang="en-US" smtClean="0"/>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Occlusion Handling</a:t>
            </a:r>
            <a:endParaRPr lang="en-US" dirty="0"/>
          </a:p>
        </p:txBody>
      </p:sp>
      <p:sp>
        <p:nvSpPr>
          <p:cNvPr id="3" name="Content Placeholder 2"/>
          <p:cNvSpPr>
            <a:spLocks noGrp="1"/>
          </p:cNvSpPr>
          <p:nvPr>
            <p:ph sz="quarter" idx="1"/>
          </p:nvPr>
        </p:nvSpPr>
        <p:spPr/>
        <p:txBody>
          <a:bodyPr/>
          <a:lstStyle/>
          <a:p>
            <a:r>
              <a:rPr lang="en-US" dirty="0" smtClean="0"/>
              <a:t>Occlusion handling</a:t>
            </a:r>
          </a:p>
          <a:p>
            <a:endParaRPr lang="en-US" dirty="0" smtClean="0"/>
          </a:p>
          <a:p>
            <a:endParaRPr lang="en-US" dirty="0" smtClean="0"/>
          </a:p>
          <a:p>
            <a:endParaRPr lang="en-US" dirty="0" smtClean="0"/>
          </a:p>
          <a:p>
            <a:pPr lvl="1"/>
            <a:r>
              <a:rPr lang="en-US" dirty="0" smtClean="0"/>
              <a:t>Smoothness of occluded parts</a:t>
            </a:r>
            <a:endParaRPr lang="en-US" dirty="0"/>
          </a:p>
        </p:txBody>
      </p:sp>
      <p:pic>
        <p:nvPicPr>
          <p:cNvPr id="11266" name="Picture 2"/>
          <p:cNvPicPr>
            <a:picLocks noChangeAspect="1" noChangeArrowheads="1"/>
          </p:cNvPicPr>
          <p:nvPr/>
        </p:nvPicPr>
        <p:blipFill>
          <a:blip r:embed="rId3" cstate="print"/>
          <a:srcRect/>
          <a:stretch>
            <a:fillRect/>
          </a:stretch>
        </p:blipFill>
        <p:spPr bwMode="auto">
          <a:xfrm>
            <a:off x="1524000" y="2362200"/>
            <a:ext cx="6019800" cy="1145025"/>
          </a:xfrm>
          <a:prstGeom prst="rect">
            <a:avLst/>
          </a:prstGeom>
          <a:noFill/>
          <a:ln w="9525">
            <a:noFill/>
            <a:miter lim="800000"/>
            <a:headEnd/>
            <a:tailEnd/>
          </a:ln>
        </p:spPr>
      </p:pic>
      <p:pic>
        <p:nvPicPr>
          <p:cNvPr id="11267" name="Picture 3"/>
          <p:cNvPicPr>
            <a:picLocks noChangeAspect="1" noChangeArrowheads="1"/>
          </p:cNvPicPr>
          <p:nvPr/>
        </p:nvPicPr>
        <p:blipFill>
          <a:blip r:embed="rId4" cstate="print"/>
          <a:srcRect/>
          <a:stretch>
            <a:fillRect/>
          </a:stretch>
        </p:blipFill>
        <p:spPr bwMode="auto">
          <a:xfrm>
            <a:off x="1447800" y="4648200"/>
            <a:ext cx="5876925" cy="13620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normAutofit fontScale="85000" lnSpcReduction="20000"/>
          </a:bodyPr>
          <a:lstStyle/>
          <a:p>
            <a:fld id="{B6F15528-21DE-4FAA-801E-634DDDAF4B2B}" type="slidenum">
              <a:rPr lang="en-US" smtClean="0"/>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a:t>
            </a:r>
            <a:endParaRPr lang="en-US" dirty="0"/>
          </a:p>
        </p:txBody>
      </p:sp>
      <p:sp>
        <p:nvSpPr>
          <p:cNvPr id="14" name="Slide Number Placeholder 13"/>
          <p:cNvSpPr>
            <a:spLocks noGrp="1"/>
          </p:cNvSpPr>
          <p:nvPr>
            <p:ph type="sldNum" sz="quarter" idx="12"/>
          </p:nvPr>
        </p:nvSpPr>
        <p:spPr/>
        <p:txBody>
          <a:bodyPr>
            <a:normAutofit fontScale="85000" lnSpcReduction="20000"/>
          </a:bodyPr>
          <a:lstStyle/>
          <a:p>
            <a:fld id="{B6F15528-21DE-4FAA-801E-634DDDAF4B2B}" type="slidenum">
              <a:rPr lang="en-US" smtClean="0"/>
              <a:pPr/>
              <a:t>79</a:t>
            </a:fld>
            <a:endParaRPr lang="en-US"/>
          </a:p>
        </p:txBody>
      </p:sp>
      <p:pic>
        <p:nvPicPr>
          <p:cNvPr id="437250" name="Picture 2"/>
          <p:cNvPicPr>
            <a:picLocks noChangeAspect="1" noChangeArrowheads="1"/>
          </p:cNvPicPr>
          <p:nvPr/>
        </p:nvPicPr>
        <p:blipFill>
          <a:blip r:embed="rId3">
            <a:clrChange>
              <a:clrFrom>
                <a:srgbClr val="BFBFBF"/>
              </a:clrFrom>
              <a:clrTo>
                <a:srgbClr val="BFBFBF">
                  <a:alpha val="0"/>
                </a:srgbClr>
              </a:clrTo>
            </a:clrChange>
            <a:extLst>
              <a:ext uri="{28A0092B-C50C-407E-A947-70E740481C1C}">
                <a14:useLocalDpi xmlns:a14="http://schemas.microsoft.com/office/drawing/2010/main" val="0"/>
              </a:ext>
            </a:extLst>
          </a:blip>
          <a:srcRect/>
          <a:stretch>
            <a:fillRect/>
          </a:stretch>
        </p:blipFill>
        <p:spPr bwMode="auto">
          <a:xfrm>
            <a:off x="1839725" y="2105025"/>
            <a:ext cx="5419725"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ontent Placeholder 2"/>
          <p:cNvSpPr>
            <a:spLocks noGrp="1"/>
          </p:cNvSpPr>
          <p:nvPr>
            <p:ph sz="quarter" idx="1"/>
          </p:nvPr>
        </p:nvSpPr>
        <p:spPr>
          <a:xfrm>
            <a:off x="612648" y="1600200"/>
            <a:ext cx="8153400" cy="4495800"/>
          </a:xfrm>
        </p:spPr>
        <p:txBody>
          <a:bodyPr/>
          <a:lstStyle/>
          <a:p>
            <a:r>
              <a:rPr lang="en-US" dirty="0" smtClean="0"/>
              <a:t>MRF Energy</a:t>
            </a:r>
          </a:p>
          <a:p>
            <a:endParaRPr lang="en-US" dirty="0" smtClean="0"/>
          </a:p>
          <a:p>
            <a:endParaRPr lang="en-US" dirty="0" smtClean="0"/>
          </a:p>
          <a:p>
            <a:pPr lvl="1"/>
            <a:r>
              <a:rPr lang="en-US" dirty="0" smtClean="0"/>
              <a:t>Use existing MRF optimization technique (TRW-S algorithm)</a:t>
            </a:r>
          </a:p>
          <a:p>
            <a:pPr lvl="1"/>
            <a:r>
              <a:rPr lang="en-US" dirty="0" smtClean="0"/>
              <a:t>Fast to solve, the potential can be computed in parallel</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Sponge</a:t>
            </a:r>
            <a:endParaRPr lang="en-US" dirty="0"/>
          </a:p>
        </p:txBody>
      </p:sp>
      <p:pic>
        <p:nvPicPr>
          <p:cNvPr id="6" name="Sponge_pair.wmv">
            <a:hlinkClick r:id="" action="ppaction://media"/>
          </p:cNvPr>
          <p:cNvPicPr>
            <a:picLocks noGrp="1" noRot="1" noChangeAspect="1"/>
          </p:cNvPicPr>
          <p:nvPr>
            <p:ph sz="quarter" idx="1"/>
            <a:videoFile r:link="rId1"/>
          </p:nvPr>
        </p:nvPicPr>
        <p:blipFill>
          <a:blip r:embed="rId4" cstate="print"/>
          <a:stretch>
            <a:fillRect/>
          </a:stretch>
        </p:blipFill>
        <p:spPr>
          <a:xfrm>
            <a:off x="1295400" y="1600200"/>
            <a:ext cx="6807200" cy="5105400"/>
          </a:xfrm>
          <a:prstGeom prst="rect">
            <a:avLst/>
          </a:prstGeom>
        </p:spPr>
      </p:pic>
      <p:sp>
        <p:nvSpPr>
          <p:cNvPr id="4" name="Slide Number Placeholder 3"/>
          <p:cNvSpPr>
            <a:spLocks noGrp="1"/>
          </p:cNvSpPr>
          <p:nvPr>
            <p:ph type="sldNum" sz="quarter" idx="12"/>
          </p:nvPr>
        </p:nvSpPr>
        <p:spPr/>
        <p:txBody>
          <a:bodyPr>
            <a:normAutofit fontScale="85000" lnSpcReduction="20000"/>
          </a:bodyPr>
          <a:lstStyle/>
          <a:p>
            <a:fld id="{B6F15528-21DE-4FAA-801E-634DDDAF4B2B}" type="slidenum">
              <a:rPr lang="en-US" smtClean="0"/>
              <a:pPr/>
              <a:t>80</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Expressions</a:t>
            </a:r>
            <a:endParaRPr lang="en-US" dirty="0"/>
          </a:p>
        </p:txBody>
      </p:sp>
      <p:pic>
        <p:nvPicPr>
          <p:cNvPr id="8" name="result2.wmv">
            <a:hlinkClick r:id="" action="ppaction://media"/>
          </p:cNvPr>
          <p:cNvPicPr>
            <a:picLocks noGrp="1" noRot="1" noChangeAspect="1"/>
          </p:cNvPicPr>
          <p:nvPr>
            <p:ph sz="quarter" idx="1"/>
            <a:videoFile r:link="rId1"/>
          </p:nvPr>
        </p:nvPicPr>
        <p:blipFill>
          <a:blip r:embed="rId4" cstate="print"/>
          <a:stretch>
            <a:fillRect/>
          </a:stretch>
        </p:blipFill>
        <p:spPr>
          <a:xfrm>
            <a:off x="1143000" y="1524000"/>
            <a:ext cx="7010400" cy="5257800"/>
          </a:xfrm>
          <a:prstGeom prst="rect">
            <a:avLst/>
          </a:prstGeom>
        </p:spPr>
      </p:pic>
      <p:sp>
        <p:nvSpPr>
          <p:cNvPr id="4" name="Slide Number Placeholder 3"/>
          <p:cNvSpPr>
            <a:spLocks noGrp="1"/>
          </p:cNvSpPr>
          <p:nvPr>
            <p:ph type="sldNum" sz="quarter" idx="12"/>
          </p:nvPr>
        </p:nvSpPr>
        <p:spPr/>
        <p:txBody>
          <a:bodyPr>
            <a:normAutofit fontScale="85000" lnSpcReduction="20000"/>
          </a:bodyPr>
          <a:lstStyle/>
          <a:p>
            <a:fld id="{B6F15528-21DE-4FAA-801E-634DDDAF4B2B}" type="slidenum">
              <a:rPr lang="en-US" smtClean="0"/>
              <a:pPr/>
              <a:t>81</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Expressions</a:t>
            </a:r>
            <a:endParaRPr lang="en-US" dirty="0"/>
          </a:p>
        </p:txBody>
      </p:sp>
      <p:pic>
        <p:nvPicPr>
          <p:cNvPr id="6" name="result1.wmv">
            <a:hlinkClick r:id="" action="ppaction://media"/>
          </p:cNvPr>
          <p:cNvPicPr>
            <a:picLocks noGrp="1" noRot="1" noChangeAspect="1"/>
          </p:cNvPicPr>
          <p:nvPr>
            <p:ph sz="quarter" idx="1"/>
            <a:videoFile r:link="rId1"/>
          </p:nvPr>
        </p:nvPicPr>
        <p:blipFill>
          <a:blip r:embed="rId4" cstate="print"/>
          <a:stretch>
            <a:fillRect/>
          </a:stretch>
        </p:blipFill>
        <p:spPr>
          <a:xfrm>
            <a:off x="1066800" y="1524000"/>
            <a:ext cx="7086600" cy="5314950"/>
          </a:xfrm>
          <a:prstGeom prst="rect">
            <a:avLst/>
          </a:prstGeom>
        </p:spPr>
      </p:pic>
      <p:sp>
        <p:nvSpPr>
          <p:cNvPr id="4" name="Slide Number Placeholder 3"/>
          <p:cNvSpPr>
            <a:spLocks noGrp="1"/>
          </p:cNvSpPr>
          <p:nvPr>
            <p:ph type="sldNum" sz="quarter" idx="12"/>
          </p:nvPr>
        </p:nvSpPr>
        <p:spPr/>
        <p:txBody>
          <a:bodyPr>
            <a:normAutofit fontScale="85000" lnSpcReduction="20000"/>
          </a:bodyPr>
          <a:lstStyle/>
          <a:p>
            <a:fld id="{B6F15528-21DE-4FAA-801E-634DDDAF4B2B}" type="slidenum">
              <a:rPr lang="en-US" smtClean="0"/>
              <a:pPr/>
              <a:t>82</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Occlusion</a:t>
            </a:r>
            <a:endParaRPr lang="en-US" dirty="0"/>
          </a:p>
        </p:txBody>
      </p:sp>
      <p:pic>
        <p:nvPicPr>
          <p:cNvPr id="4" name="Pryemic_results.wmv">
            <a:hlinkClick r:id="" action="ppaction://media"/>
          </p:cNvPr>
          <p:cNvPicPr>
            <a:picLocks noGrp="1" noRot="1" noChangeAspect="1"/>
          </p:cNvPicPr>
          <p:nvPr>
            <p:ph sz="quarter" idx="1"/>
            <a:videoFile r:link="rId1"/>
          </p:nvPr>
        </p:nvPicPr>
        <p:blipFill>
          <a:blip r:embed="rId4" cstate="print"/>
          <a:stretch>
            <a:fillRect/>
          </a:stretch>
        </p:blipFill>
        <p:spPr>
          <a:xfrm>
            <a:off x="1244600" y="1600200"/>
            <a:ext cx="6908800" cy="51816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B6F15528-21DE-4FAA-801E-634DDDAF4B2B}" type="slidenum">
              <a:rPr lang="en-US" smtClean="0"/>
              <a:pPr/>
              <a:t>83</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Evaluation</a:t>
            </a:r>
            <a:endParaRPr lang="en-US" dirty="0"/>
          </a:p>
        </p:txBody>
      </p:sp>
      <p:pic>
        <p:nvPicPr>
          <p:cNvPr id="921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1000" y="2057400"/>
            <a:ext cx="4038600" cy="3197225"/>
          </a:xfrm>
          <a:prstGeom prst="rect">
            <a:avLst/>
          </a:prstGeom>
          <a:noFill/>
          <a:ln w="9525">
            <a:noFill/>
            <a:miter lim="800000"/>
            <a:headEnd/>
            <a:tailEnd/>
          </a:ln>
        </p:spPr>
      </p:pic>
      <p:pic>
        <p:nvPicPr>
          <p:cNvPr id="9216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572000" y="2057400"/>
            <a:ext cx="4136018" cy="3235181"/>
          </a:xfrm>
          <a:prstGeom prst="rect">
            <a:avLst/>
          </a:prstGeom>
          <a:noFill/>
          <a:ln w="9525">
            <a:noFill/>
            <a:miter lim="800000"/>
            <a:headEnd/>
            <a:tailEnd/>
          </a:ln>
        </p:spPr>
      </p:pic>
      <p:sp>
        <p:nvSpPr>
          <p:cNvPr id="5" name="TextBox 4"/>
          <p:cNvSpPr txBox="1"/>
          <p:nvPr/>
        </p:nvSpPr>
        <p:spPr>
          <a:xfrm>
            <a:off x="457200" y="5334000"/>
            <a:ext cx="4419600" cy="369332"/>
          </a:xfrm>
          <a:prstGeom prst="rect">
            <a:avLst/>
          </a:prstGeom>
          <a:noFill/>
        </p:spPr>
        <p:txBody>
          <a:bodyPr wrap="square" rtlCol="0">
            <a:spAutoFit/>
          </a:bodyPr>
          <a:lstStyle/>
          <a:p>
            <a:r>
              <a:rPr lang="en-US" dirty="0" smtClean="0"/>
              <a:t>Comparison with Optical Flow Method [1]</a:t>
            </a:r>
            <a:endParaRPr lang="en-US" dirty="0"/>
          </a:p>
        </p:txBody>
      </p:sp>
      <p:sp>
        <p:nvSpPr>
          <p:cNvPr id="6" name="TextBox 5"/>
          <p:cNvSpPr txBox="1"/>
          <p:nvPr/>
        </p:nvSpPr>
        <p:spPr>
          <a:xfrm>
            <a:off x="4953000" y="5345669"/>
            <a:ext cx="4191000" cy="369332"/>
          </a:xfrm>
          <a:prstGeom prst="rect">
            <a:avLst/>
          </a:prstGeom>
          <a:noFill/>
        </p:spPr>
        <p:txBody>
          <a:bodyPr wrap="square" rtlCol="0">
            <a:spAutoFit/>
          </a:bodyPr>
          <a:lstStyle/>
          <a:p>
            <a:r>
              <a:rPr lang="en-US" dirty="0" smtClean="0"/>
              <a:t>Comparison with Harmonic Maps [2]</a:t>
            </a:r>
            <a:endParaRPr lang="en-US" dirty="0"/>
          </a:p>
        </p:txBody>
      </p:sp>
      <p:sp>
        <p:nvSpPr>
          <p:cNvPr id="7" name="TextBox 6"/>
          <p:cNvSpPr txBox="1"/>
          <p:nvPr/>
        </p:nvSpPr>
        <p:spPr>
          <a:xfrm>
            <a:off x="457200" y="6167735"/>
            <a:ext cx="8458200" cy="461665"/>
          </a:xfrm>
          <a:prstGeom prst="rect">
            <a:avLst/>
          </a:prstGeom>
          <a:noFill/>
        </p:spPr>
        <p:txBody>
          <a:bodyPr wrap="square" rtlCol="0">
            <a:spAutoFit/>
          </a:bodyPr>
          <a:lstStyle/>
          <a:p>
            <a:r>
              <a:rPr lang="en-US" sz="1200" dirty="0" smtClean="0"/>
              <a:t>[1] A. Bruhn, et, al. Lucas/</a:t>
            </a:r>
            <a:r>
              <a:rPr lang="en-US" sz="1200" dirty="0" err="1" smtClean="0"/>
              <a:t>kanade</a:t>
            </a:r>
            <a:r>
              <a:rPr lang="en-US" sz="1200" dirty="0" smtClean="0"/>
              <a:t> meets horn/</a:t>
            </a:r>
            <a:r>
              <a:rPr lang="en-US" sz="1200" dirty="0" err="1" smtClean="0"/>
              <a:t>schunck</a:t>
            </a:r>
            <a:r>
              <a:rPr lang="en-US" sz="1200" dirty="0" smtClean="0"/>
              <a:t>: Combining local and global optic flow methods. </a:t>
            </a:r>
            <a:r>
              <a:rPr lang="en-US" sz="1200" i="1" dirty="0" smtClean="0"/>
              <a:t>IJCV, 61:211–231, 2005.</a:t>
            </a:r>
            <a:endParaRPr lang="en-US" sz="1200" dirty="0" smtClean="0"/>
          </a:p>
          <a:p>
            <a:r>
              <a:rPr lang="en-US" sz="1200" dirty="0" smtClean="0"/>
              <a:t>[2] Y. Wang, et.al . High resolution tracking of non-rigid 3d motion of densely sampled data using harmonic maps. In </a:t>
            </a:r>
            <a:r>
              <a:rPr lang="en-US" sz="1200" i="1" dirty="0" smtClean="0"/>
              <a:t>ICCV, 2005.</a:t>
            </a:r>
            <a:endParaRPr lang="en-US" sz="1200" dirty="0"/>
          </a:p>
        </p:txBody>
      </p:sp>
      <p:sp>
        <p:nvSpPr>
          <p:cNvPr id="8" name="Slide Number Placeholder 7"/>
          <p:cNvSpPr>
            <a:spLocks noGrp="1"/>
          </p:cNvSpPr>
          <p:nvPr>
            <p:ph type="sldNum" sz="quarter" idx="12"/>
          </p:nvPr>
        </p:nvSpPr>
        <p:spPr/>
        <p:txBody>
          <a:bodyPr>
            <a:normAutofit fontScale="85000" lnSpcReduction="20000"/>
          </a:bodyPr>
          <a:lstStyle/>
          <a:p>
            <a:fld id="{B6F15528-21DE-4FAA-801E-634DDDAF4B2B}"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371600" y="2743200"/>
            <a:ext cx="7391400" cy="1673225"/>
          </a:xfrm>
        </p:spPr>
        <p:txBody>
          <a:bodyPr>
            <a:normAutofit/>
          </a:bodyPr>
          <a:lstStyle/>
          <a:p>
            <a:r>
              <a:rPr lang="en-US" sz="3600" dirty="0" smtClean="0"/>
              <a:t>A Generic Surface Deformation Model</a:t>
            </a:r>
            <a:endParaRPr lang="en-US" sz="3600" dirty="0"/>
          </a:p>
        </p:txBody>
      </p:sp>
      <p:sp>
        <p:nvSpPr>
          <p:cNvPr id="4" name="Title 3"/>
          <p:cNvSpPr>
            <a:spLocks noGrp="1"/>
          </p:cNvSpPr>
          <p:nvPr>
            <p:ph type="title"/>
          </p:nvPr>
        </p:nvSpPr>
        <p:spPr/>
        <p:txBody>
          <a:bodyPr/>
          <a:lstStyle/>
          <a:p>
            <a:r>
              <a:rPr lang="en-US" dirty="0" smtClean="0"/>
              <a:t>Part Three</a:t>
            </a: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Surface deformation</a:t>
            </a:r>
            <a:endParaRPr lang="en-US" dirty="0"/>
          </a:p>
        </p:txBody>
      </p:sp>
      <p:grpSp>
        <p:nvGrpSpPr>
          <p:cNvPr id="34" name="Group 33"/>
          <p:cNvGrpSpPr/>
          <p:nvPr/>
        </p:nvGrpSpPr>
        <p:grpSpPr>
          <a:xfrm>
            <a:off x="3048000" y="2807087"/>
            <a:ext cx="1320031" cy="1320031"/>
            <a:chOff x="2133604" y="1524001"/>
            <a:chExt cx="1320031" cy="1320031"/>
          </a:xfrm>
        </p:grpSpPr>
        <p:sp>
          <p:nvSpPr>
            <p:cNvPr id="35" name="Oval 34"/>
            <p:cNvSpPr/>
            <p:nvPr/>
          </p:nvSpPr>
          <p:spPr>
            <a:xfrm>
              <a:off x="2133604" y="1524001"/>
              <a:ext cx="1320031" cy="1320031"/>
            </a:xfrm>
            <a:prstGeom prst="ellipse">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sp>
        <p:sp>
          <p:nvSpPr>
            <p:cNvPr id="36" name="Oval 4"/>
            <p:cNvSpPr/>
            <p:nvPr/>
          </p:nvSpPr>
          <p:spPr>
            <a:xfrm>
              <a:off x="2326918" y="1717315"/>
              <a:ext cx="933403" cy="933403"/>
            </a:xfrm>
            <a:prstGeom prst="rect">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txBody>
            <a:bodyPr spcFirstLastPara="0" vert="horz" wrap="square" lIns="16510" tIns="16510" rIns="16510" bIns="1651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smtClean="0">
                  <a:ln>
                    <a:noFill/>
                  </a:ln>
                  <a:solidFill>
                    <a:sysClr val="window" lastClr="FFFFFF"/>
                  </a:solidFill>
                  <a:effectLst/>
                  <a:uLnTx/>
                  <a:uFillTx/>
                  <a:latin typeface="Corbel"/>
                  <a:ea typeface="+mn-ea"/>
                  <a:cs typeface="+mn-cs"/>
                </a:rPr>
                <a:t>Rigid</a:t>
              </a:r>
              <a:endParaRPr kumimoji="0" lang="en-US" sz="1300" b="0" i="0" u="none" strike="noStrike" kern="1200" cap="none" spc="0" normalizeH="0" baseline="0" noProof="0" dirty="0">
                <a:ln>
                  <a:noFill/>
                </a:ln>
                <a:solidFill>
                  <a:sysClr val="window" lastClr="FFFFFF"/>
                </a:solidFill>
                <a:effectLst/>
                <a:uLnTx/>
                <a:uFillTx/>
                <a:latin typeface="Corbel"/>
                <a:ea typeface="+mn-ea"/>
                <a:cs typeface="+mn-cs"/>
              </a:endParaRPr>
            </a:p>
          </p:txBody>
        </p:sp>
      </p:grpSp>
      <p:grpSp>
        <p:nvGrpSpPr>
          <p:cNvPr id="37" name="Group 36"/>
          <p:cNvGrpSpPr/>
          <p:nvPr/>
        </p:nvGrpSpPr>
        <p:grpSpPr>
          <a:xfrm>
            <a:off x="4644582" y="3111885"/>
            <a:ext cx="765618" cy="765618"/>
            <a:chOff x="3505201" y="1828799"/>
            <a:chExt cx="765618" cy="765618"/>
          </a:xfrm>
        </p:grpSpPr>
        <p:sp>
          <p:nvSpPr>
            <p:cNvPr id="38" name="Plus 37"/>
            <p:cNvSpPr/>
            <p:nvPr/>
          </p:nvSpPr>
          <p:spPr>
            <a:xfrm>
              <a:off x="3505201" y="1828799"/>
              <a:ext cx="765618" cy="765618"/>
            </a:xfrm>
            <a:prstGeom prst="mathPlus">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w="6350" cap="rnd" cmpd="sng" algn="ctr">
              <a:solidFill>
                <a:srgbClr val="E88651">
                  <a:shade val="95000"/>
                  <a:satMod val="105000"/>
                </a:srgbClr>
              </a:solidFill>
              <a:prstDash val="solid"/>
            </a:ln>
            <a:effectLst>
              <a:outerShdw blurRad="39000" dist="25400" dir="5400000" rotWithShape="0">
                <a:srgbClr val="000000">
                  <a:alpha val="38000"/>
                </a:srgbClr>
              </a:outerShdw>
            </a:effectLst>
          </p:spPr>
        </p:sp>
        <p:sp>
          <p:nvSpPr>
            <p:cNvPr id="39" name="Plus 6"/>
            <p:cNvSpPr/>
            <p:nvPr/>
          </p:nvSpPr>
          <p:spPr>
            <a:xfrm>
              <a:off x="3606684" y="2121571"/>
              <a:ext cx="562652" cy="180074"/>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w="6350" cap="rnd" cmpd="sng" algn="ctr">
              <a:solidFill>
                <a:srgbClr val="E88651">
                  <a:shade val="95000"/>
                  <a:satMod val="105000"/>
                </a:srgbClr>
              </a:solidFill>
              <a:prstDash val="solid"/>
            </a:ln>
            <a:effectLst>
              <a:outerShdw blurRad="39000" dist="25400" dir="5400000" rotWithShape="0">
                <a:srgbClr val="000000">
                  <a:alpha val="38000"/>
                </a:srgbClr>
              </a:outerShdw>
            </a:effectLst>
          </p:spPr>
          <p:txBody>
            <a:bodyPr spcFirstLastPara="0" vert="horz" wrap="square" lIns="0" tIns="0" rIns="0" bIns="0" numCol="1" spcCol="1270" anchor="ctr" anchorCtr="0">
              <a:noAutofit/>
            </a:bodyPr>
            <a:lstStyle/>
            <a:p>
              <a:pPr marL="0" marR="0" lvl="0" indent="0" algn="ctr" defTabSz="48895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orbel"/>
                <a:ea typeface="+mn-ea"/>
                <a:cs typeface="+mn-cs"/>
              </a:endParaRPr>
            </a:p>
          </p:txBody>
        </p:sp>
      </p:grpSp>
      <p:grpSp>
        <p:nvGrpSpPr>
          <p:cNvPr id="40" name="Group 39"/>
          <p:cNvGrpSpPr/>
          <p:nvPr/>
        </p:nvGrpSpPr>
        <p:grpSpPr>
          <a:xfrm>
            <a:off x="5791200" y="2819400"/>
            <a:ext cx="1320031" cy="1320031"/>
            <a:chOff x="4267197" y="1524001"/>
            <a:chExt cx="1320031" cy="1320031"/>
          </a:xfrm>
        </p:grpSpPr>
        <p:sp>
          <p:nvSpPr>
            <p:cNvPr id="41" name="Oval 40"/>
            <p:cNvSpPr/>
            <p:nvPr/>
          </p:nvSpPr>
          <p:spPr>
            <a:xfrm>
              <a:off x="4267197" y="1524001"/>
              <a:ext cx="1320031" cy="1320031"/>
            </a:xfrm>
            <a:prstGeom prst="ellipse">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sp>
        <p:sp>
          <p:nvSpPr>
            <p:cNvPr id="42" name="Oval 8"/>
            <p:cNvSpPr/>
            <p:nvPr/>
          </p:nvSpPr>
          <p:spPr>
            <a:xfrm>
              <a:off x="4460511" y="1717315"/>
              <a:ext cx="933403" cy="933403"/>
            </a:xfrm>
            <a:prstGeom prst="rect">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txBody>
            <a:bodyPr spcFirstLastPara="0" vert="horz" wrap="square" lIns="16510" tIns="16510" rIns="16510" bIns="1651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smtClean="0">
                  <a:ln>
                    <a:noFill/>
                  </a:ln>
                  <a:solidFill>
                    <a:sysClr val="window" lastClr="FFFFFF"/>
                  </a:solidFill>
                  <a:effectLst/>
                  <a:uLnTx/>
                  <a:uFillTx/>
                  <a:latin typeface="Corbel"/>
                  <a:ea typeface="+mn-ea"/>
                  <a:cs typeface="+mn-cs"/>
                </a:rPr>
                <a:t>Non-rigid</a:t>
              </a:r>
              <a:endParaRPr kumimoji="0" lang="en-US" sz="1300" b="0" i="0" u="none" strike="noStrike" kern="1200" cap="none" spc="0" normalizeH="0" baseline="0" noProof="0" dirty="0">
                <a:ln>
                  <a:noFill/>
                </a:ln>
                <a:solidFill>
                  <a:sysClr val="window" lastClr="FFFFFF"/>
                </a:solidFill>
                <a:effectLst/>
                <a:uLnTx/>
                <a:uFillTx/>
                <a:latin typeface="Corbel"/>
                <a:ea typeface="+mn-ea"/>
                <a:cs typeface="+mn-cs"/>
              </a:endParaRPr>
            </a:p>
          </p:txBody>
        </p:sp>
      </p:grpSp>
      <p:grpSp>
        <p:nvGrpSpPr>
          <p:cNvPr id="43" name="Group 42"/>
          <p:cNvGrpSpPr/>
          <p:nvPr/>
        </p:nvGrpSpPr>
        <p:grpSpPr>
          <a:xfrm>
            <a:off x="6096000" y="5029200"/>
            <a:ext cx="765618" cy="765618"/>
            <a:chOff x="5562600" y="1828799"/>
            <a:chExt cx="765618" cy="765618"/>
          </a:xfrm>
        </p:grpSpPr>
        <p:sp>
          <p:nvSpPr>
            <p:cNvPr id="44" name="Plus 43"/>
            <p:cNvSpPr/>
            <p:nvPr/>
          </p:nvSpPr>
          <p:spPr>
            <a:xfrm>
              <a:off x="5562600" y="1828799"/>
              <a:ext cx="765618" cy="765618"/>
            </a:xfrm>
            <a:prstGeom prst="mathPlus">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w="6350" cap="rnd" cmpd="sng" algn="ctr">
              <a:solidFill>
                <a:srgbClr val="E88651">
                  <a:shade val="95000"/>
                  <a:satMod val="105000"/>
                </a:srgbClr>
              </a:solidFill>
              <a:prstDash val="solid"/>
            </a:ln>
            <a:effectLst>
              <a:outerShdw blurRad="39000" dist="25400" dir="5400000" rotWithShape="0">
                <a:srgbClr val="000000">
                  <a:alpha val="38000"/>
                </a:srgbClr>
              </a:outerShdw>
            </a:effectLst>
          </p:spPr>
        </p:sp>
        <p:sp>
          <p:nvSpPr>
            <p:cNvPr id="45" name="Plus 10"/>
            <p:cNvSpPr/>
            <p:nvPr/>
          </p:nvSpPr>
          <p:spPr>
            <a:xfrm>
              <a:off x="5664083" y="2121571"/>
              <a:ext cx="562652" cy="180074"/>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w="6350" cap="rnd" cmpd="sng" algn="ctr">
              <a:solidFill>
                <a:srgbClr val="E88651">
                  <a:shade val="95000"/>
                  <a:satMod val="105000"/>
                </a:srgbClr>
              </a:solidFill>
              <a:prstDash val="solid"/>
            </a:ln>
            <a:effectLst>
              <a:outerShdw blurRad="39000" dist="25400" dir="5400000" rotWithShape="0">
                <a:srgbClr val="000000">
                  <a:alpha val="38000"/>
                </a:srgbClr>
              </a:outerShdw>
            </a:effectLst>
          </p:spPr>
          <p:txBody>
            <a:bodyPr spcFirstLastPara="0" vert="horz" wrap="square" lIns="0" tIns="0" rIns="0" bIns="0" numCol="1" spcCol="1270" anchor="ctr" anchorCtr="0">
              <a:noAutofit/>
            </a:bodyPr>
            <a:lstStyle/>
            <a:p>
              <a:pPr marL="0" marR="0" lvl="0" indent="0" algn="ctr" defTabSz="48895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orbel"/>
                <a:ea typeface="+mn-ea"/>
                <a:cs typeface="+mn-cs"/>
              </a:endParaRPr>
            </a:p>
          </p:txBody>
        </p:sp>
      </p:grpSp>
      <p:grpSp>
        <p:nvGrpSpPr>
          <p:cNvPr id="46" name="Group 45"/>
          <p:cNvGrpSpPr/>
          <p:nvPr/>
        </p:nvGrpSpPr>
        <p:grpSpPr>
          <a:xfrm>
            <a:off x="7086600" y="4724400"/>
            <a:ext cx="1320031" cy="1320031"/>
            <a:chOff x="6324597" y="1524001"/>
            <a:chExt cx="1320031" cy="1320031"/>
          </a:xfrm>
        </p:grpSpPr>
        <p:sp>
          <p:nvSpPr>
            <p:cNvPr id="47" name="Oval 46"/>
            <p:cNvSpPr/>
            <p:nvPr/>
          </p:nvSpPr>
          <p:spPr>
            <a:xfrm>
              <a:off x="6324597" y="1524001"/>
              <a:ext cx="1320031" cy="1320031"/>
            </a:xfrm>
            <a:prstGeom prst="ellipse">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sp>
        <p:sp>
          <p:nvSpPr>
            <p:cNvPr id="48" name="Oval 12"/>
            <p:cNvSpPr/>
            <p:nvPr/>
          </p:nvSpPr>
          <p:spPr>
            <a:xfrm>
              <a:off x="6517911" y="1717315"/>
              <a:ext cx="933403" cy="933403"/>
            </a:xfrm>
            <a:prstGeom prst="rect">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txBody>
            <a:bodyPr spcFirstLastPara="0" vert="horz" wrap="square" lIns="16510" tIns="16510" rIns="16510" bIns="1651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smtClean="0">
                  <a:ln>
                    <a:noFill/>
                  </a:ln>
                  <a:solidFill>
                    <a:sysClr val="window" lastClr="FFFFFF"/>
                  </a:solidFill>
                  <a:effectLst/>
                  <a:uLnTx/>
                  <a:uFillTx/>
                  <a:latin typeface="Corbel"/>
                  <a:ea typeface="+mn-ea"/>
                  <a:cs typeface="+mn-cs"/>
                </a:rPr>
                <a:t>Non-Isometric</a:t>
              </a:r>
              <a:endParaRPr kumimoji="0" lang="en-US" sz="1300" b="0" i="0" u="none" strike="noStrike" kern="1200" cap="none" spc="0" normalizeH="0" baseline="0" noProof="0" dirty="0">
                <a:ln>
                  <a:noFill/>
                </a:ln>
                <a:solidFill>
                  <a:sysClr val="window" lastClr="FFFFFF"/>
                </a:solidFill>
                <a:effectLst/>
                <a:uLnTx/>
                <a:uFillTx/>
                <a:latin typeface="Corbel"/>
                <a:ea typeface="+mn-ea"/>
                <a:cs typeface="+mn-cs"/>
              </a:endParaRPr>
            </a:p>
          </p:txBody>
        </p:sp>
      </p:grpSp>
      <p:grpSp>
        <p:nvGrpSpPr>
          <p:cNvPr id="49" name="Group 48"/>
          <p:cNvGrpSpPr/>
          <p:nvPr/>
        </p:nvGrpSpPr>
        <p:grpSpPr>
          <a:xfrm>
            <a:off x="2083188" y="3120582"/>
            <a:ext cx="765618" cy="765618"/>
            <a:chOff x="1371604" y="1752597"/>
            <a:chExt cx="765618" cy="765618"/>
          </a:xfrm>
        </p:grpSpPr>
        <p:sp>
          <p:nvSpPr>
            <p:cNvPr id="50" name="Equal 49"/>
            <p:cNvSpPr/>
            <p:nvPr/>
          </p:nvSpPr>
          <p:spPr>
            <a:xfrm>
              <a:off x="1371604" y="1752597"/>
              <a:ext cx="765618" cy="765618"/>
            </a:xfrm>
            <a:prstGeom prst="mathEqual">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w="6350" cap="rnd" cmpd="sng" algn="ctr">
              <a:solidFill>
                <a:srgbClr val="E88651">
                  <a:shade val="95000"/>
                  <a:satMod val="105000"/>
                </a:srgbClr>
              </a:solidFill>
              <a:prstDash val="solid"/>
            </a:ln>
            <a:effectLst>
              <a:outerShdw blurRad="39000" dist="25400" dir="5400000" rotWithShape="0">
                <a:srgbClr val="000000">
                  <a:alpha val="38000"/>
                </a:srgbClr>
              </a:outerShdw>
            </a:effectLst>
          </p:spPr>
        </p:sp>
        <p:sp>
          <p:nvSpPr>
            <p:cNvPr id="51" name="Equal 14"/>
            <p:cNvSpPr/>
            <p:nvPr/>
          </p:nvSpPr>
          <p:spPr>
            <a:xfrm>
              <a:off x="1473087" y="1910314"/>
              <a:ext cx="562652" cy="450184"/>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48895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sysClr val="window" lastClr="FFFFFF"/>
                </a:solidFill>
                <a:effectLst/>
                <a:uLnTx/>
                <a:uFillTx/>
                <a:latin typeface="Corbel"/>
                <a:ea typeface="+mn-ea"/>
                <a:cs typeface="+mn-cs"/>
              </a:endParaRPr>
            </a:p>
          </p:txBody>
        </p:sp>
      </p:grpSp>
      <p:grpSp>
        <p:nvGrpSpPr>
          <p:cNvPr id="52" name="Group 51"/>
          <p:cNvGrpSpPr/>
          <p:nvPr/>
        </p:nvGrpSpPr>
        <p:grpSpPr>
          <a:xfrm>
            <a:off x="533400" y="2794769"/>
            <a:ext cx="1320031" cy="1320031"/>
            <a:chOff x="76204" y="1447796"/>
            <a:chExt cx="1320031" cy="1320031"/>
          </a:xfrm>
        </p:grpSpPr>
        <p:sp>
          <p:nvSpPr>
            <p:cNvPr id="53" name="Oval 52"/>
            <p:cNvSpPr/>
            <p:nvPr/>
          </p:nvSpPr>
          <p:spPr>
            <a:xfrm>
              <a:off x="76204" y="1447796"/>
              <a:ext cx="1320031" cy="1320031"/>
            </a:xfrm>
            <a:prstGeom prst="ellipse">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sp>
        <p:sp>
          <p:nvSpPr>
            <p:cNvPr id="54" name="Oval 16"/>
            <p:cNvSpPr/>
            <p:nvPr/>
          </p:nvSpPr>
          <p:spPr>
            <a:xfrm>
              <a:off x="269518" y="1641110"/>
              <a:ext cx="933403" cy="933403"/>
            </a:xfrm>
            <a:prstGeom prst="rect">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txBody>
            <a:bodyPr spcFirstLastPara="0" vert="horz" wrap="square" lIns="16510" tIns="16510" rIns="16510" bIns="1651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smtClean="0">
                  <a:ln>
                    <a:noFill/>
                  </a:ln>
                  <a:solidFill>
                    <a:sysClr val="window" lastClr="FFFFFF"/>
                  </a:solidFill>
                  <a:effectLst/>
                  <a:uLnTx/>
                  <a:uFillTx/>
                  <a:latin typeface="Corbel"/>
                  <a:ea typeface="+mn-ea"/>
                  <a:cs typeface="+mn-cs"/>
                </a:rPr>
                <a:t>Deformation</a:t>
              </a:r>
              <a:endParaRPr kumimoji="0" lang="en-US" sz="1300" b="0" i="0" u="none" strike="noStrike" kern="1200" cap="none" spc="0" normalizeH="0" baseline="0" noProof="0" dirty="0">
                <a:ln>
                  <a:noFill/>
                </a:ln>
                <a:solidFill>
                  <a:sysClr val="window" lastClr="FFFFFF"/>
                </a:solidFill>
                <a:effectLst/>
                <a:uLnTx/>
                <a:uFillTx/>
                <a:latin typeface="Corbel"/>
                <a:ea typeface="+mn-ea"/>
                <a:cs typeface="+mn-cs"/>
              </a:endParaRPr>
            </a:p>
          </p:txBody>
        </p:sp>
      </p:grpSp>
      <p:grpSp>
        <p:nvGrpSpPr>
          <p:cNvPr id="55" name="Group 30"/>
          <p:cNvGrpSpPr/>
          <p:nvPr/>
        </p:nvGrpSpPr>
        <p:grpSpPr>
          <a:xfrm>
            <a:off x="4699769" y="4724400"/>
            <a:ext cx="1320031" cy="1320031"/>
            <a:chOff x="4267197" y="1524001"/>
            <a:chExt cx="1320031" cy="1320031"/>
          </a:xfrm>
        </p:grpSpPr>
        <p:sp>
          <p:nvSpPr>
            <p:cNvPr id="56" name="Oval 55"/>
            <p:cNvSpPr/>
            <p:nvPr/>
          </p:nvSpPr>
          <p:spPr>
            <a:xfrm>
              <a:off x="4267197" y="1524001"/>
              <a:ext cx="1320031" cy="1320031"/>
            </a:xfrm>
            <a:prstGeom prst="ellipse">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sp>
        <p:sp>
          <p:nvSpPr>
            <p:cNvPr id="57" name="Oval 8"/>
            <p:cNvSpPr/>
            <p:nvPr/>
          </p:nvSpPr>
          <p:spPr>
            <a:xfrm>
              <a:off x="4460511" y="1717315"/>
              <a:ext cx="933403" cy="933403"/>
            </a:xfrm>
            <a:prstGeom prst="rect">
              <a:avLst/>
            </a:prstGeom>
            <a:gradFill rotWithShape="1">
              <a:gsLst>
                <a:gs pos="0">
                  <a:srgbClr val="6BB76D">
                    <a:shade val="47500"/>
                    <a:satMod val="137000"/>
                  </a:srgbClr>
                </a:gs>
                <a:gs pos="55000">
                  <a:srgbClr val="6BB76D">
                    <a:shade val="69000"/>
                    <a:satMod val="137000"/>
                  </a:srgbClr>
                </a:gs>
                <a:gs pos="100000">
                  <a:srgbClr val="6BB76D">
                    <a:shade val="98000"/>
                    <a:satMod val="137000"/>
                  </a:srgbClr>
                </a:gs>
              </a:gsLst>
              <a:lin ang="16200000" scaled="0"/>
            </a:gradFill>
            <a:ln w="6350" cap="rnd" cmpd="sng" algn="ctr">
              <a:solidFill>
                <a:srgbClr val="6BB76D">
                  <a:shade val="95000"/>
                  <a:satMod val="105000"/>
                </a:srgbClr>
              </a:solidFill>
              <a:prstDash val="solid"/>
            </a:ln>
            <a:effectLst>
              <a:outerShdw blurRad="39000" dist="25400" dir="5400000" rotWithShape="0">
                <a:srgbClr val="000000">
                  <a:alpha val="38000"/>
                </a:srgbClr>
              </a:outerShdw>
            </a:effectLst>
          </p:spPr>
          <p:txBody>
            <a:bodyPr spcFirstLastPara="0" vert="horz" wrap="square" lIns="16510" tIns="16510" rIns="16510" bIns="1651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smtClean="0">
                  <a:ln>
                    <a:noFill/>
                  </a:ln>
                  <a:solidFill>
                    <a:sysClr val="window" lastClr="FFFFFF"/>
                  </a:solidFill>
                  <a:effectLst/>
                  <a:uLnTx/>
                  <a:uFillTx/>
                  <a:latin typeface="Corbel"/>
                  <a:ea typeface="+mn-ea"/>
                  <a:cs typeface="+mn-cs"/>
                </a:rPr>
                <a:t>Isometric</a:t>
              </a:r>
              <a:endParaRPr kumimoji="0" lang="en-US" sz="1300" b="0" i="0" u="none" strike="noStrike" kern="1200" cap="none" spc="0" normalizeH="0" baseline="0" noProof="0" dirty="0">
                <a:ln>
                  <a:noFill/>
                </a:ln>
                <a:solidFill>
                  <a:sysClr val="window" lastClr="FFFFFF"/>
                </a:solidFill>
                <a:effectLst/>
                <a:uLnTx/>
                <a:uFillTx/>
                <a:latin typeface="Corbel"/>
                <a:ea typeface="+mn-ea"/>
                <a:cs typeface="+mn-cs"/>
              </a:endParaRPr>
            </a:p>
          </p:txBody>
        </p:sp>
      </p:grpSp>
      <p:sp>
        <p:nvSpPr>
          <p:cNvPr id="58" name="Left Brace 57"/>
          <p:cNvSpPr/>
          <p:nvPr/>
        </p:nvSpPr>
        <p:spPr>
          <a:xfrm rot="5400000">
            <a:off x="6286500" y="3238500"/>
            <a:ext cx="457200" cy="2362200"/>
          </a:xfrm>
          <a:prstGeom prst="leftBrace">
            <a:avLst/>
          </a:prstGeom>
          <a:noFill/>
          <a:ln w="48000" cap="flat" cmpd="thickThin" algn="ctr">
            <a:solidFill>
              <a:srgbClr val="E88651"/>
            </a:solidFill>
            <a:prstDash val="solid"/>
          </a:ln>
          <a:effectLst>
            <a:outerShdw blurRad="45000" dist="25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a:ea typeface="+mn-ea"/>
              <a:cs typeface="+mn-cs"/>
            </a:endParaRPr>
          </a:p>
        </p:txBody>
      </p:sp>
      <p:sp>
        <p:nvSpPr>
          <p:cNvPr id="59" name="TextBox 58"/>
          <p:cNvSpPr txBox="1"/>
          <p:nvPr/>
        </p:nvSpPr>
        <p:spPr>
          <a:xfrm>
            <a:off x="457200" y="5410200"/>
            <a:ext cx="327660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0" cap="none" spc="0" normalizeH="0" baseline="0" noProof="0" dirty="0" smtClean="0">
                <a:ln>
                  <a:noFill/>
                </a:ln>
                <a:solidFill>
                  <a:sysClr val="windowText" lastClr="000000"/>
                </a:solidFill>
                <a:effectLst/>
                <a:uLnTx/>
                <a:uFillTx/>
              </a:rPr>
              <a:t>Intrinsic methods apply</a:t>
            </a:r>
            <a:endParaRPr kumimoji="0" lang="zh-CN" altLang="en-US" sz="2400" i="0" u="none" strike="noStrike" kern="0" cap="none" spc="0" normalizeH="0" baseline="0" noProof="0" dirty="0">
              <a:ln>
                <a:noFill/>
              </a:ln>
              <a:solidFill>
                <a:sysClr val="windowText" lastClr="000000"/>
              </a:solidFill>
              <a:effectLst/>
              <a:uLnTx/>
              <a:uFillTx/>
            </a:endParaRPr>
          </a:p>
        </p:txBody>
      </p:sp>
      <p:cxnSp>
        <p:nvCxnSpPr>
          <p:cNvPr id="60" name="Straight Arrow Connector 59"/>
          <p:cNvCxnSpPr/>
          <p:nvPr/>
        </p:nvCxnSpPr>
        <p:spPr>
          <a:xfrm rot="5400000" flipH="1" flipV="1">
            <a:off x="2781300" y="4533900"/>
            <a:ext cx="838200" cy="609600"/>
          </a:xfrm>
          <a:prstGeom prst="straightConnector1">
            <a:avLst/>
          </a:prstGeom>
          <a:noFill/>
          <a:ln w="48000" cap="flat" cmpd="thickThin" algn="ctr">
            <a:solidFill>
              <a:srgbClr val="E88651"/>
            </a:solidFill>
            <a:prstDash val="solid"/>
            <a:tailEnd type="arrow"/>
          </a:ln>
          <a:effectLst>
            <a:outerShdw blurRad="45000" dist="25000" dir="5400000" rotWithShape="0">
              <a:srgbClr val="000000">
                <a:alpha val="38000"/>
              </a:srgbClr>
            </a:outerShdw>
          </a:effectLst>
        </p:spPr>
      </p:cxnSp>
      <p:cxnSp>
        <p:nvCxnSpPr>
          <p:cNvPr id="61" name="Straight Arrow Connector 60"/>
          <p:cNvCxnSpPr/>
          <p:nvPr/>
        </p:nvCxnSpPr>
        <p:spPr>
          <a:xfrm flipV="1">
            <a:off x="3581400" y="5334000"/>
            <a:ext cx="990600" cy="76200"/>
          </a:xfrm>
          <a:prstGeom prst="straightConnector1">
            <a:avLst/>
          </a:prstGeom>
          <a:noFill/>
          <a:ln w="48000" cap="flat" cmpd="thickThin" algn="ctr">
            <a:solidFill>
              <a:srgbClr val="E88651"/>
            </a:solidFill>
            <a:prstDash val="solid"/>
            <a:tailEnd type="arrow"/>
          </a:ln>
          <a:effectLst>
            <a:outerShdw blurRad="45000" dist="25000" dir="5400000" rotWithShape="0">
              <a:srgbClr val="000000">
                <a:alpha val="38000"/>
              </a:srgbClr>
            </a:outerShdw>
          </a:effectLst>
        </p:spPr>
      </p:cxnSp>
      <p:sp>
        <p:nvSpPr>
          <p:cNvPr id="62" name="TextBox 61"/>
          <p:cNvSpPr txBox="1"/>
          <p:nvPr/>
        </p:nvSpPr>
        <p:spPr>
          <a:xfrm>
            <a:off x="4572000" y="6324600"/>
            <a:ext cx="457200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0" cap="none" spc="0" normalizeH="0" baseline="0" noProof="0" dirty="0" smtClean="0">
                <a:ln>
                  <a:noFill/>
                </a:ln>
                <a:solidFill>
                  <a:sysClr val="windowText" lastClr="000000"/>
                </a:solidFill>
                <a:effectLst/>
                <a:uLnTx/>
                <a:uFillTx/>
              </a:rPr>
              <a:t>Fewer methods handle this case</a:t>
            </a:r>
            <a:endParaRPr kumimoji="0" lang="zh-CN" altLang="en-US" sz="2400" i="0" u="none" strike="noStrike" kern="0" cap="none" spc="0" normalizeH="0" baseline="0" noProof="0" dirty="0">
              <a:ln>
                <a:noFill/>
              </a:ln>
              <a:solidFill>
                <a:sysClr val="windowText" lastClr="000000"/>
              </a:solidFill>
              <a:effectLst/>
              <a:uLnTx/>
              <a:uFillTx/>
            </a:endParaRPr>
          </a:p>
        </p:txBody>
      </p:sp>
      <p:cxnSp>
        <p:nvCxnSpPr>
          <p:cNvPr id="63" name="Straight Arrow Connector 62"/>
          <p:cNvCxnSpPr/>
          <p:nvPr/>
        </p:nvCxnSpPr>
        <p:spPr>
          <a:xfrm flipV="1">
            <a:off x="6019800" y="5943600"/>
            <a:ext cx="1143000" cy="381000"/>
          </a:xfrm>
          <a:prstGeom prst="straightConnector1">
            <a:avLst/>
          </a:prstGeom>
          <a:noFill/>
          <a:ln w="48000" cap="flat" cmpd="thickThin" algn="ctr">
            <a:solidFill>
              <a:srgbClr val="E88651"/>
            </a:solidFill>
            <a:prstDash val="solid"/>
            <a:tailEnd type="arrow"/>
          </a:ln>
          <a:effectLst>
            <a:outerShdw blurRad="45000" dist="25000" dir="5400000" rotWithShape="0">
              <a:srgbClr val="000000">
                <a:alpha val="38000"/>
              </a:srgbClr>
            </a:outerShdw>
          </a:effectLst>
        </p:spPr>
      </p:cxnSp>
      <p:sp>
        <p:nvSpPr>
          <p:cNvPr id="6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Surface parameterization</a:t>
            </a:r>
          </a:p>
        </p:txBody>
      </p:sp>
      <p:grpSp>
        <p:nvGrpSpPr>
          <p:cNvPr id="4" name="Group 3"/>
          <p:cNvGrpSpPr/>
          <p:nvPr/>
        </p:nvGrpSpPr>
        <p:grpSpPr>
          <a:xfrm>
            <a:off x="27432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8" name="TextBox 7"/>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9" name="Group 9"/>
          <p:cNvGrpSpPr/>
          <p:nvPr/>
        </p:nvGrpSpPr>
        <p:grpSpPr>
          <a:xfrm>
            <a:off x="1676400" y="5334000"/>
            <a:ext cx="2209800" cy="1371600"/>
            <a:chOff x="914400" y="5334000"/>
            <a:chExt cx="2209800" cy="1371600"/>
          </a:xfrm>
        </p:grpSpPr>
        <p:grpSp>
          <p:nvGrpSpPr>
            <p:cNvPr id="10" name="Group 7"/>
            <p:cNvGrpSpPr/>
            <p:nvPr/>
          </p:nvGrpSpPr>
          <p:grpSpPr>
            <a:xfrm>
              <a:off x="914400" y="5334000"/>
              <a:ext cx="1828800" cy="1219200"/>
              <a:chOff x="3048000" y="5487194"/>
              <a:chExt cx="1828800" cy="1219200"/>
            </a:xfrm>
          </p:grpSpPr>
          <p:cxnSp>
            <p:nvCxnSpPr>
              <p:cNvPr id="13"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2" name="TextBox 11"/>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0" name="TextBox 19"/>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1" name="TextBox 20"/>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4" name="Straight Arrow Connector 23"/>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17" name="Group 7"/>
          <p:cNvGrpSpPr/>
          <p:nvPr/>
        </p:nvGrpSpPr>
        <p:grpSpPr>
          <a:xfrm>
            <a:off x="5638800" y="5334000"/>
            <a:ext cx="1828800" cy="1219200"/>
            <a:chOff x="3048000" y="5487194"/>
            <a:chExt cx="1828800" cy="1219200"/>
          </a:xfrm>
        </p:grpSpPr>
        <p:cxnSp>
          <p:nvCxnSpPr>
            <p:cNvPr id="3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7" name="Oval 26"/>
          <p:cNvSpPr/>
          <p:nvPr/>
        </p:nvSpPr>
        <p:spPr>
          <a:xfrm>
            <a:off x="3657600" y="2819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Oval 27"/>
          <p:cNvSpPr/>
          <p:nvPr/>
        </p:nvSpPr>
        <p:spPr>
          <a:xfrm>
            <a:off x="4038600" y="2819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Freeform 32"/>
          <p:cNvSpPr/>
          <p:nvPr/>
        </p:nvSpPr>
        <p:spPr>
          <a:xfrm>
            <a:off x="4171950" y="2924175"/>
            <a:ext cx="393700" cy="282575"/>
          </a:xfrm>
          <a:custGeom>
            <a:avLst/>
            <a:gdLst>
              <a:gd name="connsiteX0" fmla="*/ 0 w 393700"/>
              <a:gd name="connsiteY0" fmla="*/ 0 h 282575"/>
              <a:gd name="connsiteX1" fmla="*/ 158750 w 393700"/>
              <a:gd name="connsiteY1" fmla="*/ 41275 h 282575"/>
              <a:gd name="connsiteX2" fmla="*/ 292100 w 393700"/>
              <a:gd name="connsiteY2" fmla="*/ 142875 h 282575"/>
              <a:gd name="connsiteX3" fmla="*/ 393700 w 393700"/>
              <a:gd name="connsiteY3" fmla="*/ 282575 h 282575"/>
              <a:gd name="connsiteX4" fmla="*/ 393700 w 3937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00" h="282575">
                <a:moveTo>
                  <a:pt x="0" y="0"/>
                </a:moveTo>
                <a:cubicBezTo>
                  <a:pt x="55033" y="8731"/>
                  <a:pt x="110067" y="17463"/>
                  <a:pt x="158750" y="41275"/>
                </a:cubicBezTo>
                <a:cubicBezTo>
                  <a:pt x="207433" y="65087"/>
                  <a:pt x="252942" y="102658"/>
                  <a:pt x="292100" y="142875"/>
                </a:cubicBezTo>
                <a:cubicBezTo>
                  <a:pt x="331258" y="183092"/>
                  <a:pt x="393700" y="282575"/>
                  <a:pt x="393700" y="282575"/>
                </a:cubicBezTo>
                <a:lnTo>
                  <a:pt x="3937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4117975" y="2984500"/>
            <a:ext cx="431800" cy="282575"/>
          </a:xfrm>
          <a:custGeom>
            <a:avLst/>
            <a:gdLst>
              <a:gd name="connsiteX0" fmla="*/ 0 w 431800"/>
              <a:gd name="connsiteY0" fmla="*/ 0 h 282575"/>
              <a:gd name="connsiteX1" fmla="*/ 177800 w 431800"/>
              <a:gd name="connsiteY1" fmla="*/ 50800 h 282575"/>
              <a:gd name="connsiteX2" fmla="*/ 317500 w 431800"/>
              <a:gd name="connsiteY2" fmla="*/ 158750 h 282575"/>
              <a:gd name="connsiteX3" fmla="*/ 431800 w 431800"/>
              <a:gd name="connsiteY3" fmla="*/ 282575 h 282575"/>
              <a:gd name="connsiteX4" fmla="*/ 431800 w 4318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82575">
                <a:moveTo>
                  <a:pt x="0" y="0"/>
                </a:moveTo>
                <a:cubicBezTo>
                  <a:pt x="62441" y="12171"/>
                  <a:pt x="124883" y="24342"/>
                  <a:pt x="177800" y="50800"/>
                </a:cubicBezTo>
                <a:cubicBezTo>
                  <a:pt x="230717" y="77258"/>
                  <a:pt x="275167" y="120121"/>
                  <a:pt x="317500" y="158750"/>
                </a:cubicBezTo>
                <a:cubicBezTo>
                  <a:pt x="359833" y="197379"/>
                  <a:pt x="431800" y="282575"/>
                  <a:pt x="431800" y="282575"/>
                </a:cubicBezTo>
                <a:lnTo>
                  <a:pt x="4318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p:nvSpPr>
        <p:spPr>
          <a:xfrm>
            <a:off x="4070350" y="3044825"/>
            <a:ext cx="444500" cy="263525"/>
          </a:xfrm>
          <a:custGeom>
            <a:avLst/>
            <a:gdLst>
              <a:gd name="connsiteX0" fmla="*/ 0 w 444500"/>
              <a:gd name="connsiteY0" fmla="*/ 0 h 263525"/>
              <a:gd name="connsiteX1" fmla="*/ 206375 w 444500"/>
              <a:gd name="connsiteY1" fmla="*/ 66675 h 263525"/>
              <a:gd name="connsiteX2" fmla="*/ 361950 w 444500"/>
              <a:gd name="connsiteY2" fmla="*/ 187325 h 263525"/>
              <a:gd name="connsiteX3" fmla="*/ 444500 w 444500"/>
              <a:gd name="connsiteY3" fmla="*/ 263525 h 263525"/>
              <a:gd name="connsiteX4" fmla="*/ 444500 w 444500"/>
              <a:gd name="connsiteY4" fmla="*/ 263525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00" h="263525">
                <a:moveTo>
                  <a:pt x="0" y="0"/>
                </a:moveTo>
                <a:cubicBezTo>
                  <a:pt x="73025" y="17727"/>
                  <a:pt x="146050" y="35454"/>
                  <a:pt x="206375" y="66675"/>
                </a:cubicBezTo>
                <a:cubicBezTo>
                  <a:pt x="266700" y="97896"/>
                  <a:pt x="322262" y="154517"/>
                  <a:pt x="361950" y="187325"/>
                </a:cubicBezTo>
                <a:cubicBezTo>
                  <a:pt x="401638" y="220133"/>
                  <a:pt x="444500" y="263525"/>
                  <a:pt x="444500" y="263525"/>
                </a:cubicBezTo>
                <a:lnTo>
                  <a:pt x="444500" y="2635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Freeform 35"/>
          <p:cNvSpPr/>
          <p:nvPr/>
        </p:nvSpPr>
        <p:spPr>
          <a:xfrm>
            <a:off x="4048125" y="3117850"/>
            <a:ext cx="431800" cy="241300"/>
          </a:xfrm>
          <a:custGeom>
            <a:avLst/>
            <a:gdLst>
              <a:gd name="connsiteX0" fmla="*/ 0 w 431800"/>
              <a:gd name="connsiteY0" fmla="*/ 0 h 241300"/>
              <a:gd name="connsiteX1" fmla="*/ 177800 w 431800"/>
              <a:gd name="connsiteY1" fmla="*/ 53975 h 241300"/>
              <a:gd name="connsiteX2" fmla="*/ 349250 w 431800"/>
              <a:gd name="connsiteY2" fmla="*/ 161925 h 241300"/>
              <a:gd name="connsiteX3" fmla="*/ 431800 w 431800"/>
              <a:gd name="connsiteY3" fmla="*/ 241300 h 241300"/>
              <a:gd name="connsiteX4" fmla="*/ 431800 w 431800"/>
              <a:gd name="connsiteY4" fmla="*/ 24130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41300">
                <a:moveTo>
                  <a:pt x="0" y="0"/>
                </a:moveTo>
                <a:cubicBezTo>
                  <a:pt x="59796" y="13494"/>
                  <a:pt x="119592" y="26988"/>
                  <a:pt x="177800" y="53975"/>
                </a:cubicBezTo>
                <a:cubicBezTo>
                  <a:pt x="236008" y="80962"/>
                  <a:pt x="306917" y="130704"/>
                  <a:pt x="349250" y="161925"/>
                </a:cubicBezTo>
                <a:cubicBezTo>
                  <a:pt x="391583" y="193146"/>
                  <a:pt x="431800" y="241300"/>
                  <a:pt x="431800" y="241300"/>
                </a:cubicBezTo>
                <a:lnTo>
                  <a:pt x="431800" y="24130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p:nvSpPr>
        <p:spPr>
          <a:xfrm>
            <a:off x="4051300" y="3200400"/>
            <a:ext cx="384175" cy="200025"/>
          </a:xfrm>
          <a:custGeom>
            <a:avLst/>
            <a:gdLst>
              <a:gd name="connsiteX0" fmla="*/ 0 w 384175"/>
              <a:gd name="connsiteY0" fmla="*/ 0 h 200025"/>
              <a:gd name="connsiteX1" fmla="*/ 174625 w 384175"/>
              <a:gd name="connsiteY1" fmla="*/ 50800 h 200025"/>
              <a:gd name="connsiteX2" fmla="*/ 330200 w 384175"/>
              <a:gd name="connsiteY2" fmla="*/ 149225 h 200025"/>
              <a:gd name="connsiteX3" fmla="*/ 384175 w 384175"/>
              <a:gd name="connsiteY3" fmla="*/ 200025 h 200025"/>
              <a:gd name="connsiteX4" fmla="*/ 384175 w 384175"/>
              <a:gd name="connsiteY4" fmla="*/ 200025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75" h="200025">
                <a:moveTo>
                  <a:pt x="0" y="0"/>
                </a:moveTo>
                <a:cubicBezTo>
                  <a:pt x="59796" y="12964"/>
                  <a:pt x="119592" y="25929"/>
                  <a:pt x="174625" y="50800"/>
                </a:cubicBezTo>
                <a:cubicBezTo>
                  <a:pt x="229658" y="75671"/>
                  <a:pt x="295275" y="124354"/>
                  <a:pt x="330200" y="149225"/>
                </a:cubicBezTo>
                <a:cubicBezTo>
                  <a:pt x="365125" y="174096"/>
                  <a:pt x="384175" y="200025"/>
                  <a:pt x="384175" y="200025"/>
                </a:cubicBezTo>
                <a:lnTo>
                  <a:pt x="384175" y="200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4076700" y="3279775"/>
            <a:ext cx="304800" cy="152400"/>
          </a:xfrm>
          <a:custGeom>
            <a:avLst/>
            <a:gdLst>
              <a:gd name="connsiteX0" fmla="*/ 0 w 304800"/>
              <a:gd name="connsiteY0" fmla="*/ 0 h 152400"/>
              <a:gd name="connsiteX1" fmla="*/ 155575 w 304800"/>
              <a:gd name="connsiteY1" fmla="*/ 44450 h 152400"/>
              <a:gd name="connsiteX2" fmla="*/ 279400 w 304800"/>
              <a:gd name="connsiteY2" fmla="*/ 117475 h 152400"/>
              <a:gd name="connsiteX3" fmla="*/ 304800 w 3048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304800" h="152400">
                <a:moveTo>
                  <a:pt x="0" y="0"/>
                </a:moveTo>
                <a:cubicBezTo>
                  <a:pt x="54504" y="12435"/>
                  <a:pt x="109008" y="24871"/>
                  <a:pt x="155575" y="44450"/>
                </a:cubicBezTo>
                <a:cubicBezTo>
                  <a:pt x="202142" y="64029"/>
                  <a:pt x="254529" y="99483"/>
                  <a:pt x="279400" y="117475"/>
                </a:cubicBezTo>
                <a:cubicBezTo>
                  <a:pt x="304271" y="135467"/>
                  <a:pt x="304535" y="143933"/>
                  <a:pt x="304800" y="152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4146550" y="3378200"/>
            <a:ext cx="190500" cy="73025"/>
          </a:xfrm>
          <a:custGeom>
            <a:avLst/>
            <a:gdLst>
              <a:gd name="connsiteX0" fmla="*/ 0 w 190500"/>
              <a:gd name="connsiteY0" fmla="*/ 0 h 73025"/>
              <a:gd name="connsiteX1" fmla="*/ 139700 w 190500"/>
              <a:gd name="connsiteY1" fmla="*/ 31750 h 73025"/>
              <a:gd name="connsiteX2" fmla="*/ 190500 w 190500"/>
              <a:gd name="connsiteY2" fmla="*/ 73025 h 73025"/>
              <a:gd name="connsiteX3" fmla="*/ 190500 w 190500"/>
              <a:gd name="connsiteY3" fmla="*/ 73025 h 73025"/>
            </a:gdLst>
            <a:ahLst/>
            <a:cxnLst>
              <a:cxn ang="0">
                <a:pos x="connsiteX0" y="connsiteY0"/>
              </a:cxn>
              <a:cxn ang="0">
                <a:pos x="connsiteX1" y="connsiteY1"/>
              </a:cxn>
              <a:cxn ang="0">
                <a:pos x="connsiteX2" y="connsiteY2"/>
              </a:cxn>
              <a:cxn ang="0">
                <a:pos x="connsiteX3" y="connsiteY3"/>
              </a:cxn>
            </a:cxnLst>
            <a:rect l="l" t="t" r="r" b="b"/>
            <a:pathLst>
              <a:path w="190500" h="73025">
                <a:moveTo>
                  <a:pt x="0" y="0"/>
                </a:moveTo>
                <a:cubicBezTo>
                  <a:pt x="53975" y="9789"/>
                  <a:pt x="107950" y="19579"/>
                  <a:pt x="139700" y="31750"/>
                </a:cubicBezTo>
                <a:cubicBezTo>
                  <a:pt x="171450" y="43921"/>
                  <a:pt x="190500" y="73025"/>
                  <a:pt x="190500" y="73025"/>
                </a:cubicBezTo>
                <a:lnTo>
                  <a:pt x="190500" y="73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Freeform 40"/>
          <p:cNvSpPr/>
          <p:nvPr/>
        </p:nvSpPr>
        <p:spPr>
          <a:xfrm>
            <a:off x="4130675" y="2886075"/>
            <a:ext cx="222250" cy="571500"/>
          </a:xfrm>
          <a:custGeom>
            <a:avLst/>
            <a:gdLst>
              <a:gd name="connsiteX0" fmla="*/ 222250 w 222250"/>
              <a:gd name="connsiteY0" fmla="*/ 0 h 571500"/>
              <a:gd name="connsiteX1" fmla="*/ 47625 w 222250"/>
              <a:gd name="connsiteY1" fmla="*/ 142875 h 571500"/>
              <a:gd name="connsiteX2" fmla="*/ 0 w 222250"/>
              <a:gd name="connsiteY2" fmla="*/ 333375 h 571500"/>
              <a:gd name="connsiteX3" fmla="*/ 0 w 222250"/>
              <a:gd name="connsiteY3" fmla="*/ 333375 h 571500"/>
              <a:gd name="connsiteX4" fmla="*/ 60325 w 222250"/>
              <a:gd name="connsiteY4" fmla="*/ 488950 h 571500"/>
              <a:gd name="connsiteX5" fmla="*/ 152400 w 222250"/>
              <a:gd name="connsiteY5"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50" h="571500">
                <a:moveTo>
                  <a:pt x="222250" y="0"/>
                </a:moveTo>
                <a:cubicBezTo>
                  <a:pt x="153458" y="43656"/>
                  <a:pt x="84667" y="87313"/>
                  <a:pt x="47625" y="142875"/>
                </a:cubicBezTo>
                <a:cubicBezTo>
                  <a:pt x="10583" y="198438"/>
                  <a:pt x="0" y="333375"/>
                  <a:pt x="0" y="333375"/>
                </a:cubicBezTo>
                <a:lnTo>
                  <a:pt x="0" y="333375"/>
                </a:lnTo>
                <a:cubicBezTo>
                  <a:pt x="10054" y="359304"/>
                  <a:pt x="34925" y="449263"/>
                  <a:pt x="60325" y="488950"/>
                </a:cubicBezTo>
                <a:cubicBezTo>
                  <a:pt x="85725" y="528638"/>
                  <a:pt x="119062" y="550069"/>
                  <a:pt x="152400" y="5715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Freeform 42"/>
          <p:cNvSpPr/>
          <p:nvPr/>
        </p:nvSpPr>
        <p:spPr>
          <a:xfrm>
            <a:off x="4207404" y="2914650"/>
            <a:ext cx="209021" cy="536575"/>
          </a:xfrm>
          <a:custGeom>
            <a:avLst/>
            <a:gdLst>
              <a:gd name="connsiteX0" fmla="*/ 209021 w 209021"/>
              <a:gd name="connsiteY0" fmla="*/ 0 h 536575"/>
              <a:gd name="connsiteX1" fmla="*/ 37571 w 209021"/>
              <a:gd name="connsiteY1" fmla="*/ 168275 h 536575"/>
              <a:gd name="connsiteX2" fmla="*/ 12171 w 209021"/>
              <a:gd name="connsiteY2" fmla="*/ 371475 h 536575"/>
              <a:gd name="connsiteX3" fmla="*/ 110596 w 209021"/>
              <a:gd name="connsiteY3" fmla="*/ 536575 h 536575"/>
            </a:gdLst>
            <a:ahLst/>
            <a:cxnLst>
              <a:cxn ang="0">
                <a:pos x="connsiteX0" y="connsiteY0"/>
              </a:cxn>
              <a:cxn ang="0">
                <a:pos x="connsiteX1" y="connsiteY1"/>
              </a:cxn>
              <a:cxn ang="0">
                <a:pos x="connsiteX2" y="connsiteY2"/>
              </a:cxn>
              <a:cxn ang="0">
                <a:pos x="connsiteX3" y="connsiteY3"/>
              </a:cxn>
            </a:cxnLst>
            <a:rect l="l" t="t" r="r" b="b"/>
            <a:pathLst>
              <a:path w="209021" h="536575">
                <a:moveTo>
                  <a:pt x="209021" y="0"/>
                </a:moveTo>
                <a:cubicBezTo>
                  <a:pt x="139700" y="53181"/>
                  <a:pt x="70379" y="106363"/>
                  <a:pt x="37571" y="168275"/>
                </a:cubicBezTo>
                <a:cubicBezTo>
                  <a:pt x="4763" y="230187"/>
                  <a:pt x="0" y="310092"/>
                  <a:pt x="12171" y="371475"/>
                </a:cubicBezTo>
                <a:cubicBezTo>
                  <a:pt x="24342" y="432858"/>
                  <a:pt x="67469" y="484716"/>
                  <a:pt x="110596" y="5365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p:nvSpPr>
        <p:spPr>
          <a:xfrm>
            <a:off x="4300008" y="2955925"/>
            <a:ext cx="173567" cy="479425"/>
          </a:xfrm>
          <a:custGeom>
            <a:avLst/>
            <a:gdLst>
              <a:gd name="connsiteX0" fmla="*/ 173567 w 173567"/>
              <a:gd name="connsiteY0" fmla="*/ 0 h 479425"/>
              <a:gd name="connsiteX1" fmla="*/ 27517 w 173567"/>
              <a:gd name="connsiteY1" fmla="*/ 146050 h 479425"/>
              <a:gd name="connsiteX2" fmla="*/ 8467 w 173567"/>
              <a:gd name="connsiteY2" fmla="*/ 336550 h 479425"/>
              <a:gd name="connsiteX3" fmla="*/ 71967 w 173567"/>
              <a:gd name="connsiteY3" fmla="*/ 479425 h 479425"/>
            </a:gdLst>
            <a:ahLst/>
            <a:cxnLst>
              <a:cxn ang="0">
                <a:pos x="connsiteX0" y="connsiteY0"/>
              </a:cxn>
              <a:cxn ang="0">
                <a:pos x="connsiteX1" y="connsiteY1"/>
              </a:cxn>
              <a:cxn ang="0">
                <a:pos x="connsiteX2" y="connsiteY2"/>
              </a:cxn>
              <a:cxn ang="0">
                <a:pos x="connsiteX3" y="connsiteY3"/>
              </a:cxn>
            </a:cxnLst>
            <a:rect l="l" t="t" r="r" b="b"/>
            <a:pathLst>
              <a:path w="173567" h="479425">
                <a:moveTo>
                  <a:pt x="173567" y="0"/>
                </a:moveTo>
                <a:cubicBezTo>
                  <a:pt x="114300" y="44979"/>
                  <a:pt x="55034" y="89958"/>
                  <a:pt x="27517" y="146050"/>
                </a:cubicBezTo>
                <a:cubicBezTo>
                  <a:pt x="0" y="202142"/>
                  <a:pt x="1059" y="280988"/>
                  <a:pt x="8467" y="336550"/>
                </a:cubicBezTo>
                <a:cubicBezTo>
                  <a:pt x="15875" y="392112"/>
                  <a:pt x="43921" y="435768"/>
                  <a:pt x="71967" y="4794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4369329" y="3013075"/>
            <a:ext cx="145521" cy="396875"/>
          </a:xfrm>
          <a:custGeom>
            <a:avLst/>
            <a:gdLst>
              <a:gd name="connsiteX0" fmla="*/ 145521 w 145521"/>
              <a:gd name="connsiteY0" fmla="*/ 0 h 396875"/>
              <a:gd name="connsiteX1" fmla="*/ 21696 w 145521"/>
              <a:gd name="connsiteY1" fmla="*/ 130175 h 396875"/>
              <a:gd name="connsiteX2" fmla="*/ 15346 w 145521"/>
              <a:gd name="connsiteY2" fmla="*/ 279400 h 396875"/>
              <a:gd name="connsiteX3" fmla="*/ 50271 w 145521"/>
              <a:gd name="connsiteY3" fmla="*/ 396875 h 396875"/>
            </a:gdLst>
            <a:ahLst/>
            <a:cxnLst>
              <a:cxn ang="0">
                <a:pos x="connsiteX0" y="connsiteY0"/>
              </a:cxn>
              <a:cxn ang="0">
                <a:pos x="connsiteX1" y="connsiteY1"/>
              </a:cxn>
              <a:cxn ang="0">
                <a:pos x="connsiteX2" y="connsiteY2"/>
              </a:cxn>
              <a:cxn ang="0">
                <a:pos x="connsiteX3" y="connsiteY3"/>
              </a:cxn>
            </a:cxnLst>
            <a:rect l="l" t="t" r="r" b="b"/>
            <a:pathLst>
              <a:path w="145521" h="396875">
                <a:moveTo>
                  <a:pt x="145521" y="0"/>
                </a:moveTo>
                <a:cubicBezTo>
                  <a:pt x="94456" y="41804"/>
                  <a:pt x="43392" y="83608"/>
                  <a:pt x="21696" y="130175"/>
                </a:cubicBezTo>
                <a:cubicBezTo>
                  <a:pt x="0" y="176742"/>
                  <a:pt x="10584" y="234950"/>
                  <a:pt x="15346" y="279400"/>
                </a:cubicBezTo>
                <a:cubicBezTo>
                  <a:pt x="20109" y="323850"/>
                  <a:pt x="35190" y="360362"/>
                  <a:pt x="50271" y="3968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4451879" y="3082925"/>
            <a:ext cx="101071" cy="297392"/>
          </a:xfrm>
          <a:custGeom>
            <a:avLst/>
            <a:gdLst>
              <a:gd name="connsiteX0" fmla="*/ 101071 w 101071"/>
              <a:gd name="connsiteY0" fmla="*/ 0 h 297392"/>
              <a:gd name="connsiteX1" fmla="*/ 15346 w 101071"/>
              <a:gd name="connsiteY1" fmla="*/ 101600 h 297392"/>
              <a:gd name="connsiteX2" fmla="*/ 8996 w 101071"/>
              <a:gd name="connsiteY2" fmla="*/ 228600 h 297392"/>
              <a:gd name="connsiteX3" fmla="*/ 34396 w 101071"/>
              <a:gd name="connsiteY3" fmla="*/ 288925 h 297392"/>
              <a:gd name="connsiteX4" fmla="*/ 28046 w 101071"/>
              <a:gd name="connsiteY4" fmla="*/ 279400 h 29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71" h="297392">
                <a:moveTo>
                  <a:pt x="101071" y="0"/>
                </a:moveTo>
                <a:cubicBezTo>
                  <a:pt x="65881" y="31750"/>
                  <a:pt x="30692" y="63500"/>
                  <a:pt x="15346" y="101600"/>
                </a:cubicBezTo>
                <a:cubicBezTo>
                  <a:pt x="0" y="139700"/>
                  <a:pt x="5821" y="197379"/>
                  <a:pt x="8996" y="228600"/>
                </a:cubicBezTo>
                <a:cubicBezTo>
                  <a:pt x="12171" y="259821"/>
                  <a:pt x="31221" y="280458"/>
                  <a:pt x="34396" y="288925"/>
                </a:cubicBezTo>
                <a:cubicBezTo>
                  <a:pt x="37571" y="297392"/>
                  <a:pt x="32808" y="288396"/>
                  <a:pt x="28046" y="279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4520142" y="3159125"/>
            <a:ext cx="45508" cy="161925"/>
          </a:xfrm>
          <a:custGeom>
            <a:avLst/>
            <a:gdLst>
              <a:gd name="connsiteX0" fmla="*/ 45508 w 45508"/>
              <a:gd name="connsiteY0" fmla="*/ 0 h 161925"/>
              <a:gd name="connsiteX1" fmla="*/ 7408 w 45508"/>
              <a:gd name="connsiteY1" fmla="*/ 66675 h 161925"/>
              <a:gd name="connsiteX2" fmla="*/ 1058 w 45508"/>
              <a:gd name="connsiteY2" fmla="*/ 161925 h 161925"/>
            </a:gdLst>
            <a:ahLst/>
            <a:cxnLst>
              <a:cxn ang="0">
                <a:pos x="connsiteX0" y="connsiteY0"/>
              </a:cxn>
              <a:cxn ang="0">
                <a:pos x="connsiteX1" y="connsiteY1"/>
              </a:cxn>
              <a:cxn ang="0">
                <a:pos x="connsiteX2" y="connsiteY2"/>
              </a:cxn>
            </a:cxnLst>
            <a:rect l="l" t="t" r="r" b="b"/>
            <a:pathLst>
              <a:path w="45508" h="161925">
                <a:moveTo>
                  <a:pt x="45508" y="0"/>
                </a:moveTo>
                <a:cubicBezTo>
                  <a:pt x="30162" y="19844"/>
                  <a:pt x="14816" y="39688"/>
                  <a:pt x="7408" y="66675"/>
                </a:cubicBezTo>
                <a:cubicBezTo>
                  <a:pt x="0" y="93662"/>
                  <a:pt x="529" y="127793"/>
                  <a:pt x="1058" y="1619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Oval 47"/>
          <p:cNvSpPr/>
          <p:nvPr/>
        </p:nvSpPr>
        <p:spPr>
          <a:xfrm>
            <a:off x="2743200" y="5486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Oval 48"/>
          <p:cNvSpPr/>
          <p:nvPr/>
        </p:nvSpPr>
        <p:spPr>
          <a:xfrm>
            <a:off x="6705600" y="5410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63" name="Group 62"/>
          <p:cNvGrpSpPr/>
          <p:nvPr/>
        </p:nvGrpSpPr>
        <p:grpSpPr>
          <a:xfrm>
            <a:off x="3124200" y="5562600"/>
            <a:ext cx="517525" cy="571500"/>
            <a:chOff x="4200525" y="3038475"/>
            <a:chExt cx="517525" cy="571500"/>
          </a:xfrm>
        </p:grpSpPr>
        <p:sp>
          <p:nvSpPr>
            <p:cNvPr id="50" name="Freeform 49"/>
            <p:cNvSpPr/>
            <p:nvPr/>
          </p:nvSpPr>
          <p:spPr>
            <a:xfrm>
              <a:off x="4324350" y="3076575"/>
              <a:ext cx="393700" cy="282575"/>
            </a:xfrm>
            <a:custGeom>
              <a:avLst/>
              <a:gdLst>
                <a:gd name="connsiteX0" fmla="*/ 0 w 393700"/>
                <a:gd name="connsiteY0" fmla="*/ 0 h 282575"/>
                <a:gd name="connsiteX1" fmla="*/ 158750 w 393700"/>
                <a:gd name="connsiteY1" fmla="*/ 41275 h 282575"/>
                <a:gd name="connsiteX2" fmla="*/ 292100 w 393700"/>
                <a:gd name="connsiteY2" fmla="*/ 142875 h 282575"/>
                <a:gd name="connsiteX3" fmla="*/ 393700 w 393700"/>
                <a:gd name="connsiteY3" fmla="*/ 282575 h 282575"/>
                <a:gd name="connsiteX4" fmla="*/ 393700 w 3937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00" h="282575">
                  <a:moveTo>
                    <a:pt x="0" y="0"/>
                  </a:moveTo>
                  <a:cubicBezTo>
                    <a:pt x="55033" y="8731"/>
                    <a:pt x="110067" y="17463"/>
                    <a:pt x="158750" y="41275"/>
                  </a:cubicBezTo>
                  <a:cubicBezTo>
                    <a:pt x="207433" y="65087"/>
                    <a:pt x="252942" y="102658"/>
                    <a:pt x="292100" y="142875"/>
                  </a:cubicBezTo>
                  <a:cubicBezTo>
                    <a:pt x="331258" y="183092"/>
                    <a:pt x="393700" y="282575"/>
                    <a:pt x="393700" y="282575"/>
                  </a:cubicBezTo>
                  <a:lnTo>
                    <a:pt x="3937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4270375" y="3136900"/>
              <a:ext cx="431800" cy="282575"/>
            </a:xfrm>
            <a:custGeom>
              <a:avLst/>
              <a:gdLst>
                <a:gd name="connsiteX0" fmla="*/ 0 w 431800"/>
                <a:gd name="connsiteY0" fmla="*/ 0 h 282575"/>
                <a:gd name="connsiteX1" fmla="*/ 177800 w 431800"/>
                <a:gd name="connsiteY1" fmla="*/ 50800 h 282575"/>
                <a:gd name="connsiteX2" fmla="*/ 317500 w 431800"/>
                <a:gd name="connsiteY2" fmla="*/ 158750 h 282575"/>
                <a:gd name="connsiteX3" fmla="*/ 431800 w 431800"/>
                <a:gd name="connsiteY3" fmla="*/ 282575 h 282575"/>
                <a:gd name="connsiteX4" fmla="*/ 431800 w 4318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82575">
                  <a:moveTo>
                    <a:pt x="0" y="0"/>
                  </a:moveTo>
                  <a:cubicBezTo>
                    <a:pt x="62441" y="12171"/>
                    <a:pt x="124883" y="24342"/>
                    <a:pt x="177800" y="50800"/>
                  </a:cubicBezTo>
                  <a:cubicBezTo>
                    <a:pt x="230717" y="77258"/>
                    <a:pt x="275167" y="120121"/>
                    <a:pt x="317500" y="158750"/>
                  </a:cubicBezTo>
                  <a:cubicBezTo>
                    <a:pt x="359833" y="197379"/>
                    <a:pt x="431800" y="282575"/>
                    <a:pt x="431800" y="282575"/>
                  </a:cubicBezTo>
                  <a:lnTo>
                    <a:pt x="4318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4222750" y="3197225"/>
              <a:ext cx="444500" cy="263525"/>
            </a:xfrm>
            <a:custGeom>
              <a:avLst/>
              <a:gdLst>
                <a:gd name="connsiteX0" fmla="*/ 0 w 444500"/>
                <a:gd name="connsiteY0" fmla="*/ 0 h 263525"/>
                <a:gd name="connsiteX1" fmla="*/ 206375 w 444500"/>
                <a:gd name="connsiteY1" fmla="*/ 66675 h 263525"/>
                <a:gd name="connsiteX2" fmla="*/ 361950 w 444500"/>
                <a:gd name="connsiteY2" fmla="*/ 187325 h 263525"/>
                <a:gd name="connsiteX3" fmla="*/ 444500 w 444500"/>
                <a:gd name="connsiteY3" fmla="*/ 263525 h 263525"/>
                <a:gd name="connsiteX4" fmla="*/ 444500 w 444500"/>
                <a:gd name="connsiteY4" fmla="*/ 263525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00" h="263525">
                  <a:moveTo>
                    <a:pt x="0" y="0"/>
                  </a:moveTo>
                  <a:cubicBezTo>
                    <a:pt x="73025" y="17727"/>
                    <a:pt x="146050" y="35454"/>
                    <a:pt x="206375" y="66675"/>
                  </a:cubicBezTo>
                  <a:cubicBezTo>
                    <a:pt x="266700" y="97896"/>
                    <a:pt x="322262" y="154517"/>
                    <a:pt x="361950" y="187325"/>
                  </a:cubicBezTo>
                  <a:cubicBezTo>
                    <a:pt x="401638" y="220133"/>
                    <a:pt x="444500" y="263525"/>
                    <a:pt x="444500" y="263525"/>
                  </a:cubicBezTo>
                  <a:lnTo>
                    <a:pt x="444500" y="2635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Freeform 52"/>
            <p:cNvSpPr/>
            <p:nvPr/>
          </p:nvSpPr>
          <p:spPr>
            <a:xfrm>
              <a:off x="4200525" y="3270250"/>
              <a:ext cx="431800" cy="241300"/>
            </a:xfrm>
            <a:custGeom>
              <a:avLst/>
              <a:gdLst>
                <a:gd name="connsiteX0" fmla="*/ 0 w 431800"/>
                <a:gd name="connsiteY0" fmla="*/ 0 h 241300"/>
                <a:gd name="connsiteX1" fmla="*/ 177800 w 431800"/>
                <a:gd name="connsiteY1" fmla="*/ 53975 h 241300"/>
                <a:gd name="connsiteX2" fmla="*/ 349250 w 431800"/>
                <a:gd name="connsiteY2" fmla="*/ 161925 h 241300"/>
                <a:gd name="connsiteX3" fmla="*/ 431800 w 431800"/>
                <a:gd name="connsiteY3" fmla="*/ 241300 h 241300"/>
                <a:gd name="connsiteX4" fmla="*/ 431800 w 431800"/>
                <a:gd name="connsiteY4" fmla="*/ 24130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41300">
                  <a:moveTo>
                    <a:pt x="0" y="0"/>
                  </a:moveTo>
                  <a:cubicBezTo>
                    <a:pt x="59796" y="13494"/>
                    <a:pt x="119592" y="26988"/>
                    <a:pt x="177800" y="53975"/>
                  </a:cubicBezTo>
                  <a:cubicBezTo>
                    <a:pt x="236008" y="80962"/>
                    <a:pt x="306917" y="130704"/>
                    <a:pt x="349250" y="161925"/>
                  </a:cubicBezTo>
                  <a:cubicBezTo>
                    <a:pt x="391583" y="193146"/>
                    <a:pt x="431800" y="241300"/>
                    <a:pt x="431800" y="241300"/>
                  </a:cubicBezTo>
                  <a:lnTo>
                    <a:pt x="431800" y="24130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4203700" y="3352800"/>
              <a:ext cx="384175" cy="200025"/>
            </a:xfrm>
            <a:custGeom>
              <a:avLst/>
              <a:gdLst>
                <a:gd name="connsiteX0" fmla="*/ 0 w 384175"/>
                <a:gd name="connsiteY0" fmla="*/ 0 h 200025"/>
                <a:gd name="connsiteX1" fmla="*/ 174625 w 384175"/>
                <a:gd name="connsiteY1" fmla="*/ 50800 h 200025"/>
                <a:gd name="connsiteX2" fmla="*/ 330200 w 384175"/>
                <a:gd name="connsiteY2" fmla="*/ 149225 h 200025"/>
                <a:gd name="connsiteX3" fmla="*/ 384175 w 384175"/>
                <a:gd name="connsiteY3" fmla="*/ 200025 h 200025"/>
                <a:gd name="connsiteX4" fmla="*/ 384175 w 384175"/>
                <a:gd name="connsiteY4" fmla="*/ 200025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75" h="200025">
                  <a:moveTo>
                    <a:pt x="0" y="0"/>
                  </a:moveTo>
                  <a:cubicBezTo>
                    <a:pt x="59796" y="12964"/>
                    <a:pt x="119592" y="25929"/>
                    <a:pt x="174625" y="50800"/>
                  </a:cubicBezTo>
                  <a:cubicBezTo>
                    <a:pt x="229658" y="75671"/>
                    <a:pt x="295275" y="124354"/>
                    <a:pt x="330200" y="149225"/>
                  </a:cubicBezTo>
                  <a:cubicBezTo>
                    <a:pt x="365125" y="174096"/>
                    <a:pt x="384175" y="200025"/>
                    <a:pt x="384175" y="200025"/>
                  </a:cubicBezTo>
                  <a:lnTo>
                    <a:pt x="384175" y="200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Freeform 54"/>
            <p:cNvSpPr/>
            <p:nvPr/>
          </p:nvSpPr>
          <p:spPr>
            <a:xfrm>
              <a:off x="4229100" y="3432175"/>
              <a:ext cx="304800" cy="152400"/>
            </a:xfrm>
            <a:custGeom>
              <a:avLst/>
              <a:gdLst>
                <a:gd name="connsiteX0" fmla="*/ 0 w 304800"/>
                <a:gd name="connsiteY0" fmla="*/ 0 h 152400"/>
                <a:gd name="connsiteX1" fmla="*/ 155575 w 304800"/>
                <a:gd name="connsiteY1" fmla="*/ 44450 h 152400"/>
                <a:gd name="connsiteX2" fmla="*/ 279400 w 304800"/>
                <a:gd name="connsiteY2" fmla="*/ 117475 h 152400"/>
                <a:gd name="connsiteX3" fmla="*/ 304800 w 3048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304800" h="152400">
                  <a:moveTo>
                    <a:pt x="0" y="0"/>
                  </a:moveTo>
                  <a:cubicBezTo>
                    <a:pt x="54504" y="12435"/>
                    <a:pt x="109008" y="24871"/>
                    <a:pt x="155575" y="44450"/>
                  </a:cubicBezTo>
                  <a:cubicBezTo>
                    <a:pt x="202142" y="64029"/>
                    <a:pt x="254529" y="99483"/>
                    <a:pt x="279400" y="117475"/>
                  </a:cubicBezTo>
                  <a:cubicBezTo>
                    <a:pt x="304271" y="135467"/>
                    <a:pt x="304535" y="143933"/>
                    <a:pt x="304800" y="152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4298950" y="3530600"/>
              <a:ext cx="190500" cy="73025"/>
            </a:xfrm>
            <a:custGeom>
              <a:avLst/>
              <a:gdLst>
                <a:gd name="connsiteX0" fmla="*/ 0 w 190500"/>
                <a:gd name="connsiteY0" fmla="*/ 0 h 73025"/>
                <a:gd name="connsiteX1" fmla="*/ 139700 w 190500"/>
                <a:gd name="connsiteY1" fmla="*/ 31750 h 73025"/>
                <a:gd name="connsiteX2" fmla="*/ 190500 w 190500"/>
                <a:gd name="connsiteY2" fmla="*/ 73025 h 73025"/>
                <a:gd name="connsiteX3" fmla="*/ 190500 w 190500"/>
                <a:gd name="connsiteY3" fmla="*/ 73025 h 73025"/>
              </a:gdLst>
              <a:ahLst/>
              <a:cxnLst>
                <a:cxn ang="0">
                  <a:pos x="connsiteX0" y="connsiteY0"/>
                </a:cxn>
                <a:cxn ang="0">
                  <a:pos x="connsiteX1" y="connsiteY1"/>
                </a:cxn>
                <a:cxn ang="0">
                  <a:pos x="connsiteX2" y="connsiteY2"/>
                </a:cxn>
                <a:cxn ang="0">
                  <a:pos x="connsiteX3" y="connsiteY3"/>
                </a:cxn>
              </a:cxnLst>
              <a:rect l="l" t="t" r="r" b="b"/>
              <a:pathLst>
                <a:path w="190500" h="73025">
                  <a:moveTo>
                    <a:pt x="0" y="0"/>
                  </a:moveTo>
                  <a:cubicBezTo>
                    <a:pt x="53975" y="9789"/>
                    <a:pt x="107950" y="19579"/>
                    <a:pt x="139700" y="31750"/>
                  </a:cubicBezTo>
                  <a:cubicBezTo>
                    <a:pt x="171450" y="43921"/>
                    <a:pt x="190500" y="73025"/>
                    <a:pt x="190500" y="73025"/>
                  </a:cubicBezTo>
                  <a:lnTo>
                    <a:pt x="190500" y="73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4283075" y="3038475"/>
              <a:ext cx="222250" cy="571500"/>
            </a:xfrm>
            <a:custGeom>
              <a:avLst/>
              <a:gdLst>
                <a:gd name="connsiteX0" fmla="*/ 222250 w 222250"/>
                <a:gd name="connsiteY0" fmla="*/ 0 h 571500"/>
                <a:gd name="connsiteX1" fmla="*/ 47625 w 222250"/>
                <a:gd name="connsiteY1" fmla="*/ 142875 h 571500"/>
                <a:gd name="connsiteX2" fmla="*/ 0 w 222250"/>
                <a:gd name="connsiteY2" fmla="*/ 333375 h 571500"/>
                <a:gd name="connsiteX3" fmla="*/ 0 w 222250"/>
                <a:gd name="connsiteY3" fmla="*/ 333375 h 571500"/>
                <a:gd name="connsiteX4" fmla="*/ 60325 w 222250"/>
                <a:gd name="connsiteY4" fmla="*/ 488950 h 571500"/>
                <a:gd name="connsiteX5" fmla="*/ 152400 w 222250"/>
                <a:gd name="connsiteY5"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50" h="571500">
                  <a:moveTo>
                    <a:pt x="222250" y="0"/>
                  </a:moveTo>
                  <a:cubicBezTo>
                    <a:pt x="153458" y="43656"/>
                    <a:pt x="84667" y="87313"/>
                    <a:pt x="47625" y="142875"/>
                  </a:cubicBezTo>
                  <a:cubicBezTo>
                    <a:pt x="10583" y="198438"/>
                    <a:pt x="0" y="333375"/>
                    <a:pt x="0" y="333375"/>
                  </a:cubicBezTo>
                  <a:lnTo>
                    <a:pt x="0" y="333375"/>
                  </a:lnTo>
                  <a:cubicBezTo>
                    <a:pt x="10054" y="359304"/>
                    <a:pt x="34925" y="449263"/>
                    <a:pt x="60325" y="488950"/>
                  </a:cubicBezTo>
                  <a:cubicBezTo>
                    <a:pt x="85725" y="528638"/>
                    <a:pt x="119062" y="550069"/>
                    <a:pt x="152400" y="5715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Freeform 57"/>
            <p:cNvSpPr/>
            <p:nvPr/>
          </p:nvSpPr>
          <p:spPr>
            <a:xfrm>
              <a:off x="4359804" y="3067050"/>
              <a:ext cx="209021" cy="536575"/>
            </a:xfrm>
            <a:custGeom>
              <a:avLst/>
              <a:gdLst>
                <a:gd name="connsiteX0" fmla="*/ 209021 w 209021"/>
                <a:gd name="connsiteY0" fmla="*/ 0 h 536575"/>
                <a:gd name="connsiteX1" fmla="*/ 37571 w 209021"/>
                <a:gd name="connsiteY1" fmla="*/ 168275 h 536575"/>
                <a:gd name="connsiteX2" fmla="*/ 12171 w 209021"/>
                <a:gd name="connsiteY2" fmla="*/ 371475 h 536575"/>
                <a:gd name="connsiteX3" fmla="*/ 110596 w 209021"/>
                <a:gd name="connsiteY3" fmla="*/ 536575 h 536575"/>
              </a:gdLst>
              <a:ahLst/>
              <a:cxnLst>
                <a:cxn ang="0">
                  <a:pos x="connsiteX0" y="connsiteY0"/>
                </a:cxn>
                <a:cxn ang="0">
                  <a:pos x="connsiteX1" y="connsiteY1"/>
                </a:cxn>
                <a:cxn ang="0">
                  <a:pos x="connsiteX2" y="connsiteY2"/>
                </a:cxn>
                <a:cxn ang="0">
                  <a:pos x="connsiteX3" y="connsiteY3"/>
                </a:cxn>
              </a:cxnLst>
              <a:rect l="l" t="t" r="r" b="b"/>
              <a:pathLst>
                <a:path w="209021" h="536575">
                  <a:moveTo>
                    <a:pt x="209021" y="0"/>
                  </a:moveTo>
                  <a:cubicBezTo>
                    <a:pt x="139700" y="53181"/>
                    <a:pt x="70379" y="106363"/>
                    <a:pt x="37571" y="168275"/>
                  </a:cubicBezTo>
                  <a:cubicBezTo>
                    <a:pt x="4763" y="230187"/>
                    <a:pt x="0" y="310092"/>
                    <a:pt x="12171" y="371475"/>
                  </a:cubicBezTo>
                  <a:cubicBezTo>
                    <a:pt x="24342" y="432858"/>
                    <a:pt x="67469" y="484716"/>
                    <a:pt x="110596" y="5365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Freeform 58"/>
            <p:cNvSpPr/>
            <p:nvPr/>
          </p:nvSpPr>
          <p:spPr>
            <a:xfrm>
              <a:off x="4452408" y="3108325"/>
              <a:ext cx="173567" cy="479425"/>
            </a:xfrm>
            <a:custGeom>
              <a:avLst/>
              <a:gdLst>
                <a:gd name="connsiteX0" fmla="*/ 173567 w 173567"/>
                <a:gd name="connsiteY0" fmla="*/ 0 h 479425"/>
                <a:gd name="connsiteX1" fmla="*/ 27517 w 173567"/>
                <a:gd name="connsiteY1" fmla="*/ 146050 h 479425"/>
                <a:gd name="connsiteX2" fmla="*/ 8467 w 173567"/>
                <a:gd name="connsiteY2" fmla="*/ 336550 h 479425"/>
                <a:gd name="connsiteX3" fmla="*/ 71967 w 173567"/>
                <a:gd name="connsiteY3" fmla="*/ 479425 h 479425"/>
              </a:gdLst>
              <a:ahLst/>
              <a:cxnLst>
                <a:cxn ang="0">
                  <a:pos x="connsiteX0" y="connsiteY0"/>
                </a:cxn>
                <a:cxn ang="0">
                  <a:pos x="connsiteX1" y="connsiteY1"/>
                </a:cxn>
                <a:cxn ang="0">
                  <a:pos x="connsiteX2" y="connsiteY2"/>
                </a:cxn>
                <a:cxn ang="0">
                  <a:pos x="connsiteX3" y="connsiteY3"/>
                </a:cxn>
              </a:cxnLst>
              <a:rect l="l" t="t" r="r" b="b"/>
              <a:pathLst>
                <a:path w="173567" h="479425">
                  <a:moveTo>
                    <a:pt x="173567" y="0"/>
                  </a:moveTo>
                  <a:cubicBezTo>
                    <a:pt x="114300" y="44979"/>
                    <a:pt x="55034" y="89958"/>
                    <a:pt x="27517" y="146050"/>
                  </a:cubicBezTo>
                  <a:cubicBezTo>
                    <a:pt x="0" y="202142"/>
                    <a:pt x="1059" y="280988"/>
                    <a:pt x="8467" y="336550"/>
                  </a:cubicBezTo>
                  <a:cubicBezTo>
                    <a:pt x="15875" y="392112"/>
                    <a:pt x="43921" y="435768"/>
                    <a:pt x="71967" y="4794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Freeform 59"/>
            <p:cNvSpPr/>
            <p:nvPr/>
          </p:nvSpPr>
          <p:spPr>
            <a:xfrm>
              <a:off x="4521729" y="3165475"/>
              <a:ext cx="145521" cy="396875"/>
            </a:xfrm>
            <a:custGeom>
              <a:avLst/>
              <a:gdLst>
                <a:gd name="connsiteX0" fmla="*/ 145521 w 145521"/>
                <a:gd name="connsiteY0" fmla="*/ 0 h 396875"/>
                <a:gd name="connsiteX1" fmla="*/ 21696 w 145521"/>
                <a:gd name="connsiteY1" fmla="*/ 130175 h 396875"/>
                <a:gd name="connsiteX2" fmla="*/ 15346 w 145521"/>
                <a:gd name="connsiteY2" fmla="*/ 279400 h 396875"/>
                <a:gd name="connsiteX3" fmla="*/ 50271 w 145521"/>
                <a:gd name="connsiteY3" fmla="*/ 396875 h 396875"/>
              </a:gdLst>
              <a:ahLst/>
              <a:cxnLst>
                <a:cxn ang="0">
                  <a:pos x="connsiteX0" y="connsiteY0"/>
                </a:cxn>
                <a:cxn ang="0">
                  <a:pos x="connsiteX1" y="connsiteY1"/>
                </a:cxn>
                <a:cxn ang="0">
                  <a:pos x="connsiteX2" y="connsiteY2"/>
                </a:cxn>
                <a:cxn ang="0">
                  <a:pos x="connsiteX3" y="connsiteY3"/>
                </a:cxn>
              </a:cxnLst>
              <a:rect l="l" t="t" r="r" b="b"/>
              <a:pathLst>
                <a:path w="145521" h="396875">
                  <a:moveTo>
                    <a:pt x="145521" y="0"/>
                  </a:moveTo>
                  <a:cubicBezTo>
                    <a:pt x="94456" y="41804"/>
                    <a:pt x="43392" y="83608"/>
                    <a:pt x="21696" y="130175"/>
                  </a:cubicBezTo>
                  <a:cubicBezTo>
                    <a:pt x="0" y="176742"/>
                    <a:pt x="10584" y="234950"/>
                    <a:pt x="15346" y="279400"/>
                  </a:cubicBezTo>
                  <a:cubicBezTo>
                    <a:pt x="20109" y="323850"/>
                    <a:pt x="35190" y="360362"/>
                    <a:pt x="50271" y="3968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4604279" y="3235325"/>
              <a:ext cx="101071" cy="297392"/>
            </a:xfrm>
            <a:custGeom>
              <a:avLst/>
              <a:gdLst>
                <a:gd name="connsiteX0" fmla="*/ 101071 w 101071"/>
                <a:gd name="connsiteY0" fmla="*/ 0 h 297392"/>
                <a:gd name="connsiteX1" fmla="*/ 15346 w 101071"/>
                <a:gd name="connsiteY1" fmla="*/ 101600 h 297392"/>
                <a:gd name="connsiteX2" fmla="*/ 8996 w 101071"/>
                <a:gd name="connsiteY2" fmla="*/ 228600 h 297392"/>
                <a:gd name="connsiteX3" fmla="*/ 34396 w 101071"/>
                <a:gd name="connsiteY3" fmla="*/ 288925 h 297392"/>
                <a:gd name="connsiteX4" fmla="*/ 28046 w 101071"/>
                <a:gd name="connsiteY4" fmla="*/ 279400 h 29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71" h="297392">
                  <a:moveTo>
                    <a:pt x="101071" y="0"/>
                  </a:moveTo>
                  <a:cubicBezTo>
                    <a:pt x="65881" y="31750"/>
                    <a:pt x="30692" y="63500"/>
                    <a:pt x="15346" y="101600"/>
                  </a:cubicBezTo>
                  <a:cubicBezTo>
                    <a:pt x="0" y="139700"/>
                    <a:pt x="5821" y="197379"/>
                    <a:pt x="8996" y="228600"/>
                  </a:cubicBezTo>
                  <a:cubicBezTo>
                    <a:pt x="12171" y="259821"/>
                    <a:pt x="31221" y="280458"/>
                    <a:pt x="34396" y="288925"/>
                  </a:cubicBezTo>
                  <a:cubicBezTo>
                    <a:pt x="37571" y="297392"/>
                    <a:pt x="32808" y="288396"/>
                    <a:pt x="28046" y="279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Freeform 61"/>
            <p:cNvSpPr/>
            <p:nvPr/>
          </p:nvSpPr>
          <p:spPr>
            <a:xfrm>
              <a:off x="4672542" y="3311525"/>
              <a:ext cx="45508" cy="161925"/>
            </a:xfrm>
            <a:custGeom>
              <a:avLst/>
              <a:gdLst>
                <a:gd name="connsiteX0" fmla="*/ 45508 w 45508"/>
                <a:gd name="connsiteY0" fmla="*/ 0 h 161925"/>
                <a:gd name="connsiteX1" fmla="*/ 7408 w 45508"/>
                <a:gd name="connsiteY1" fmla="*/ 66675 h 161925"/>
                <a:gd name="connsiteX2" fmla="*/ 1058 w 45508"/>
                <a:gd name="connsiteY2" fmla="*/ 161925 h 161925"/>
              </a:gdLst>
              <a:ahLst/>
              <a:cxnLst>
                <a:cxn ang="0">
                  <a:pos x="connsiteX0" y="connsiteY0"/>
                </a:cxn>
                <a:cxn ang="0">
                  <a:pos x="connsiteX1" y="connsiteY1"/>
                </a:cxn>
                <a:cxn ang="0">
                  <a:pos x="connsiteX2" y="connsiteY2"/>
                </a:cxn>
              </a:cxnLst>
              <a:rect l="l" t="t" r="r" b="b"/>
              <a:pathLst>
                <a:path w="45508" h="161925">
                  <a:moveTo>
                    <a:pt x="45508" y="0"/>
                  </a:moveTo>
                  <a:cubicBezTo>
                    <a:pt x="30162" y="19844"/>
                    <a:pt x="14816" y="39688"/>
                    <a:pt x="7408" y="66675"/>
                  </a:cubicBezTo>
                  <a:cubicBezTo>
                    <a:pt x="0" y="93662"/>
                    <a:pt x="529" y="127793"/>
                    <a:pt x="1058" y="1619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7" name="Group 76"/>
          <p:cNvGrpSpPr/>
          <p:nvPr/>
        </p:nvGrpSpPr>
        <p:grpSpPr>
          <a:xfrm>
            <a:off x="6705600" y="5486400"/>
            <a:ext cx="517525" cy="571500"/>
            <a:chOff x="4200525" y="3038475"/>
            <a:chExt cx="517525" cy="571500"/>
          </a:xfrm>
        </p:grpSpPr>
        <p:sp>
          <p:nvSpPr>
            <p:cNvPr id="64" name="Freeform 63"/>
            <p:cNvSpPr/>
            <p:nvPr/>
          </p:nvSpPr>
          <p:spPr>
            <a:xfrm>
              <a:off x="4324350" y="3076575"/>
              <a:ext cx="393700" cy="282575"/>
            </a:xfrm>
            <a:custGeom>
              <a:avLst/>
              <a:gdLst>
                <a:gd name="connsiteX0" fmla="*/ 0 w 393700"/>
                <a:gd name="connsiteY0" fmla="*/ 0 h 282575"/>
                <a:gd name="connsiteX1" fmla="*/ 158750 w 393700"/>
                <a:gd name="connsiteY1" fmla="*/ 41275 h 282575"/>
                <a:gd name="connsiteX2" fmla="*/ 292100 w 393700"/>
                <a:gd name="connsiteY2" fmla="*/ 142875 h 282575"/>
                <a:gd name="connsiteX3" fmla="*/ 393700 w 393700"/>
                <a:gd name="connsiteY3" fmla="*/ 282575 h 282575"/>
                <a:gd name="connsiteX4" fmla="*/ 393700 w 3937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00" h="282575">
                  <a:moveTo>
                    <a:pt x="0" y="0"/>
                  </a:moveTo>
                  <a:cubicBezTo>
                    <a:pt x="55033" y="8731"/>
                    <a:pt x="110067" y="17463"/>
                    <a:pt x="158750" y="41275"/>
                  </a:cubicBezTo>
                  <a:cubicBezTo>
                    <a:pt x="207433" y="65087"/>
                    <a:pt x="252942" y="102658"/>
                    <a:pt x="292100" y="142875"/>
                  </a:cubicBezTo>
                  <a:cubicBezTo>
                    <a:pt x="331258" y="183092"/>
                    <a:pt x="393700" y="282575"/>
                    <a:pt x="393700" y="282575"/>
                  </a:cubicBezTo>
                  <a:lnTo>
                    <a:pt x="3937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4270375" y="3136900"/>
              <a:ext cx="431800" cy="282575"/>
            </a:xfrm>
            <a:custGeom>
              <a:avLst/>
              <a:gdLst>
                <a:gd name="connsiteX0" fmla="*/ 0 w 431800"/>
                <a:gd name="connsiteY0" fmla="*/ 0 h 282575"/>
                <a:gd name="connsiteX1" fmla="*/ 177800 w 431800"/>
                <a:gd name="connsiteY1" fmla="*/ 50800 h 282575"/>
                <a:gd name="connsiteX2" fmla="*/ 317500 w 431800"/>
                <a:gd name="connsiteY2" fmla="*/ 158750 h 282575"/>
                <a:gd name="connsiteX3" fmla="*/ 431800 w 431800"/>
                <a:gd name="connsiteY3" fmla="*/ 282575 h 282575"/>
                <a:gd name="connsiteX4" fmla="*/ 431800 w 431800"/>
                <a:gd name="connsiteY4" fmla="*/ 282575 h 28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82575">
                  <a:moveTo>
                    <a:pt x="0" y="0"/>
                  </a:moveTo>
                  <a:cubicBezTo>
                    <a:pt x="62441" y="12171"/>
                    <a:pt x="124883" y="24342"/>
                    <a:pt x="177800" y="50800"/>
                  </a:cubicBezTo>
                  <a:cubicBezTo>
                    <a:pt x="230717" y="77258"/>
                    <a:pt x="275167" y="120121"/>
                    <a:pt x="317500" y="158750"/>
                  </a:cubicBezTo>
                  <a:cubicBezTo>
                    <a:pt x="359833" y="197379"/>
                    <a:pt x="431800" y="282575"/>
                    <a:pt x="431800" y="282575"/>
                  </a:cubicBezTo>
                  <a:lnTo>
                    <a:pt x="431800" y="2825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Freeform 65"/>
            <p:cNvSpPr/>
            <p:nvPr/>
          </p:nvSpPr>
          <p:spPr>
            <a:xfrm>
              <a:off x="4222750" y="3197225"/>
              <a:ext cx="444500" cy="263525"/>
            </a:xfrm>
            <a:custGeom>
              <a:avLst/>
              <a:gdLst>
                <a:gd name="connsiteX0" fmla="*/ 0 w 444500"/>
                <a:gd name="connsiteY0" fmla="*/ 0 h 263525"/>
                <a:gd name="connsiteX1" fmla="*/ 206375 w 444500"/>
                <a:gd name="connsiteY1" fmla="*/ 66675 h 263525"/>
                <a:gd name="connsiteX2" fmla="*/ 361950 w 444500"/>
                <a:gd name="connsiteY2" fmla="*/ 187325 h 263525"/>
                <a:gd name="connsiteX3" fmla="*/ 444500 w 444500"/>
                <a:gd name="connsiteY3" fmla="*/ 263525 h 263525"/>
                <a:gd name="connsiteX4" fmla="*/ 444500 w 444500"/>
                <a:gd name="connsiteY4" fmla="*/ 263525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00" h="263525">
                  <a:moveTo>
                    <a:pt x="0" y="0"/>
                  </a:moveTo>
                  <a:cubicBezTo>
                    <a:pt x="73025" y="17727"/>
                    <a:pt x="146050" y="35454"/>
                    <a:pt x="206375" y="66675"/>
                  </a:cubicBezTo>
                  <a:cubicBezTo>
                    <a:pt x="266700" y="97896"/>
                    <a:pt x="322262" y="154517"/>
                    <a:pt x="361950" y="187325"/>
                  </a:cubicBezTo>
                  <a:cubicBezTo>
                    <a:pt x="401638" y="220133"/>
                    <a:pt x="444500" y="263525"/>
                    <a:pt x="444500" y="263525"/>
                  </a:cubicBezTo>
                  <a:lnTo>
                    <a:pt x="444500" y="2635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Freeform 66"/>
            <p:cNvSpPr/>
            <p:nvPr/>
          </p:nvSpPr>
          <p:spPr>
            <a:xfrm>
              <a:off x="4200525" y="3270250"/>
              <a:ext cx="431800" cy="241300"/>
            </a:xfrm>
            <a:custGeom>
              <a:avLst/>
              <a:gdLst>
                <a:gd name="connsiteX0" fmla="*/ 0 w 431800"/>
                <a:gd name="connsiteY0" fmla="*/ 0 h 241300"/>
                <a:gd name="connsiteX1" fmla="*/ 177800 w 431800"/>
                <a:gd name="connsiteY1" fmla="*/ 53975 h 241300"/>
                <a:gd name="connsiteX2" fmla="*/ 349250 w 431800"/>
                <a:gd name="connsiteY2" fmla="*/ 161925 h 241300"/>
                <a:gd name="connsiteX3" fmla="*/ 431800 w 431800"/>
                <a:gd name="connsiteY3" fmla="*/ 241300 h 241300"/>
                <a:gd name="connsiteX4" fmla="*/ 431800 w 431800"/>
                <a:gd name="connsiteY4" fmla="*/ 24130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800" h="241300">
                  <a:moveTo>
                    <a:pt x="0" y="0"/>
                  </a:moveTo>
                  <a:cubicBezTo>
                    <a:pt x="59796" y="13494"/>
                    <a:pt x="119592" y="26988"/>
                    <a:pt x="177800" y="53975"/>
                  </a:cubicBezTo>
                  <a:cubicBezTo>
                    <a:pt x="236008" y="80962"/>
                    <a:pt x="306917" y="130704"/>
                    <a:pt x="349250" y="161925"/>
                  </a:cubicBezTo>
                  <a:cubicBezTo>
                    <a:pt x="391583" y="193146"/>
                    <a:pt x="431800" y="241300"/>
                    <a:pt x="431800" y="241300"/>
                  </a:cubicBezTo>
                  <a:lnTo>
                    <a:pt x="431800" y="24130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Freeform 67"/>
            <p:cNvSpPr/>
            <p:nvPr/>
          </p:nvSpPr>
          <p:spPr>
            <a:xfrm>
              <a:off x="4203700" y="3352800"/>
              <a:ext cx="384175" cy="200025"/>
            </a:xfrm>
            <a:custGeom>
              <a:avLst/>
              <a:gdLst>
                <a:gd name="connsiteX0" fmla="*/ 0 w 384175"/>
                <a:gd name="connsiteY0" fmla="*/ 0 h 200025"/>
                <a:gd name="connsiteX1" fmla="*/ 174625 w 384175"/>
                <a:gd name="connsiteY1" fmla="*/ 50800 h 200025"/>
                <a:gd name="connsiteX2" fmla="*/ 330200 w 384175"/>
                <a:gd name="connsiteY2" fmla="*/ 149225 h 200025"/>
                <a:gd name="connsiteX3" fmla="*/ 384175 w 384175"/>
                <a:gd name="connsiteY3" fmla="*/ 200025 h 200025"/>
                <a:gd name="connsiteX4" fmla="*/ 384175 w 384175"/>
                <a:gd name="connsiteY4" fmla="*/ 200025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75" h="200025">
                  <a:moveTo>
                    <a:pt x="0" y="0"/>
                  </a:moveTo>
                  <a:cubicBezTo>
                    <a:pt x="59796" y="12964"/>
                    <a:pt x="119592" y="25929"/>
                    <a:pt x="174625" y="50800"/>
                  </a:cubicBezTo>
                  <a:cubicBezTo>
                    <a:pt x="229658" y="75671"/>
                    <a:pt x="295275" y="124354"/>
                    <a:pt x="330200" y="149225"/>
                  </a:cubicBezTo>
                  <a:cubicBezTo>
                    <a:pt x="365125" y="174096"/>
                    <a:pt x="384175" y="200025"/>
                    <a:pt x="384175" y="200025"/>
                  </a:cubicBezTo>
                  <a:lnTo>
                    <a:pt x="384175" y="200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Freeform 68"/>
            <p:cNvSpPr/>
            <p:nvPr/>
          </p:nvSpPr>
          <p:spPr>
            <a:xfrm>
              <a:off x="4229100" y="3432175"/>
              <a:ext cx="304800" cy="152400"/>
            </a:xfrm>
            <a:custGeom>
              <a:avLst/>
              <a:gdLst>
                <a:gd name="connsiteX0" fmla="*/ 0 w 304800"/>
                <a:gd name="connsiteY0" fmla="*/ 0 h 152400"/>
                <a:gd name="connsiteX1" fmla="*/ 155575 w 304800"/>
                <a:gd name="connsiteY1" fmla="*/ 44450 h 152400"/>
                <a:gd name="connsiteX2" fmla="*/ 279400 w 304800"/>
                <a:gd name="connsiteY2" fmla="*/ 117475 h 152400"/>
                <a:gd name="connsiteX3" fmla="*/ 304800 w 3048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304800" h="152400">
                  <a:moveTo>
                    <a:pt x="0" y="0"/>
                  </a:moveTo>
                  <a:cubicBezTo>
                    <a:pt x="54504" y="12435"/>
                    <a:pt x="109008" y="24871"/>
                    <a:pt x="155575" y="44450"/>
                  </a:cubicBezTo>
                  <a:cubicBezTo>
                    <a:pt x="202142" y="64029"/>
                    <a:pt x="254529" y="99483"/>
                    <a:pt x="279400" y="117475"/>
                  </a:cubicBezTo>
                  <a:cubicBezTo>
                    <a:pt x="304271" y="135467"/>
                    <a:pt x="304535" y="143933"/>
                    <a:pt x="304800" y="152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Freeform 69"/>
            <p:cNvSpPr/>
            <p:nvPr/>
          </p:nvSpPr>
          <p:spPr>
            <a:xfrm>
              <a:off x="4298950" y="3530600"/>
              <a:ext cx="190500" cy="73025"/>
            </a:xfrm>
            <a:custGeom>
              <a:avLst/>
              <a:gdLst>
                <a:gd name="connsiteX0" fmla="*/ 0 w 190500"/>
                <a:gd name="connsiteY0" fmla="*/ 0 h 73025"/>
                <a:gd name="connsiteX1" fmla="*/ 139700 w 190500"/>
                <a:gd name="connsiteY1" fmla="*/ 31750 h 73025"/>
                <a:gd name="connsiteX2" fmla="*/ 190500 w 190500"/>
                <a:gd name="connsiteY2" fmla="*/ 73025 h 73025"/>
                <a:gd name="connsiteX3" fmla="*/ 190500 w 190500"/>
                <a:gd name="connsiteY3" fmla="*/ 73025 h 73025"/>
              </a:gdLst>
              <a:ahLst/>
              <a:cxnLst>
                <a:cxn ang="0">
                  <a:pos x="connsiteX0" y="connsiteY0"/>
                </a:cxn>
                <a:cxn ang="0">
                  <a:pos x="connsiteX1" y="connsiteY1"/>
                </a:cxn>
                <a:cxn ang="0">
                  <a:pos x="connsiteX2" y="connsiteY2"/>
                </a:cxn>
                <a:cxn ang="0">
                  <a:pos x="connsiteX3" y="connsiteY3"/>
                </a:cxn>
              </a:cxnLst>
              <a:rect l="l" t="t" r="r" b="b"/>
              <a:pathLst>
                <a:path w="190500" h="73025">
                  <a:moveTo>
                    <a:pt x="0" y="0"/>
                  </a:moveTo>
                  <a:cubicBezTo>
                    <a:pt x="53975" y="9789"/>
                    <a:pt x="107950" y="19579"/>
                    <a:pt x="139700" y="31750"/>
                  </a:cubicBezTo>
                  <a:cubicBezTo>
                    <a:pt x="171450" y="43921"/>
                    <a:pt x="190500" y="73025"/>
                    <a:pt x="190500" y="73025"/>
                  </a:cubicBezTo>
                  <a:lnTo>
                    <a:pt x="190500" y="730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Freeform 70"/>
            <p:cNvSpPr/>
            <p:nvPr/>
          </p:nvSpPr>
          <p:spPr>
            <a:xfrm>
              <a:off x="4283075" y="3038475"/>
              <a:ext cx="222250" cy="571500"/>
            </a:xfrm>
            <a:custGeom>
              <a:avLst/>
              <a:gdLst>
                <a:gd name="connsiteX0" fmla="*/ 222250 w 222250"/>
                <a:gd name="connsiteY0" fmla="*/ 0 h 571500"/>
                <a:gd name="connsiteX1" fmla="*/ 47625 w 222250"/>
                <a:gd name="connsiteY1" fmla="*/ 142875 h 571500"/>
                <a:gd name="connsiteX2" fmla="*/ 0 w 222250"/>
                <a:gd name="connsiteY2" fmla="*/ 333375 h 571500"/>
                <a:gd name="connsiteX3" fmla="*/ 0 w 222250"/>
                <a:gd name="connsiteY3" fmla="*/ 333375 h 571500"/>
                <a:gd name="connsiteX4" fmla="*/ 60325 w 222250"/>
                <a:gd name="connsiteY4" fmla="*/ 488950 h 571500"/>
                <a:gd name="connsiteX5" fmla="*/ 152400 w 222250"/>
                <a:gd name="connsiteY5"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50" h="571500">
                  <a:moveTo>
                    <a:pt x="222250" y="0"/>
                  </a:moveTo>
                  <a:cubicBezTo>
                    <a:pt x="153458" y="43656"/>
                    <a:pt x="84667" y="87313"/>
                    <a:pt x="47625" y="142875"/>
                  </a:cubicBezTo>
                  <a:cubicBezTo>
                    <a:pt x="10583" y="198438"/>
                    <a:pt x="0" y="333375"/>
                    <a:pt x="0" y="333375"/>
                  </a:cubicBezTo>
                  <a:lnTo>
                    <a:pt x="0" y="333375"/>
                  </a:lnTo>
                  <a:cubicBezTo>
                    <a:pt x="10054" y="359304"/>
                    <a:pt x="34925" y="449263"/>
                    <a:pt x="60325" y="488950"/>
                  </a:cubicBezTo>
                  <a:cubicBezTo>
                    <a:pt x="85725" y="528638"/>
                    <a:pt x="119062" y="550069"/>
                    <a:pt x="152400" y="5715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Freeform 71"/>
            <p:cNvSpPr/>
            <p:nvPr/>
          </p:nvSpPr>
          <p:spPr>
            <a:xfrm>
              <a:off x="4359804" y="3067050"/>
              <a:ext cx="209021" cy="536575"/>
            </a:xfrm>
            <a:custGeom>
              <a:avLst/>
              <a:gdLst>
                <a:gd name="connsiteX0" fmla="*/ 209021 w 209021"/>
                <a:gd name="connsiteY0" fmla="*/ 0 h 536575"/>
                <a:gd name="connsiteX1" fmla="*/ 37571 w 209021"/>
                <a:gd name="connsiteY1" fmla="*/ 168275 h 536575"/>
                <a:gd name="connsiteX2" fmla="*/ 12171 w 209021"/>
                <a:gd name="connsiteY2" fmla="*/ 371475 h 536575"/>
                <a:gd name="connsiteX3" fmla="*/ 110596 w 209021"/>
                <a:gd name="connsiteY3" fmla="*/ 536575 h 536575"/>
              </a:gdLst>
              <a:ahLst/>
              <a:cxnLst>
                <a:cxn ang="0">
                  <a:pos x="connsiteX0" y="connsiteY0"/>
                </a:cxn>
                <a:cxn ang="0">
                  <a:pos x="connsiteX1" y="connsiteY1"/>
                </a:cxn>
                <a:cxn ang="0">
                  <a:pos x="connsiteX2" y="connsiteY2"/>
                </a:cxn>
                <a:cxn ang="0">
                  <a:pos x="connsiteX3" y="connsiteY3"/>
                </a:cxn>
              </a:cxnLst>
              <a:rect l="l" t="t" r="r" b="b"/>
              <a:pathLst>
                <a:path w="209021" h="536575">
                  <a:moveTo>
                    <a:pt x="209021" y="0"/>
                  </a:moveTo>
                  <a:cubicBezTo>
                    <a:pt x="139700" y="53181"/>
                    <a:pt x="70379" y="106363"/>
                    <a:pt x="37571" y="168275"/>
                  </a:cubicBezTo>
                  <a:cubicBezTo>
                    <a:pt x="4763" y="230187"/>
                    <a:pt x="0" y="310092"/>
                    <a:pt x="12171" y="371475"/>
                  </a:cubicBezTo>
                  <a:cubicBezTo>
                    <a:pt x="24342" y="432858"/>
                    <a:pt x="67469" y="484716"/>
                    <a:pt x="110596" y="5365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Freeform 72"/>
            <p:cNvSpPr/>
            <p:nvPr/>
          </p:nvSpPr>
          <p:spPr>
            <a:xfrm>
              <a:off x="4452408" y="3108325"/>
              <a:ext cx="173567" cy="479425"/>
            </a:xfrm>
            <a:custGeom>
              <a:avLst/>
              <a:gdLst>
                <a:gd name="connsiteX0" fmla="*/ 173567 w 173567"/>
                <a:gd name="connsiteY0" fmla="*/ 0 h 479425"/>
                <a:gd name="connsiteX1" fmla="*/ 27517 w 173567"/>
                <a:gd name="connsiteY1" fmla="*/ 146050 h 479425"/>
                <a:gd name="connsiteX2" fmla="*/ 8467 w 173567"/>
                <a:gd name="connsiteY2" fmla="*/ 336550 h 479425"/>
                <a:gd name="connsiteX3" fmla="*/ 71967 w 173567"/>
                <a:gd name="connsiteY3" fmla="*/ 479425 h 479425"/>
              </a:gdLst>
              <a:ahLst/>
              <a:cxnLst>
                <a:cxn ang="0">
                  <a:pos x="connsiteX0" y="connsiteY0"/>
                </a:cxn>
                <a:cxn ang="0">
                  <a:pos x="connsiteX1" y="connsiteY1"/>
                </a:cxn>
                <a:cxn ang="0">
                  <a:pos x="connsiteX2" y="connsiteY2"/>
                </a:cxn>
                <a:cxn ang="0">
                  <a:pos x="connsiteX3" y="connsiteY3"/>
                </a:cxn>
              </a:cxnLst>
              <a:rect l="l" t="t" r="r" b="b"/>
              <a:pathLst>
                <a:path w="173567" h="479425">
                  <a:moveTo>
                    <a:pt x="173567" y="0"/>
                  </a:moveTo>
                  <a:cubicBezTo>
                    <a:pt x="114300" y="44979"/>
                    <a:pt x="55034" y="89958"/>
                    <a:pt x="27517" y="146050"/>
                  </a:cubicBezTo>
                  <a:cubicBezTo>
                    <a:pt x="0" y="202142"/>
                    <a:pt x="1059" y="280988"/>
                    <a:pt x="8467" y="336550"/>
                  </a:cubicBezTo>
                  <a:cubicBezTo>
                    <a:pt x="15875" y="392112"/>
                    <a:pt x="43921" y="435768"/>
                    <a:pt x="71967" y="4794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Freeform 73"/>
            <p:cNvSpPr/>
            <p:nvPr/>
          </p:nvSpPr>
          <p:spPr>
            <a:xfrm>
              <a:off x="4521729" y="3165475"/>
              <a:ext cx="145521" cy="396875"/>
            </a:xfrm>
            <a:custGeom>
              <a:avLst/>
              <a:gdLst>
                <a:gd name="connsiteX0" fmla="*/ 145521 w 145521"/>
                <a:gd name="connsiteY0" fmla="*/ 0 h 396875"/>
                <a:gd name="connsiteX1" fmla="*/ 21696 w 145521"/>
                <a:gd name="connsiteY1" fmla="*/ 130175 h 396875"/>
                <a:gd name="connsiteX2" fmla="*/ 15346 w 145521"/>
                <a:gd name="connsiteY2" fmla="*/ 279400 h 396875"/>
                <a:gd name="connsiteX3" fmla="*/ 50271 w 145521"/>
                <a:gd name="connsiteY3" fmla="*/ 396875 h 396875"/>
              </a:gdLst>
              <a:ahLst/>
              <a:cxnLst>
                <a:cxn ang="0">
                  <a:pos x="connsiteX0" y="connsiteY0"/>
                </a:cxn>
                <a:cxn ang="0">
                  <a:pos x="connsiteX1" y="connsiteY1"/>
                </a:cxn>
                <a:cxn ang="0">
                  <a:pos x="connsiteX2" y="connsiteY2"/>
                </a:cxn>
                <a:cxn ang="0">
                  <a:pos x="connsiteX3" y="connsiteY3"/>
                </a:cxn>
              </a:cxnLst>
              <a:rect l="l" t="t" r="r" b="b"/>
              <a:pathLst>
                <a:path w="145521" h="396875">
                  <a:moveTo>
                    <a:pt x="145521" y="0"/>
                  </a:moveTo>
                  <a:cubicBezTo>
                    <a:pt x="94456" y="41804"/>
                    <a:pt x="43392" y="83608"/>
                    <a:pt x="21696" y="130175"/>
                  </a:cubicBezTo>
                  <a:cubicBezTo>
                    <a:pt x="0" y="176742"/>
                    <a:pt x="10584" y="234950"/>
                    <a:pt x="15346" y="279400"/>
                  </a:cubicBezTo>
                  <a:cubicBezTo>
                    <a:pt x="20109" y="323850"/>
                    <a:pt x="35190" y="360362"/>
                    <a:pt x="50271" y="39687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Freeform 74"/>
            <p:cNvSpPr/>
            <p:nvPr/>
          </p:nvSpPr>
          <p:spPr>
            <a:xfrm>
              <a:off x="4604279" y="3235325"/>
              <a:ext cx="101071" cy="297392"/>
            </a:xfrm>
            <a:custGeom>
              <a:avLst/>
              <a:gdLst>
                <a:gd name="connsiteX0" fmla="*/ 101071 w 101071"/>
                <a:gd name="connsiteY0" fmla="*/ 0 h 297392"/>
                <a:gd name="connsiteX1" fmla="*/ 15346 w 101071"/>
                <a:gd name="connsiteY1" fmla="*/ 101600 h 297392"/>
                <a:gd name="connsiteX2" fmla="*/ 8996 w 101071"/>
                <a:gd name="connsiteY2" fmla="*/ 228600 h 297392"/>
                <a:gd name="connsiteX3" fmla="*/ 34396 w 101071"/>
                <a:gd name="connsiteY3" fmla="*/ 288925 h 297392"/>
                <a:gd name="connsiteX4" fmla="*/ 28046 w 101071"/>
                <a:gd name="connsiteY4" fmla="*/ 279400 h 29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71" h="297392">
                  <a:moveTo>
                    <a:pt x="101071" y="0"/>
                  </a:moveTo>
                  <a:cubicBezTo>
                    <a:pt x="65881" y="31750"/>
                    <a:pt x="30692" y="63500"/>
                    <a:pt x="15346" y="101600"/>
                  </a:cubicBezTo>
                  <a:cubicBezTo>
                    <a:pt x="0" y="139700"/>
                    <a:pt x="5821" y="197379"/>
                    <a:pt x="8996" y="228600"/>
                  </a:cubicBezTo>
                  <a:cubicBezTo>
                    <a:pt x="12171" y="259821"/>
                    <a:pt x="31221" y="280458"/>
                    <a:pt x="34396" y="288925"/>
                  </a:cubicBezTo>
                  <a:cubicBezTo>
                    <a:pt x="37571" y="297392"/>
                    <a:pt x="32808" y="288396"/>
                    <a:pt x="28046" y="2794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Freeform 75"/>
            <p:cNvSpPr/>
            <p:nvPr/>
          </p:nvSpPr>
          <p:spPr>
            <a:xfrm>
              <a:off x="4672542" y="3311525"/>
              <a:ext cx="45508" cy="161925"/>
            </a:xfrm>
            <a:custGeom>
              <a:avLst/>
              <a:gdLst>
                <a:gd name="connsiteX0" fmla="*/ 45508 w 45508"/>
                <a:gd name="connsiteY0" fmla="*/ 0 h 161925"/>
                <a:gd name="connsiteX1" fmla="*/ 7408 w 45508"/>
                <a:gd name="connsiteY1" fmla="*/ 66675 h 161925"/>
                <a:gd name="connsiteX2" fmla="*/ 1058 w 45508"/>
                <a:gd name="connsiteY2" fmla="*/ 161925 h 161925"/>
              </a:gdLst>
              <a:ahLst/>
              <a:cxnLst>
                <a:cxn ang="0">
                  <a:pos x="connsiteX0" y="connsiteY0"/>
                </a:cxn>
                <a:cxn ang="0">
                  <a:pos x="connsiteX1" y="connsiteY1"/>
                </a:cxn>
                <a:cxn ang="0">
                  <a:pos x="connsiteX2" y="connsiteY2"/>
                </a:cxn>
              </a:cxnLst>
              <a:rect l="l" t="t" r="r" b="b"/>
              <a:pathLst>
                <a:path w="45508" h="161925">
                  <a:moveTo>
                    <a:pt x="45508" y="0"/>
                  </a:moveTo>
                  <a:cubicBezTo>
                    <a:pt x="30162" y="19844"/>
                    <a:pt x="14816" y="39688"/>
                    <a:pt x="7408" y="66675"/>
                  </a:cubicBezTo>
                  <a:cubicBezTo>
                    <a:pt x="0" y="93662"/>
                    <a:pt x="529" y="127793"/>
                    <a:pt x="1058" y="16192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9" name="Freeform 78"/>
          <p:cNvSpPr/>
          <p:nvPr/>
        </p:nvSpPr>
        <p:spPr>
          <a:xfrm>
            <a:off x="3097742" y="5518150"/>
            <a:ext cx="223308" cy="641350"/>
          </a:xfrm>
          <a:custGeom>
            <a:avLst/>
            <a:gdLst>
              <a:gd name="connsiteX0" fmla="*/ 223308 w 223308"/>
              <a:gd name="connsiteY0" fmla="*/ 0 h 641350"/>
              <a:gd name="connsiteX1" fmla="*/ 77258 w 223308"/>
              <a:gd name="connsiteY1" fmla="*/ 139700 h 641350"/>
              <a:gd name="connsiteX2" fmla="*/ 7408 w 223308"/>
              <a:gd name="connsiteY2" fmla="*/ 368300 h 641350"/>
              <a:gd name="connsiteX3" fmla="*/ 121708 w 223308"/>
              <a:gd name="connsiteY3" fmla="*/ 577850 h 641350"/>
              <a:gd name="connsiteX4" fmla="*/ 197908 w 223308"/>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08" h="641350">
                <a:moveTo>
                  <a:pt x="223308" y="0"/>
                </a:moveTo>
                <a:cubicBezTo>
                  <a:pt x="168274" y="39158"/>
                  <a:pt x="113241" y="78317"/>
                  <a:pt x="77258" y="139700"/>
                </a:cubicBezTo>
                <a:cubicBezTo>
                  <a:pt x="41275" y="201083"/>
                  <a:pt x="0" y="295275"/>
                  <a:pt x="7408" y="368300"/>
                </a:cubicBezTo>
                <a:cubicBezTo>
                  <a:pt x="14816" y="441325"/>
                  <a:pt x="89958" y="532342"/>
                  <a:pt x="121708" y="577850"/>
                </a:cubicBezTo>
                <a:cubicBezTo>
                  <a:pt x="153458" y="623358"/>
                  <a:pt x="175683" y="632354"/>
                  <a:pt x="197908" y="641350"/>
                </a:cubicBezTo>
              </a:path>
            </a:pathLst>
          </a:cu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dk1"/>
              </a:solidFill>
            </a:endParaRPr>
          </a:p>
        </p:txBody>
      </p:sp>
      <p:sp>
        <p:nvSpPr>
          <p:cNvPr id="80" name="Freeform 79"/>
          <p:cNvSpPr/>
          <p:nvPr/>
        </p:nvSpPr>
        <p:spPr>
          <a:xfrm>
            <a:off x="6965950" y="5461000"/>
            <a:ext cx="303742" cy="609600"/>
          </a:xfrm>
          <a:custGeom>
            <a:avLst/>
            <a:gdLst>
              <a:gd name="connsiteX0" fmla="*/ 0 w 303742"/>
              <a:gd name="connsiteY0" fmla="*/ 0 h 609600"/>
              <a:gd name="connsiteX1" fmla="*/ 203200 w 303742"/>
              <a:gd name="connsiteY1" fmla="*/ 107950 h 609600"/>
              <a:gd name="connsiteX2" fmla="*/ 273050 w 303742"/>
              <a:gd name="connsiteY2" fmla="*/ 412750 h 609600"/>
              <a:gd name="connsiteX3" fmla="*/ 19050 w 303742"/>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303742" h="609600">
                <a:moveTo>
                  <a:pt x="0" y="0"/>
                </a:moveTo>
                <a:cubicBezTo>
                  <a:pt x="78846" y="19579"/>
                  <a:pt x="157692" y="39158"/>
                  <a:pt x="203200" y="107950"/>
                </a:cubicBezTo>
                <a:cubicBezTo>
                  <a:pt x="248708" y="176742"/>
                  <a:pt x="303742" y="329142"/>
                  <a:pt x="273050" y="412750"/>
                </a:cubicBezTo>
                <a:cubicBezTo>
                  <a:pt x="242358" y="496358"/>
                  <a:pt x="130704" y="552979"/>
                  <a:pt x="19050" y="609600"/>
                </a:cubicBezTo>
              </a:path>
            </a:pathLst>
          </a:cu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dk1"/>
              </a:solidFill>
            </a:endParaRPr>
          </a:p>
        </p:txBody>
      </p:sp>
      <p:cxnSp>
        <p:nvCxnSpPr>
          <p:cNvPr id="82" name="Straight Arrow Connector 81"/>
          <p:cNvCxnSpPr/>
          <p:nvPr/>
        </p:nvCxnSpPr>
        <p:spPr>
          <a:xfrm rot="5400000">
            <a:off x="2971800" y="4267200"/>
            <a:ext cx="1371600" cy="457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4" name="Straight Arrow Connector 83"/>
          <p:cNvCxnSpPr/>
          <p:nvPr/>
        </p:nvCxnSpPr>
        <p:spPr>
          <a:xfrm rot="16200000" flipH="1">
            <a:off x="4953000" y="3886200"/>
            <a:ext cx="1143000" cy="990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5" name="Oval 84"/>
          <p:cNvSpPr/>
          <p:nvPr/>
        </p:nvSpPr>
        <p:spPr>
          <a:xfrm>
            <a:off x="4267200" y="3124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6" name="Oval 85"/>
          <p:cNvSpPr/>
          <p:nvPr/>
        </p:nvSpPr>
        <p:spPr>
          <a:xfrm>
            <a:off x="3352800" y="5791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7" name="Oval 86"/>
          <p:cNvSpPr/>
          <p:nvPr/>
        </p:nvSpPr>
        <p:spPr>
          <a:xfrm>
            <a:off x="6934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88" name="Object 87"/>
          <p:cNvGraphicFramePr>
            <a:graphicFrameLocks noChangeAspect="1"/>
          </p:cNvGraphicFramePr>
          <p:nvPr/>
        </p:nvGraphicFramePr>
        <p:xfrm>
          <a:off x="3200400" y="2971800"/>
          <a:ext cx="488950" cy="517712"/>
        </p:xfrm>
        <a:graphic>
          <a:graphicData uri="http://schemas.openxmlformats.org/presentationml/2006/ole">
            <mc:AlternateContent xmlns:mc="http://schemas.openxmlformats.org/markup-compatibility/2006">
              <mc:Choice xmlns:v="urn:schemas-microsoft-com:vml" Requires="v">
                <p:oleObj spid="_x0000_s438454" name="Equation" r:id="rId3" imgW="215640" imgH="228600" progId="Equation.3">
                  <p:embed/>
                </p:oleObj>
              </mc:Choice>
              <mc:Fallback>
                <p:oleObj name="Equation" r:id="rId3" imgW="2156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971800"/>
                        <a:ext cx="488950" cy="51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55" name="Object 3"/>
          <p:cNvGraphicFramePr>
            <a:graphicFrameLocks noChangeAspect="1"/>
          </p:cNvGraphicFramePr>
          <p:nvPr/>
        </p:nvGraphicFramePr>
        <p:xfrm>
          <a:off x="4953000" y="2895600"/>
          <a:ext cx="488950" cy="546100"/>
        </p:xfrm>
        <a:graphic>
          <a:graphicData uri="http://schemas.openxmlformats.org/presentationml/2006/ole">
            <mc:AlternateContent xmlns:mc="http://schemas.openxmlformats.org/markup-compatibility/2006">
              <mc:Choice xmlns:v="urn:schemas-microsoft-com:vml" Requires="v">
                <p:oleObj spid="_x0000_s438455" name="Equation" r:id="rId5" imgW="215640" imgH="241200" progId="Equation.3">
                  <p:embed/>
                </p:oleObj>
              </mc:Choice>
              <mc:Fallback>
                <p:oleObj name="Equation" r:id="rId5" imgW="215640" imgH="241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2895600"/>
                        <a:ext cx="48895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57" name="Object 5"/>
          <p:cNvGraphicFramePr>
            <a:graphicFrameLocks noChangeAspect="1"/>
          </p:cNvGraphicFramePr>
          <p:nvPr/>
        </p:nvGraphicFramePr>
        <p:xfrm>
          <a:off x="533400" y="3276600"/>
          <a:ext cx="1981200" cy="1571625"/>
        </p:xfrm>
        <a:graphic>
          <a:graphicData uri="http://schemas.openxmlformats.org/presentationml/2006/ole">
            <mc:AlternateContent xmlns:mc="http://schemas.openxmlformats.org/markup-compatibility/2006">
              <mc:Choice xmlns:v="urn:schemas-microsoft-com:vml" Requires="v">
                <p:oleObj spid="_x0000_s438456" name="Equation" r:id="rId7" imgW="990360" imgH="787320" progId="Equation.3">
                  <p:embed/>
                </p:oleObj>
              </mc:Choice>
              <mc:Fallback>
                <p:oleObj name="Equation" r:id="rId7" imgW="990360" imgH="7873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3276600"/>
                        <a:ext cx="1981200" cy="157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87</a:t>
            </a:fld>
            <a:endParaRPr lang="en-US"/>
          </a:p>
        </p:txBody>
      </p:sp>
    </p:spTree>
    <p:extLst>
      <p:ext uri="{BB962C8B-B14F-4D97-AF65-F5344CB8AC3E}">
        <p14:creationId xmlns:p14="http://schemas.microsoft.com/office/powerpoint/2010/main" val="37875963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Mapping between two surfaces</a:t>
            </a:r>
            <a:endParaRPr lang="en-US" dirty="0"/>
          </a:p>
        </p:txBody>
      </p:sp>
      <p:grpSp>
        <p:nvGrpSpPr>
          <p:cNvPr id="4" name="Group 3"/>
          <p:cNvGrpSpPr/>
          <p:nvPr/>
        </p:nvGrpSpPr>
        <p:grpSpPr>
          <a:xfrm>
            <a:off x="6096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638800" y="25908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3" name="Straight Arrow Connector 1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5" name="TextBox 14"/>
          <p:cNvSpPr txBox="1"/>
          <p:nvPr/>
        </p:nvSpPr>
        <p:spPr>
          <a:xfrm>
            <a:off x="1752600" y="2057400"/>
            <a:ext cx="457200" cy="369332"/>
          </a:xfrm>
          <a:prstGeom prst="rect">
            <a:avLst/>
          </a:prstGeom>
          <a:noFill/>
        </p:spPr>
        <p:txBody>
          <a:bodyPr wrap="square" rtlCol="0">
            <a:spAutoFit/>
          </a:bodyPr>
          <a:lstStyle/>
          <a:p>
            <a:r>
              <a:rPr lang="en-US" dirty="0" smtClean="0"/>
              <a:t>S1</a:t>
            </a:r>
            <a:endParaRPr lang="en-US" dirty="0"/>
          </a:p>
        </p:txBody>
      </p:sp>
      <p:sp>
        <p:nvSpPr>
          <p:cNvPr id="16" name="TextBox 15"/>
          <p:cNvSpPr txBox="1"/>
          <p:nvPr/>
        </p:nvSpPr>
        <p:spPr>
          <a:xfrm>
            <a:off x="7010400" y="2057400"/>
            <a:ext cx="457200" cy="369332"/>
          </a:xfrm>
          <a:prstGeom prst="rect">
            <a:avLst/>
          </a:prstGeom>
          <a:noFill/>
        </p:spPr>
        <p:txBody>
          <a:bodyPr wrap="square" rtlCol="0">
            <a:spAutoFit/>
          </a:bodyPr>
          <a:lstStyle/>
          <a:p>
            <a:r>
              <a:rPr lang="en-US" dirty="0" smtClean="0"/>
              <a:t>S2</a:t>
            </a:r>
            <a:endParaRPr lang="en-US" dirty="0"/>
          </a:p>
        </p:txBody>
      </p:sp>
      <p:sp>
        <p:nvSpPr>
          <p:cNvPr id="17" name="TextBox 16"/>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8" name="Group 9"/>
          <p:cNvGrpSpPr/>
          <p:nvPr/>
        </p:nvGrpSpPr>
        <p:grpSpPr>
          <a:xfrm>
            <a:off x="1676400" y="5334000"/>
            <a:ext cx="2209800" cy="1371600"/>
            <a:chOff x="914400" y="5334000"/>
            <a:chExt cx="2209800" cy="1371600"/>
          </a:xfrm>
        </p:grpSpPr>
        <p:grpSp>
          <p:nvGrpSpPr>
            <p:cNvPr id="19" name="Group 7"/>
            <p:cNvGrpSpPr/>
            <p:nvPr/>
          </p:nvGrpSpPr>
          <p:grpSpPr>
            <a:xfrm>
              <a:off x="914400" y="5334000"/>
              <a:ext cx="1828800" cy="1219200"/>
              <a:chOff x="3048000" y="5487194"/>
              <a:chExt cx="1828800" cy="1219200"/>
            </a:xfrm>
          </p:grpSpPr>
          <p:cxnSp>
            <p:nvCxnSpPr>
              <p:cNvPr id="2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0" name="TextBox 19"/>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3" name="TextBox 22"/>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4" name="TextBox 23"/>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5" name="Straight Arrow Connector 24"/>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6" name="Group 7"/>
          <p:cNvGrpSpPr/>
          <p:nvPr/>
        </p:nvGrpSpPr>
        <p:grpSpPr>
          <a:xfrm>
            <a:off x="5638800" y="5334000"/>
            <a:ext cx="1828800" cy="1219200"/>
            <a:chOff x="3048000" y="5487194"/>
            <a:chExt cx="1828800" cy="1219200"/>
          </a:xfrm>
        </p:grpSpPr>
        <p:cxnSp>
          <p:nvCxnSpPr>
            <p:cNvPr id="2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9" name="Oval 28"/>
          <p:cNvSpPr/>
          <p:nvPr/>
        </p:nvSpPr>
        <p:spPr>
          <a:xfrm>
            <a:off x="2743200" y="5486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Oval 29"/>
          <p:cNvSpPr/>
          <p:nvPr/>
        </p:nvSpPr>
        <p:spPr>
          <a:xfrm>
            <a:off x="6705600" y="5410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p:cNvSpPr/>
          <p:nvPr/>
        </p:nvSpPr>
        <p:spPr>
          <a:xfrm>
            <a:off x="3276600" y="5791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2" name="Oval 61"/>
          <p:cNvSpPr/>
          <p:nvPr/>
        </p:nvSpPr>
        <p:spPr>
          <a:xfrm>
            <a:off x="6934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63" name="Object 4"/>
          <p:cNvGraphicFramePr>
            <a:graphicFrameLocks noChangeAspect="1"/>
          </p:cNvGraphicFramePr>
          <p:nvPr/>
        </p:nvGraphicFramePr>
        <p:xfrm>
          <a:off x="4343400" y="5181600"/>
          <a:ext cx="546100" cy="546100"/>
        </p:xfrm>
        <a:graphic>
          <a:graphicData uri="http://schemas.openxmlformats.org/presentationml/2006/ole">
            <mc:AlternateContent xmlns:mc="http://schemas.openxmlformats.org/markup-compatibility/2006">
              <mc:Choice xmlns:v="urn:schemas-microsoft-com:vml" Requires="v">
                <p:oleObj spid="_x0000_s439358" name="Equation" r:id="rId3" imgW="241200" imgH="241200" progId="Equation.3">
                  <p:embed/>
                </p:oleObj>
              </mc:Choice>
              <mc:Fallback>
                <p:oleObj name="Equation" r:id="rId3" imgW="2412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5181600"/>
                        <a:ext cx="54610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Oval 63"/>
          <p:cNvSpPr/>
          <p:nvPr/>
        </p:nvSpPr>
        <p:spPr>
          <a:xfrm>
            <a:off x="2743200" y="3048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5" name="Oval 64"/>
          <p:cNvSpPr/>
          <p:nvPr/>
        </p:nvSpPr>
        <p:spPr>
          <a:xfrm>
            <a:off x="6400800" y="3124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6" name="Oval 65"/>
          <p:cNvSpPr/>
          <p:nvPr/>
        </p:nvSpPr>
        <p:spPr>
          <a:xfrm>
            <a:off x="2209800" y="2743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Oval 66"/>
          <p:cNvSpPr/>
          <p:nvPr/>
        </p:nvSpPr>
        <p:spPr>
          <a:xfrm>
            <a:off x="6248400" y="2819400"/>
            <a:ext cx="762000" cy="6096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8"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88</a:t>
            </a:fld>
            <a:endParaRPr lang="en-US"/>
          </a:p>
        </p:txBody>
      </p:sp>
    </p:spTree>
    <p:extLst>
      <p:ext uri="{BB962C8B-B14F-4D97-AF65-F5344CB8AC3E}">
        <p14:creationId xmlns:p14="http://schemas.microsoft.com/office/powerpoint/2010/main" val="305093585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Isometric deformation</a:t>
            </a:r>
            <a:endParaRPr lang="en-US" dirty="0"/>
          </a:p>
        </p:txBody>
      </p:sp>
      <p:grpSp>
        <p:nvGrpSpPr>
          <p:cNvPr id="4" name="Group 3"/>
          <p:cNvGrpSpPr/>
          <p:nvPr/>
        </p:nvGrpSpPr>
        <p:grpSpPr>
          <a:xfrm>
            <a:off x="6096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638800" y="25908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3" name="Straight Arrow Connector 1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5" name="TextBox 14"/>
          <p:cNvSpPr txBox="1"/>
          <p:nvPr/>
        </p:nvSpPr>
        <p:spPr>
          <a:xfrm>
            <a:off x="1752600" y="2057400"/>
            <a:ext cx="457200" cy="369332"/>
          </a:xfrm>
          <a:prstGeom prst="rect">
            <a:avLst/>
          </a:prstGeom>
          <a:noFill/>
        </p:spPr>
        <p:txBody>
          <a:bodyPr wrap="square" rtlCol="0">
            <a:spAutoFit/>
          </a:bodyPr>
          <a:lstStyle/>
          <a:p>
            <a:r>
              <a:rPr lang="en-US" dirty="0" smtClean="0"/>
              <a:t>S1</a:t>
            </a:r>
            <a:endParaRPr lang="en-US" dirty="0"/>
          </a:p>
        </p:txBody>
      </p:sp>
      <p:sp>
        <p:nvSpPr>
          <p:cNvPr id="16" name="TextBox 15"/>
          <p:cNvSpPr txBox="1"/>
          <p:nvPr/>
        </p:nvSpPr>
        <p:spPr>
          <a:xfrm>
            <a:off x="7010400" y="2057400"/>
            <a:ext cx="457200" cy="369332"/>
          </a:xfrm>
          <a:prstGeom prst="rect">
            <a:avLst/>
          </a:prstGeom>
          <a:noFill/>
        </p:spPr>
        <p:txBody>
          <a:bodyPr wrap="square" rtlCol="0">
            <a:spAutoFit/>
          </a:bodyPr>
          <a:lstStyle/>
          <a:p>
            <a:r>
              <a:rPr lang="en-US" dirty="0" smtClean="0"/>
              <a:t>S2</a:t>
            </a:r>
            <a:endParaRPr lang="en-US" dirty="0"/>
          </a:p>
        </p:txBody>
      </p:sp>
      <p:sp>
        <p:nvSpPr>
          <p:cNvPr id="17" name="TextBox 16"/>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8" name="Group 9"/>
          <p:cNvGrpSpPr/>
          <p:nvPr/>
        </p:nvGrpSpPr>
        <p:grpSpPr>
          <a:xfrm>
            <a:off x="1676400" y="5334000"/>
            <a:ext cx="2209800" cy="1371600"/>
            <a:chOff x="914400" y="5334000"/>
            <a:chExt cx="2209800" cy="1371600"/>
          </a:xfrm>
        </p:grpSpPr>
        <p:grpSp>
          <p:nvGrpSpPr>
            <p:cNvPr id="19" name="Group 7"/>
            <p:cNvGrpSpPr/>
            <p:nvPr/>
          </p:nvGrpSpPr>
          <p:grpSpPr>
            <a:xfrm>
              <a:off x="914400" y="5334000"/>
              <a:ext cx="1828800" cy="1219200"/>
              <a:chOff x="3048000" y="5487194"/>
              <a:chExt cx="1828800" cy="1219200"/>
            </a:xfrm>
          </p:grpSpPr>
          <p:cxnSp>
            <p:nvCxnSpPr>
              <p:cNvPr id="2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0" name="TextBox 19"/>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3" name="TextBox 22"/>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4" name="TextBox 23"/>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5" name="Straight Arrow Connector 24"/>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6" name="Group 7"/>
          <p:cNvGrpSpPr/>
          <p:nvPr/>
        </p:nvGrpSpPr>
        <p:grpSpPr>
          <a:xfrm>
            <a:off x="5638800" y="5334000"/>
            <a:ext cx="1828800" cy="1219200"/>
            <a:chOff x="3048000" y="5487194"/>
            <a:chExt cx="1828800" cy="1219200"/>
          </a:xfrm>
        </p:grpSpPr>
        <p:cxnSp>
          <p:nvCxnSpPr>
            <p:cNvPr id="2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9" name="Oval 28"/>
          <p:cNvSpPr/>
          <p:nvPr/>
        </p:nvSpPr>
        <p:spPr>
          <a:xfrm>
            <a:off x="2743200" y="5486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Oval 29"/>
          <p:cNvSpPr/>
          <p:nvPr/>
        </p:nvSpPr>
        <p:spPr>
          <a:xfrm>
            <a:off x="6705600" y="5410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p:cNvSpPr/>
          <p:nvPr/>
        </p:nvSpPr>
        <p:spPr>
          <a:xfrm>
            <a:off x="3276600" y="5791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2" name="Oval 61"/>
          <p:cNvSpPr/>
          <p:nvPr/>
        </p:nvSpPr>
        <p:spPr>
          <a:xfrm>
            <a:off x="6934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63" name="Object 4"/>
          <p:cNvGraphicFramePr>
            <a:graphicFrameLocks noChangeAspect="1"/>
          </p:cNvGraphicFramePr>
          <p:nvPr/>
        </p:nvGraphicFramePr>
        <p:xfrm>
          <a:off x="4343400" y="5181600"/>
          <a:ext cx="546100" cy="546100"/>
        </p:xfrm>
        <a:graphic>
          <a:graphicData uri="http://schemas.openxmlformats.org/presentationml/2006/ole">
            <mc:AlternateContent xmlns:mc="http://schemas.openxmlformats.org/markup-compatibility/2006">
              <mc:Choice xmlns:v="urn:schemas-microsoft-com:vml" Requires="v">
                <p:oleObj spid="_x0000_s440442" name="Equation" r:id="rId3" imgW="241200" imgH="241200" progId="Equation.3">
                  <p:embed/>
                </p:oleObj>
              </mc:Choice>
              <mc:Fallback>
                <p:oleObj name="Equation" r:id="rId3" imgW="2412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5181600"/>
                        <a:ext cx="54610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Oval 63"/>
          <p:cNvSpPr/>
          <p:nvPr/>
        </p:nvSpPr>
        <p:spPr>
          <a:xfrm>
            <a:off x="2743200" y="3048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5" name="Oval 64"/>
          <p:cNvSpPr/>
          <p:nvPr/>
        </p:nvSpPr>
        <p:spPr>
          <a:xfrm>
            <a:off x="6400800" y="3124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6" name="Oval 65"/>
          <p:cNvSpPr/>
          <p:nvPr/>
        </p:nvSpPr>
        <p:spPr>
          <a:xfrm>
            <a:off x="2209800" y="2743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Oval 66"/>
          <p:cNvSpPr/>
          <p:nvPr/>
        </p:nvSpPr>
        <p:spPr>
          <a:xfrm>
            <a:off x="6248400" y="2819400"/>
            <a:ext cx="762000" cy="6096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9203" name="Object 3"/>
          <p:cNvGraphicFramePr>
            <a:graphicFrameLocks noChangeAspect="1"/>
          </p:cNvGraphicFramePr>
          <p:nvPr/>
        </p:nvGraphicFramePr>
        <p:xfrm>
          <a:off x="3644900" y="4114800"/>
          <a:ext cx="1776413" cy="912813"/>
        </p:xfrm>
        <a:graphic>
          <a:graphicData uri="http://schemas.openxmlformats.org/presentationml/2006/ole">
            <mc:AlternateContent xmlns:mc="http://schemas.openxmlformats.org/markup-compatibility/2006">
              <mc:Choice xmlns:v="urn:schemas-microsoft-com:vml" Requires="v">
                <p:oleObj spid="_x0000_s440443" name="Equation" r:id="rId5" imgW="888840" imgH="457200" progId="Equation.3">
                  <p:embed/>
                </p:oleObj>
              </mc:Choice>
              <mc:Fallback>
                <p:oleObj name="Equation" r:id="rId5" imgW="88884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4900" y="4114800"/>
                        <a:ext cx="1776413" cy="91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89</a:t>
            </a:fld>
            <a:endParaRPr lang="en-US"/>
          </a:p>
        </p:txBody>
      </p:sp>
    </p:spTree>
    <p:extLst>
      <p:ext uri="{BB962C8B-B14F-4D97-AF65-F5344CB8AC3E}">
        <p14:creationId xmlns:p14="http://schemas.microsoft.com/office/powerpoint/2010/main" val="302915396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Conformal deformation</a:t>
            </a:r>
            <a:endParaRPr lang="en-US" dirty="0"/>
          </a:p>
        </p:txBody>
      </p:sp>
      <p:grpSp>
        <p:nvGrpSpPr>
          <p:cNvPr id="4" name="Group 3"/>
          <p:cNvGrpSpPr/>
          <p:nvPr/>
        </p:nvGrpSpPr>
        <p:grpSpPr>
          <a:xfrm>
            <a:off x="6096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638800" y="25908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3" name="Straight Arrow Connector 1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5" name="TextBox 14"/>
          <p:cNvSpPr txBox="1"/>
          <p:nvPr/>
        </p:nvSpPr>
        <p:spPr>
          <a:xfrm>
            <a:off x="1752600" y="2057400"/>
            <a:ext cx="457200" cy="369332"/>
          </a:xfrm>
          <a:prstGeom prst="rect">
            <a:avLst/>
          </a:prstGeom>
          <a:noFill/>
        </p:spPr>
        <p:txBody>
          <a:bodyPr wrap="square" rtlCol="0">
            <a:spAutoFit/>
          </a:bodyPr>
          <a:lstStyle/>
          <a:p>
            <a:r>
              <a:rPr lang="en-US" dirty="0" smtClean="0"/>
              <a:t>S1</a:t>
            </a:r>
            <a:endParaRPr lang="en-US" dirty="0"/>
          </a:p>
        </p:txBody>
      </p:sp>
      <p:sp>
        <p:nvSpPr>
          <p:cNvPr id="16" name="TextBox 15"/>
          <p:cNvSpPr txBox="1"/>
          <p:nvPr/>
        </p:nvSpPr>
        <p:spPr>
          <a:xfrm>
            <a:off x="7010400" y="2057400"/>
            <a:ext cx="457200" cy="369332"/>
          </a:xfrm>
          <a:prstGeom prst="rect">
            <a:avLst/>
          </a:prstGeom>
          <a:noFill/>
        </p:spPr>
        <p:txBody>
          <a:bodyPr wrap="square" rtlCol="0">
            <a:spAutoFit/>
          </a:bodyPr>
          <a:lstStyle/>
          <a:p>
            <a:r>
              <a:rPr lang="en-US" dirty="0" smtClean="0"/>
              <a:t>S2</a:t>
            </a:r>
            <a:endParaRPr lang="en-US" dirty="0"/>
          </a:p>
        </p:txBody>
      </p:sp>
      <p:sp>
        <p:nvSpPr>
          <p:cNvPr id="17" name="TextBox 16"/>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8" name="Group 9"/>
          <p:cNvGrpSpPr/>
          <p:nvPr/>
        </p:nvGrpSpPr>
        <p:grpSpPr>
          <a:xfrm>
            <a:off x="1676400" y="5334000"/>
            <a:ext cx="2209800" cy="1371600"/>
            <a:chOff x="914400" y="5334000"/>
            <a:chExt cx="2209800" cy="1371600"/>
          </a:xfrm>
        </p:grpSpPr>
        <p:grpSp>
          <p:nvGrpSpPr>
            <p:cNvPr id="19" name="Group 7"/>
            <p:cNvGrpSpPr/>
            <p:nvPr/>
          </p:nvGrpSpPr>
          <p:grpSpPr>
            <a:xfrm>
              <a:off x="914400" y="5334000"/>
              <a:ext cx="1828800" cy="1219200"/>
              <a:chOff x="3048000" y="5487194"/>
              <a:chExt cx="1828800" cy="1219200"/>
            </a:xfrm>
          </p:grpSpPr>
          <p:cxnSp>
            <p:nvCxnSpPr>
              <p:cNvPr id="2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0" name="TextBox 19"/>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3" name="TextBox 22"/>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4" name="TextBox 23"/>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5" name="Straight Arrow Connector 24"/>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6" name="Group 7"/>
          <p:cNvGrpSpPr/>
          <p:nvPr/>
        </p:nvGrpSpPr>
        <p:grpSpPr>
          <a:xfrm>
            <a:off x="5638800" y="5334000"/>
            <a:ext cx="1828800" cy="1219200"/>
            <a:chOff x="3048000" y="5487194"/>
            <a:chExt cx="1828800" cy="1219200"/>
          </a:xfrm>
        </p:grpSpPr>
        <p:cxnSp>
          <p:nvCxnSpPr>
            <p:cNvPr id="2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9" name="Oval 28"/>
          <p:cNvSpPr/>
          <p:nvPr/>
        </p:nvSpPr>
        <p:spPr>
          <a:xfrm>
            <a:off x="2743200" y="5486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Oval 29"/>
          <p:cNvSpPr/>
          <p:nvPr/>
        </p:nvSpPr>
        <p:spPr>
          <a:xfrm>
            <a:off x="6705600" y="5410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p:cNvSpPr/>
          <p:nvPr/>
        </p:nvSpPr>
        <p:spPr>
          <a:xfrm>
            <a:off x="3276600" y="5791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2" name="Oval 61"/>
          <p:cNvSpPr/>
          <p:nvPr/>
        </p:nvSpPr>
        <p:spPr>
          <a:xfrm>
            <a:off x="6934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63" name="Object 4"/>
          <p:cNvGraphicFramePr>
            <a:graphicFrameLocks noChangeAspect="1"/>
          </p:cNvGraphicFramePr>
          <p:nvPr/>
        </p:nvGraphicFramePr>
        <p:xfrm>
          <a:off x="4343400" y="5181600"/>
          <a:ext cx="546100" cy="546100"/>
        </p:xfrm>
        <a:graphic>
          <a:graphicData uri="http://schemas.openxmlformats.org/presentationml/2006/ole">
            <mc:AlternateContent xmlns:mc="http://schemas.openxmlformats.org/markup-compatibility/2006">
              <mc:Choice xmlns:v="urn:schemas-microsoft-com:vml" Requires="v">
                <p:oleObj spid="_x0000_s441466" name="Equation" r:id="rId3" imgW="241200" imgH="241200" progId="Equation.3">
                  <p:embed/>
                </p:oleObj>
              </mc:Choice>
              <mc:Fallback>
                <p:oleObj name="Equation" r:id="rId3" imgW="2412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5181600"/>
                        <a:ext cx="54610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Oval 63"/>
          <p:cNvSpPr/>
          <p:nvPr/>
        </p:nvSpPr>
        <p:spPr>
          <a:xfrm>
            <a:off x="2743200" y="3048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5" name="Oval 64"/>
          <p:cNvSpPr/>
          <p:nvPr/>
        </p:nvSpPr>
        <p:spPr>
          <a:xfrm>
            <a:off x="6400800" y="3124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6" name="Oval 65"/>
          <p:cNvSpPr/>
          <p:nvPr/>
        </p:nvSpPr>
        <p:spPr>
          <a:xfrm>
            <a:off x="2209800" y="2743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Oval 66"/>
          <p:cNvSpPr/>
          <p:nvPr/>
        </p:nvSpPr>
        <p:spPr>
          <a:xfrm>
            <a:off x="6248400" y="2819400"/>
            <a:ext cx="762000" cy="6096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80227" name="Object 3"/>
          <p:cNvGraphicFramePr>
            <a:graphicFrameLocks noChangeAspect="1"/>
          </p:cNvGraphicFramePr>
          <p:nvPr/>
        </p:nvGraphicFramePr>
        <p:xfrm>
          <a:off x="3644900" y="4114800"/>
          <a:ext cx="1852613" cy="912813"/>
        </p:xfrm>
        <a:graphic>
          <a:graphicData uri="http://schemas.openxmlformats.org/presentationml/2006/ole">
            <mc:AlternateContent xmlns:mc="http://schemas.openxmlformats.org/markup-compatibility/2006">
              <mc:Choice xmlns:v="urn:schemas-microsoft-com:vml" Requires="v">
                <p:oleObj spid="_x0000_s441467" name="Equation" r:id="rId5" imgW="927000" imgH="457200" progId="Equation.3">
                  <p:embed/>
                </p:oleObj>
              </mc:Choice>
              <mc:Fallback>
                <p:oleObj name="Equation" r:id="rId5" imgW="9270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4900" y="4114800"/>
                        <a:ext cx="1852613" cy="91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90</a:t>
            </a:fld>
            <a:endParaRPr lang="en-US"/>
          </a:p>
        </p:txBody>
      </p:sp>
    </p:spTree>
    <p:extLst>
      <p:ext uri="{BB962C8B-B14F-4D97-AF65-F5344CB8AC3E}">
        <p14:creationId xmlns:p14="http://schemas.microsoft.com/office/powerpoint/2010/main" val="3237077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Arbitrary deformation</a:t>
            </a:r>
            <a:endParaRPr lang="en-US" dirty="0"/>
          </a:p>
        </p:txBody>
      </p:sp>
      <p:grpSp>
        <p:nvGrpSpPr>
          <p:cNvPr id="4" name="Group 3"/>
          <p:cNvGrpSpPr/>
          <p:nvPr/>
        </p:nvGrpSpPr>
        <p:grpSpPr>
          <a:xfrm>
            <a:off x="6096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638800" y="25908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3" name="Straight Arrow Connector 1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5" name="TextBox 14"/>
          <p:cNvSpPr txBox="1"/>
          <p:nvPr/>
        </p:nvSpPr>
        <p:spPr>
          <a:xfrm>
            <a:off x="1752600" y="2057400"/>
            <a:ext cx="457200" cy="369332"/>
          </a:xfrm>
          <a:prstGeom prst="rect">
            <a:avLst/>
          </a:prstGeom>
          <a:noFill/>
        </p:spPr>
        <p:txBody>
          <a:bodyPr wrap="square" rtlCol="0">
            <a:spAutoFit/>
          </a:bodyPr>
          <a:lstStyle/>
          <a:p>
            <a:r>
              <a:rPr lang="en-US" dirty="0" smtClean="0"/>
              <a:t>S1</a:t>
            </a:r>
            <a:endParaRPr lang="en-US" dirty="0"/>
          </a:p>
        </p:txBody>
      </p:sp>
      <p:sp>
        <p:nvSpPr>
          <p:cNvPr id="16" name="TextBox 15"/>
          <p:cNvSpPr txBox="1"/>
          <p:nvPr/>
        </p:nvSpPr>
        <p:spPr>
          <a:xfrm>
            <a:off x="7010400" y="2057400"/>
            <a:ext cx="457200" cy="369332"/>
          </a:xfrm>
          <a:prstGeom prst="rect">
            <a:avLst/>
          </a:prstGeom>
          <a:noFill/>
        </p:spPr>
        <p:txBody>
          <a:bodyPr wrap="square" rtlCol="0">
            <a:spAutoFit/>
          </a:bodyPr>
          <a:lstStyle/>
          <a:p>
            <a:r>
              <a:rPr lang="en-US" dirty="0" smtClean="0"/>
              <a:t>S2</a:t>
            </a:r>
            <a:endParaRPr lang="en-US" dirty="0"/>
          </a:p>
        </p:txBody>
      </p:sp>
      <p:sp>
        <p:nvSpPr>
          <p:cNvPr id="17" name="TextBox 16"/>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8" name="Group 9"/>
          <p:cNvGrpSpPr/>
          <p:nvPr/>
        </p:nvGrpSpPr>
        <p:grpSpPr>
          <a:xfrm>
            <a:off x="1676400" y="5334000"/>
            <a:ext cx="2209800" cy="1371600"/>
            <a:chOff x="914400" y="5334000"/>
            <a:chExt cx="2209800" cy="1371600"/>
          </a:xfrm>
        </p:grpSpPr>
        <p:grpSp>
          <p:nvGrpSpPr>
            <p:cNvPr id="19" name="Group 7"/>
            <p:cNvGrpSpPr/>
            <p:nvPr/>
          </p:nvGrpSpPr>
          <p:grpSpPr>
            <a:xfrm>
              <a:off x="914400" y="5334000"/>
              <a:ext cx="1828800" cy="1219200"/>
              <a:chOff x="3048000" y="5487194"/>
              <a:chExt cx="1828800" cy="1219200"/>
            </a:xfrm>
          </p:grpSpPr>
          <p:cxnSp>
            <p:nvCxnSpPr>
              <p:cNvPr id="2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0" name="TextBox 19"/>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3" name="TextBox 22"/>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4" name="TextBox 23"/>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5" name="Straight Arrow Connector 24"/>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6" name="Group 7"/>
          <p:cNvGrpSpPr/>
          <p:nvPr/>
        </p:nvGrpSpPr>
        <p:grpSpPr>
          <a:xfrm>
            <a:off x="5638800" y="5334000"/>
            <a:ext cx="1828800" cy="1219200"/>
            <a:chOff x="3048000" y="5487194"/>
            <a:chExt cx="1828800" cy="1219200"/>
          </a:xfrm>
        </p:grpSpPr>
        <p:cxnSp>
          <p:nvCxnSpPr>
            <p:cNvPr id="2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9" name="Oval 28"/>
          <p:cNvSpPr/>
          <p:nvPr/>
        </p:nvSpPr>
        <p:spPr>
          <a:xfrm>
            <a:off x="2743200" y="54864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Oval 29"/>
          <p:cNvSpPr/>
          <p:nvPr/>
        </p:nvSpPr>
        <p:spPr>
          <a:xfrm>
            <a:off x="6705600" y="5410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p:cNvSpPr/>
          <p:nvPr/>
        </p:nvSpPr>
        <p:spPr>
          <a:xfrm>
            <a:off x="3276600" y="5791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2" name="Oval 61"/>
          <p:cNvSpPr/>
          <p:nvPr/>
        </p:nvSpPr>
        <p:spPr>
          <a:xfrm>
            <a:off x="6934200" y="5715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aphicFrame>
        <p:nvGraphicFramePr>
          <p:cNvPr id="63" name="Object 4"/>
          <p:cNvGraphicFramePr>
            <a:graphicFrameLocks noChangeAspect="1"/>
          </p:cNvGraphicFramePr>
          <p:nvPr/>
        </p:nvGraphicFramePr>
        <p:xfrm>
          <a:off x="4343400" y="5181600"/>
          <a:ext cx="546100" cy="546100"/>
        </p:xfrm>
        <a:graphic>
          <a:graphicData uri="http://schemas.openxmlformats.org/presentationml/2006/ole">
            <mc:AlternateContent xmlns:mc="http://schemas.openxmlformats.org/markup-compatibility/2006">
              <mc:Choice xmlns:v="urn:schemas-microsoft-com:vml" Requires="v">
                <p:oleObj spid="_x0000_s442490" name="Equation" r:id="rId3" imgW="241200" imgH="241200" progId="Equation.3">
                  <p:embed/>
                </p:oleObj>
              </mc:Choice>
              <mc:Fallback>
                <p:oleObj name="Equation" r:id="rId3" imgW="2412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5181600"/>
                        <a:ext cx="54610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Oval 63"/>
          <p:cNvSpPr/>
          <p:nvPr/>
        </p:nvSpPr>
        <p:spPr>
          <a:xfrm>
            <a:off x="2743200" y="30480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5" name="Oval 64"/>
          <p:cNvSpPr/>
          <p:nvPr/>
        </p:nvSpPr>
        <p:spPr>
          <a:xfrm>
            <a:off x="6400800" y="3124200"/>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6" name="Oval 65"/>
          <p:cNvSpPr/>
          <p:nvPr/>
        </p:nvSpPr>
        <p:spPr>
          <a:xfrm>
            <a:off x="2209800" y="2743200"/>
            <a:ext cx="914400" cy="6858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Oval 66"/>
          <p:cNvSpPr/>
          <p:nvPr/>
        </p:nvSpPr>
        <p:spPr>
          <a:xfrm>
            <a:off x="6248400" y="2819400"/>
            <a:ext cx="762000" cy="609600"/>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80227" name="Object 3"/>
          <p:cNvGraphicFramePr>
            <a:graphicFrameLocks noChangeAspect="1"/>
          </p:cNvGraphicFramePr>
          <p:nvPr/>
        </p:nvGraphicFramePr>
        <p:xfrm>
          <a:off x="3254375" y="4089400"/>
          <a:ext cx="2636838" cy="963613"/>
        </p:xfrm>
        <a:graphic>
          <a:graphicData uri="http://schemas.openxmlformats.org/presentationml/2006/ole">
            <mc:AlternateContent xmlns:mc="http://schemas.openxmlformats.org/markup-compatibility/2006">
              <mc:Choice xmlns:v="urn:schemas-microsoft-com:vml" Requires="v">
                <p:oleObj spid="_x0000_s442491" name="Equation" r:id="rId5" imgW="1320480" imgH="482400" progId="Equation.3">
                  <p:embed/>
                </p:oleObj>
              </mc:Choice>
              <mc:Fallback>
                <p:oleObj name="Equation" r:id="rId5" imgW="132048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4375" y="4089400"/>
                        <a:ext cx="2636838" cy="963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91</a:t>
            </a:fld>
            <a:endParaRPr lang="en-US"/>
          </a:p>
        </p:txBody>
      </p:sp>
    </p:spTree>
    <p:extLst>
      <p:ext uri="{BB962C8B-B14F-4D97-AF65-F5344CB8AC3E}">
        <p14:creationId xmlns:p14="http://schemas.microsoft.com/office/powerpoint/2010/main" val="48820841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Generic Surface Deformation Model</a:t>
            </a:r>
            <a:endParaRPr lang="en-US" dirty="0"/>
          </a:p>
        </p:txBody>
      </p:sp>
      <p:sp>
        <p:nvSpPr>
          <p:cNvPr id="3" name="Content Placeholder 2"/>
          <p:cNvSpPr>
            <a:spLocks noGrp="1"/>
          </p:cNvSpPr>
          <p:nvPr>
            <p:ph sz="quarter" idx="1"/>
          </p:nvPr>
        </p:nvSpPr>
        <p:spPr/>
        <p:txBody>
          <a:bodyPr/>
          <a:lstStyle/>
          <a:p>
            <a:r>
              <a:rPr lang="en-US" dirty="0" smtClean="0"/>
              <a:t>Discrete Setting</a:t>
            </a:r>
            <a:endParaRPr lang="en-US" dirty="0"/>
          </a:p>
        </p:txBody>
      </p:sp>
      <p:grpSp>
        <p:nvGrpSpPr>
          <p:cNvPr id="4" name="Group 3"/>
          <p:cNvGrpSpPr/>
          <p:nvPr/>
        </p:nvGrpSpPr>
        <p:grpSpPr>
          <a:xfrm>
            <a:off x="609600" y="2514600"/>
            <a:ext cx="3200400" cy="1905000"/>
            <a:chOff x="1083076" y="2819400"/>
            <a:chExt cx="2379215" cy="1295400"/>
          </a:xfrm>
        </p:grpSpPr>
        <p:sp>
          <p:nvSpPr>
            <p:cNvPr id="5" name="Freeform 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Freeform 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7" name="Freeform 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nvGrpSpPr>
          <p:cNvPr id="8" name="Group 7"/>
          <p:cNvGrpSpPr/>
          <p:nvPr/>
        </p:nvGrpSpPr>
        <p:grpSpPr>
          <a:xfrm>
            <a:off x="5638800" y="2590800"/>
            <a:ext cx="3200400" cy="1447800"/>
            <a:chOff x="5181600" y="2286000"/>
            <a:chExt cx="3200400" cy="1447800"/>
          </a:xfrm>
        </p:grpSpPr>
        <p:sp>
          <p:nvSpPr>
            <p:cNvPr id="9" name="Freeform 8"/>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0" name="Group 28"/>
            <p:cNvGrpSpPr/>
            <p:nvPr/>
          </p:nvGrpSpPr>
          <p:grpSpPr>
            <a:xfrm>
              <a:off x="5181600" y="3124200"/>
              <a:ext cx="3188459" cy="609600"/>
              <a:chOff x="5181600" y="3505200"/>
              <a:chExt cx="3188459" cy="609600"/>
            </a:xfrm>
          </p:grpSpPr>
          <p:sp>
            <p:nvSpPr>
              <p:cNvPr id="11" name="Freeform 10"/>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2" name="Freeform 11"/>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cxnSp>
        <p:nvCxnSpPr>
          <p:cNvPr id="13" name="Straight Arrow Connector 12"/>
          <p:cNvCxnSpPr/>
          <p:nvPr/>
        </p:nvCxnSpPr>
        <p:spPr>
          <a:xfrm>
            <a:off x="4191000" y="3122612"/>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419600" y="26786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15" name="TextBox 14"/>
          <p:cNvSpPr txBox="1"/>
          <p:nvPr/>
        </p:nvSpPr>
        <p:spPr>
          <a:xfrm>
            <a:off x="1752600" y="2057400"/>
            <a:ext cx="457200" cy="369332"/>
          </a:xfrm>
          <a:prstGeom prst="rect">
            <a:avLst/>
          </a:prstGeom>
          <a:noFill/>
        </p:spPr>
        <p:txBody>
          <a:bodyPr wrap="square" rtlCol="0">
            <a:spAutoFit/>
          </a:bodyPr>
          <a:lstStyle/>
          <a:p>
            <a:r>
              <a:rPr lang="en-US" dirty="0" smtClean="0"/>
              <a:t>S1</a:t>
            </a:r>
            <a:endParaRPr lang="en-US" dirty="0"/>
          </a:p>
        </p:txBody>
      </p:sp>
      <p:sp>
        <p:nvSpPr>
          <p:cNvPr id="16" name="TextBox 15"/>
          <p:cNvSpPr txBox="1"/>
          <p:nvPr/>
        </p:nvSpPr>
        <p:spPr>
          <a:xfrm>
            <a:off x="7010400" y="2057400"/>
            <a:ext cx="457200" cy="369332"/>
          </a:xfrm>
          <a:prstGeom prst="rect">
            <a:avLst/>
          </a:prstGeom>
          <a:noFill/>
        </p:spPr>
        <p:txBody>
          <a:bodyPr wrap="square" rtlCol="0">
            <a:spAutoFit/>
          </a:bodyPr>
          <a:lstStyle/>
          <a:p>
            <a:r>
              <a:rPr lang="en-US" dirty="0" smtClean="0"/>
              <a:t>S2</a:t>
            </a:r>
            <a:endParaRPr lang="en-US" dirty="0"/>
          </a:p>
        </p:txBody>
      </p:sp>
      <p:sp>
        <p:nvSpPr>
          <p:cNvPr id="17" name="TextBox 16"/>
          <p:cNvSpPr txBox="1"/>
          <p:nvPr/>
        </p:nvSpPr>
        <p:spPr>
          <a:xfrm>
            <a:off x="2286000" y="5029200"/>
            <a:ext cx="381000" cy="461665"/>
          </a:xfrm>
          <a:prstGeom prst="rect">
            <a:avLst/>
          </a:prstGeom>
          <a:noFill/>
        </p:spPr>
        <p:txBody>
          <a:bodyPr wrap="square" rtlCol="0">
            <a:spAutoFit/>
          </a:bodyPr>
          <a:lstStyle/>
          <a:p>
            <a:r>
              <a:rPr lang="en-US" sz="2400" i="1" dirty="0" smtClean="0"/>
              <a:t>u</a:t>
            </a:r>
            <a:endParaRPr lang="en-US" sz="2400" i="1" dirty="0"/>
          </a:p>
        </p:txBody>
      </p:sp>
      <p:grpSp>
        <p:nvGrpSpPr>
          <p:cNvPr id="18" name="Group 9"/>
          <p:cNvGrpSpPr/>
          <p:nvPr/>
        </p:nvGrpSpPr>
        <p:grpSpPr>
          <a:xfrm>
            <a:off x="1676400" y="5334000"/>
            <a:ext cx="2209800" cy="1371600"/>
            <a:chOff x="914400" y="5334000"/>
            <a:chExt cx="2209800" cy="1371600"/>
          </a:xfrm>
        </p:grpSpPr>
        <p:grpSp>
          <p:nvGrpSpPr>
            <p:cNvPr id="19" name="Group 7"/>
            <p:cNvGrpSpPr/>
            <p:nvPr/>
          </p:nvGrpSpPr>
          <p:grpSpPr>
            <a:xfrm>
              <a:off x="914400" y="5334000"/>
              <a:ext cx="1828800" cy="1219200"/>
              <a:chOff x="3048000" y="5487194"/>
              <a:chExt cx="1828800" cy="1219200"/>
            </a:xfrm>
          </p:grpSpPr>
          <p:cxnSp>
            <p:nvCxnSpPr>
              <p:cNvPr id="21"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0" name="TextBox 19"/>
            <p:cNvSpPr txBox="1"/>
            <p:nvPr/>
          </p:nvSpPr>
          <p:spPr>
            <a:xfrm>
              <a:off x="2743200" y="6243935"/>
              <a:ext cx="381000" cy="461665"/>
            </a:xfrm>
            <a:prstGeom prst="rect">
              <a:avLst/>
            </a:prstGeom>
            <a:noFill/>
          </p:spPr>
          <p:txBody>
            <a:bodyPr wrap="square" rtlCol="0">
              <a:spAutoFit/>
            </a:bodyPr>
            <a:lstStyle/>
            <a:p>
              <a:r>
                <a:rPr lang="en-US" sz="2400" i="1" dirty="0" smtClean="0"/>
                <a:t>v</a:t>
              </a:r>
              <a:endParaRPr lang="en-US" sz="2400" i="1" dirty="0"/>
            </a:p>
          </p:txBody>
        </p:sp>
      </p:grpSp>
      <p:sp>
        <p:nvSpPr>
          <p:cNvPr id="23" name="TextBox 22"/>
          <p:cNvSpPr txBox="1"/>
          <p:nvPr/>
        </p:nvSpPr>
        <p:spPr>
          <a:xfrm>
            <a:off x="7467600" y="6167735"/>
            <a:ext cx="381000" cy="461665"/>
          </a:xfrm>
          <a:prstGeom prst="rect">
            <a:avLst/>
          </a:prstGeom>
          <a:noFill/>
        </p:spPr>
        <p:txBody>
          <a:bodyPr wrap="square" rtlCol="0">
            <a:spAutoFit/>
          </a:bodyPr>
          <a:lstStyle/>
          <a:p>
            <a:r>
              <a:rPr lang="en-US" sz="2400" i="1" dirty="0" smtClean="0"/>
              <a:t>v'</a:t>
            </a:r>
            <a:endParaRPr lang="en-US" sz="2400" i="1" dirty="0"/>
          </a:p>
        </p:txBody>
      </p:sp>
      <p:sp>
        <p:nvSpPr>
          <p:cNvPr id="24" name="TextBox 23"/>
          <p:cNvSpPr txBox="1"/>
          <p:nvPr/>
        </p:nvSpPr>
        <p:spPr>
          <a:xfrm>
            <a:off x="6248400" y="5029200"/>
            <a:ext cx="381000" cy="461665"/>
          </a:xfrm>
          <a:prstGeom prst="rect">
            <a:avLst/>
          </a:prstGeom>
          <a:noFill/>
        </p:spPr>
        <p:txBody>
          <a:bodyPr wrap="square" rtlCol="0">
            <a:spAutoFit/>
          </a:bodyPr>
          <a:lstStyle/>
          <a:p>
            <a:r>
              <a:rPr lang="en-US" sz="2400" i="1" dirty="0" smtClean="0"/>
              <a:t>u'</a:t>
            </a:r>
            <a:endParaRPr lang="en-US" sz="2400" i="1" dirty="0"/>
          </a:p>
        </p:txBody>
      </p:sp>
      <p:cxnSp>
        <p:nvCxnSpPr>
          <p:cNvPr id="25" name="Straight Arrow Connector 24"/>
          <p:cNvCxnSpPr/>
          <p:nvPr/>
        </p:nvCxnSpPr>
        <p:spPr>
          <a:xfrm>
            <a:off x="4267200" y="5867400"/>
            <a:ext cx="762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6" name="Group 7"/>
          <p:cNvGrpSpPr/>
          <p:nvPr/>
        </p:nvGrpSpPr>
        <p:grpSpPr>
          <a:xfrm>
            <a:off x="5638800" y="5334000"/>
            <a:ext cx="1828800" cy="1219200"/>
            <a:chOff x="3048000" y="5487194"/>
            <a:chExt cx="1828800" cy="1219200"/>
          </a:xfrm>
        </p:grpSpPr>
        <p:cxnSp>
          <p:nvCxnSpPr>
            <p:cNvPr id="27" name="Straight Arrow Connector 8"/>
            <p:cNvCxnSpPr/>
            <p:nvPr/>
          </p:nvCxnSpPr>
          <p:spPr>
            <a:xfrm rot="5400000" flipH="1" flipV="1">
              <a:off x="3047603" y="5715397"/>
              <a:ext cx="1219200" cy="762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048000" y="6477000"/>
              <a:ext cx="18288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aphicFrame>
        <p:nvGraphicFramePr>
          <p:cNvPr id="63" name="Object 4"/>
          <p:cNvGraphicFramePr>
            <a:graphicFrameLocks noChangeAspect="1"/>
          </p:cNvGraphicFramePr>
          <p:nvPr/>
        </p:nvGraphicFramePr>
        <p:xfrm>
          <a:off x="3077662" y="3873358"/>
          <a:ext cx="2561138" cy="774842"/>
        </p:xfrm>
        <a:graphic>
          <a:graphicData uri="http://schemas.openxmlformats.org/presentationml/2006/ole">
            <mc:AlternateContent xmlns:mc="http://schemas.openxmlformats.org/markup-compatibility/2006">
              <mc:Choice xmlns:v="urn:schemas-microsoft-com:vml" Requires="v">
                <p:oleObj spid="_x0000_s443514" name="Equation" r:id="rId3" imgW="1511280" imgH="457200" progId="Equation.3">
                  <p:embed/>
                </p:oleObj>
              </mc:Choice>
              <mc:Fallback>
                <p:oleObj name="Equation" r:id="rId3" imgW="151128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7662" y="3873358"/>
                        <a:ext cx="2561138" cy="7748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0" name="Straight Connector 39"/>
          <p:cNvCxnSpPr/>
          <p:nvPr/>
        </p:nvCxnSpPr>
        <p:spPr>
          <a:xfrm rot="5400000">
            <a:off x="1905000" y="26670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057400" y="25146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a:off x="1752600" y="25908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057400" y="28194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2209800" y="27432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1866900" y="30099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0800000" flipV="1">
            <a:off x="1752600" y="28194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0800000" flipV="1">
            <a:off x="2057400" y="29718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438400" y="26670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438400" y="29718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2209800" y="32004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0800000" flipV="1">
            <a:off x="2438400" y="31242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057400" y="32004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0800000">
            <a:off x="1752600" y="30480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flipH="1" flipV="1">
            <a:off x="1524000" y="28194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0800000" flipV="1">
            <a:off x="1676400" y="32004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flipH="1">
            <a:off x="1866900" y="3390900"/>
            <a:ext cx="4572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676400" y="3429000"/>
            <a:ext cx="4572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2590800" y="28956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0800000" flipV="1">
            <a:off x="2133600" y="34290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1524000" y="3200400"/>
            <a:ext cx="3810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a:endCxn id="7" idx="2"/>
          </p:cNvCxnSpPr>
          <p:nvPr/>
        </p:nvCxnSpPr>
        <p:spPr>
          <a:xfrm>
            <a:off x="2438400" y="3429000"/>
            <a:ext cx="416896" cy="137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7" idx="2"/>
          </p:cNvCxnSpPr>
          <p:nvPr/>
        </p:nvCxnSpPr>
        <p:spPr>
          <a:xfrm rot="16200000" flipH="1">
            <a:off x="2616162" y="3327438"/>
            <a:ext cx="442373" cy="35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a:endCxn id="5" idx="3"/>
          </p:cNvCxnSpPr>
          <p:nvPr/>
        </p:nvCxnSpPr>
        <p:spPr>
          <a:xfrm flipV="1">
            <a:off x="2819400" y="2962835"/>
            <a:ext cx="433317" cy="1613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2819400" y="31242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5" idx="3"/>
          </p:cNvCxnSpPr>
          <p:nvPr/>
        </p:nvCxnSpPr>
        <p:spPr>
          <a:xfrm flipH="1">
            <a:off x="3200400" y="2962835"/>
            <a:ext cx="52317" cy="3899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7" idx="2"/>
          </p:cNvCxnSpPr>
          <p:nvPr/>
        </p:nvCxnSpPr>
        <p:spPr>
          <a:xfrm rot="10800000" flipV="1">
            <a:off x="2855296" y="3352799"/>
            <a:ext cx="345104" cy="213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a:endCxn id="7" idx="1"/>
          </p:cNvCxnSpPr>
          <p:nvPr/>
        </p:nvCxnSpPr>
        <p:spPr>
          <a:xfrm rot="16200000" flipH="1">
            <a:off x="2204330" y="3663069"/>
            <a:ext cx="503156" cy="350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7" idx="1"/>
          </p:cNvCxnSpPr>
          <p:nvPr/>
        </p:nvCxnSpPr>
        <p:spPr>
          <a:xfrm flipH="1" flipV="1">
            <a:off x="2133600" y="3657600"/>
            <a:ext cx="339817" cy="2745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7" idx="1"/>
            <a:endCxn id="7" idx="2"/>
          </p:cNvCxnSpPr>
          <p:nvPr/>
        </p:nvCxnSpPr>
        <p:spPr>
          <a:xfrm flipV="1">
            <a:off x="2473417" y="3566573"/>
            <a:ext cx="381879" cy="3655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3200400" y="3352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a:endCxn id="5" idx="3"/>
          </p:cNvCxnSpPr>
          <p:nvPr/>
        </p:nvCxnSpPr>
        <p:spPr>
          <a:xfrm rot="16200000" flipV="1">
            <a:off x="3183977" y="3031576"/>
            <a:ext cx="389965" cy="2524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5" idx="3"/>
          </p:cNvCxnSpPr>
          <p:nvPr/>
        </p:nvCxnSpPr>
        <p:spPr>
          <a:xfrm flipH="1" flipV="1">
            <a:off x="2819400" y="2667000"/>
            <a:ext cx="433317" cy="2958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10800000">
            <a:off x="2438400" y="25146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rot="10800000">
            <a:off x="2057400" y="25146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10800000" flipV="1">
            <a:off x="1752600" y="2514600"/>
            <a:ext cx="304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rot="16200000" flipV="1">
            <a:off x="1447800" y="2743200"/>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10800000" flipV="1">
            <a:off x="1371600" y="30480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10800000">
            <a:off x="1371600" y="32766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rot="5400000" flipH="1" flipV="1">
            <a:off x="1143000" y="2971800"/>
            <a:ext cx="5334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1447800" y="25908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5" idx="1"/>
          </p:cNvCxnSpPr>
          <p:nvPr/>
        </p:nvCxnSpPr>
        <p:spPr>
          <a:xfrm rot="10800000" flipV="1">
            <a:off x="1100208" y="2743199"/>
            <a:ext cx="347592" cy="219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5" idx="1"/>
          </p:cNvCxnSpPr>
          <p:nvPr/>
        </p:nvCxnSpPr>
        <p:spPr>
          <a:xfrm>
            <a:off x="1100208" y="2962835"/>
            <a:ext cx="271392" cy="313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Straight Connector 137"/>
          <p:cNvCxnSpPr>
            <a:endCxn id="7" idx="3"/>
          </p:cNvCxnSpPr>
          <p:nvPr/>
        </p:nvCxnSpPr>
        <p:spPr>
          <a:xfrm>
            <a:off x="3200400" y="3352800"/>
            <a:ext cx="227714" cy="227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Straight Connector 139"/>
          <p:cNvCxnSpPr>
            <a:endCxn id="7" idx="3"/>
          </p:cNvCxnSpPr>
          <p:nvPr/>
        </p:nvCxnSpPr>
        <p:spPr>
          <a:xfrm rot="5400000">
            <a:off x="3353001" y="3427913"/>
            <a:ext cx="227312" cy="770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7" idx="3"/>
            <a:endCxn id="7" idx="2"/>
          </p:cNvCxnSpPr>
          <p:nvPr/>
        </p:nvCxnSpPr>
        <p:spPr>
          <a:xfrm flipH="1" flipV="1">
            <a:off x="2855296" y="3566573"/>
            <a:ext cx="572818" cy="13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rot="10800000" flipV="1">
            <a:off x="838200" y="3276600"/>
            <a:ext cx="5334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a:endCxn id="6" idx="1"/>
          </p:cNvCxnSpPr>
          <p:nvPr/>
        </p:nvCxnSpPr>
        <p:spPr>
          <a:xfrm rot="5400000">
            <a:off x="1039781" y="3297929"/>
            <a:ext cx="353148" cy="310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Straight Connector 147"/>
          <p:cNvCxnSpPr>
            <a:stCxn id="5" idx="1"/>
          </p:cNvCxnSpPr>
          <p:nvPr/>
        </p:nvCxnSpPr>
        <p:spPr>
          <a:xfrm flipH="1">
            <a:off x="838200" y="2962835"/>
            <a:ext cx="262008" cy="3899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a:endCxn id="6" idx="1"/>
          </p:cNvCxnSpPr>
          <p:nvPr/>
        </p:nvCxnSpPr>
        <p:spPr>
          <a:xfrm rot="16200000" flipH="1">
            <a:off x="811182" y="3379821"/>
            <a:ext cx="276946" cy="222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16200000" flipH="1">
            <a:off x="1981200" y="3810000"/>
            <a:ext cx="3810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a:endCxn id="7" idx="1"/>
          </p:cNvCxnSpPr>
          <p:nvPr/>
        </p:nvCxnSpPr>
        <p:spPr>
          <a:xfrm flipV="1">
            <a:off x="2209800" y="3932156"/>
            <a:ext cx="263617" cy="106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a:stCxn id="7" idx="1"/>
            <a:endCxn id="7" idx="0"/>
          </p:cNvCxnSpPr>
          <p:nvPr/>
        </p:nvCxnSpPr>
        <p:spPr>
          <a:xfrm flipH="1">
            <a:off x="2330213" y="3932156"/>
            <a:ext cx="143204" cy="487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a:endCxn id="7" idx="0"/>
          </p:cNvCxnSpPr>
          <p:nvPr/>
        </p:nvCxnSpPr>
        <p:spPr>
          <a:xfrm rot="16200000" flipH="1">
            <a:off x="2079506" y="4168893"/>
            <a:ext cx="381000" cy="120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2" name="Straight Connector 161"/>
          <p:cNvCxnSpPr>
            <a:endCxn id="6" idx="2"/>
          </p:cNvCxnSpPr>
          <p:nvPr/>
        </p:nvCxnSpPr>
        <p:spPr>
          <a:xfrm rot="16200000" flipH="1">
            <a:off x="1340882" y="3307317"/>
            <a:ext cx="287872" cy="226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a:endCxn id="6" idx="2"/>
          </p:cNvCxnSpPr>
          <p:nvPr/>
        </p:nvCxnSpPr>
        <p:spPr>
          <a:xfrm rot="5400000">
            <a:off x="1569483" y="3457555"/>
            <a:ext cx="135472" cy="78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Straight Connector 165"/>
          <p:cNvCxnSpPr>
            <a:stCxn id="6" idx="1"/>
            <a:endCxn id="6" idx="2"/>
          </p:cNvCxnSpPr>
          <p:nvPr/>
        </p:nvCxnSpPr>
        <p:spPr>
          <a:xfrm flipV="1">
            <a:off x="1061109" y="3564472"/>
            <a:ext cx="536928" cy="652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rot="10800000" flipV="1">
            <a:off x="1905000" y="36576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flipH="1">
            <a:off x="1638300" y="34671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Straight Connector 171"/>
          <p:cNvCxnSpPr>
            <a:endCxn id="6" idx="2"/>
          </p:cNvCxnSpPr>
          <p:nvPr/>
        </p:nvCxnSpPr>
        <p:spPr>
          <a:xfrm rot="10800000">
            <a:off x="1598038" y="3564472"/>
            <a:ext cx="306963" cy="1693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rot="16200000" flipH="1">
            <a:off x="1905000" y="3733800"/>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a:endCxn id="6" idx="0"/>
          </p:cNvCxnSpPr>
          <p:nvPr/>
        </p:nvCxnSpPr>
        <p:spPr>
          <a:xfrm rot="5400000">
            <a:off x="448346" y="3514056"/>
            <a:ext cx="551109"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stCxn id="6" idx="0"/>
            <a:endCxn id="6" idx="1"/>
          </p:cNvCxnSpPr>
          <p:nvPr/>
        </p:nvCxnSpPr>
        <p:spPr>
          <a:xfrm flipV="1">
            <a:off x="609600" y="3629748"/>
            <a:ext cx="451509" cy="274163"/>
          </a:xfrm>
          <a:prstGeom prst="line">
            <a:avLst/>
          </a:prstGeom>
        </p:spPr>
        <p:style>
          <a:lnRef idx="1">
            <a:schemeClr val="accent1"/>
          </a:lnRef>
          <a:fillRef idx="0">
            <a:schemeClr val="accent1"/>
          </a:fillRef>
          <a:effectRef idx="0">
            <a:schemeClr val="accent1"/>
          </a:effectRef>
          <a:fontRef idx="minor">
            <a:schemeClr val="tx1"/>
          </a:fontRef>
        </p:style>
      </p:cxnSp>
      <p:sp>
        <p:nvSpPr>
          <p:cNvPr id="197" name="Isosceles Triangle 196"/>
          <p:cNvSpPr/>
          <p:nvPr/>
        </p:nvSpPr>
        <p:spPr>
          <a:xfrm rot="1721353">
            <a:off x="2117031" y="2940612"/>
            <a:ext cx="443779" cy="407839"/>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Isosceles Triangle 225"/>
          <p:cNvSpPr/>
          <p:nvPr/>
        </p:nvSpPr>
        <p:spPr>
          <a:xfrm rot="19688578">
            <a:off x="6873415" y="2829597"/>
            <a:ext cx="443779" cy="40783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Isosceles Triangle 227"/>
          <p:cNvSpPr/>
          <p:nvPr/>
        </p:nvSpPr>
        <p:spPr>
          <a:xfrm rot="1721353">
            <a:off x="2813853" y="5644087"/>
            <a:ext cx="443779" cy="407839"/>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Isosceles Triangle 228"/>
          <p:cNvSpPr/>
          <p:nvPr/>
        </p:nvSpPr>
        <p:spPr>
          <a:xfrm rot="19688578">
            <a:off x="6551205" y="5648997"/>
            <a:ext cx="443779" cy="40783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1" name="Straight Connector 230"/>
          <p:cNvCxnSpPr>
            <a:stCxn id="226" idx="0"/>
            <a:endCxn id="9" idx="2"/>
          </p:cNvCxnSpPr>
          <p:nvPr/>
        </p:nvCxnSpPr>
        <p:spPr>
          <a:xfrm rot="5400000" flipH="1" flipV="1">
            <a:off x="6987537" y="2590939"/>
            <a:ext cx="269514" cy="2692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226" idx="0"/>
          </p:cNvCxnSpPr>
          <p:nvPr/>
        </p:nvCxnSpPr>
        <p:spPr>
          <a:xfrm rot="16200000" flipV="1">
            <a:off x="6724818" y="2597455"/>
            <a:ext cx="112203" cy="41351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226" idx="0"/>
          </p:cNvCxnSpPr>
          <p:nvPr/>
        </p:nvCxnSpPr>
        <p:spPr>
          <a:xfrm rot="16200000" flipH="1" flipV="1">
            <a:off x="6676595" y="2813119"/>
            <a:ext cx="263886" cy="3582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7" name="Straight Connector 236"/>
          <p:cNvCxnSpPr>
            <a:endCxn id="226" idx="2"/>
          </p:cNvCxnSpPr>
          <p:nvPr/>
        </p:nvCxnSpPr>
        <p:spPr>
          <a:xfrm>
            <a:off x="6629400" y="3124200"/>
            <a:ext cx="385068" cy="19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flipH="1" flipV="1">
            <a:off x="6438900" y="29337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1" name="Straight Connector 240"/>
          <p:cNvCxnSpPr>
            <a:stCxn id="226" idx="4"/>
          </p:cNvCxnSpPr>
          <p:nvPr/>
        </p:nvCxnSpPr>
        <p:spPr>
          <a:xfrm rot="16200000" flipH="1">
            <a:off x="7183602" y="3297402"/>
            <a:ext cx="415594"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a:stCxn id="226" idx="2"/>
          </p:cNvCxnSpPr>
          <p:nvPr/>
        </p:nvCxnSpPr>
        <p:spPr>
          <a:xfrm rot="16200000" flipH="1">
            <a:off x="7112251" y="3226050"/>
            <a:ext cx="181367" cy="376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 name="Straight Connector 244"/>
          <p:cNvCxnSpPr>
            <a:endCxn id="9" idx="1"/>
          </p:cNvCxnSpPr>
          <p:nvPr/>
        </p:nvCxnSpPr>
        <p:spPr>
          <a:xfrm rot="10800000">
            <a:off x="6129408" y="2966632"/>
            <a:ext cx="499992" cy="1575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0800000" flipV="1">
            <a:off x="6248400" y="31242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1" name="Straight Connector 250"/>
          <p:cNvCxnSpPr>
            <a:endCxn id="11" idx="2"/>
          </p:cNvCxnSpPr>
          <p:nvPr/>
        </p:nvCxnSpPr>
        <p:spPr>
          <a:xfrm rot="5400000">
            <a:off x="6461911" y="3289527"/>
            <a:ext cx="332816" cy="2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3" name="Straight Connector 252"/>
          <p:cNvCxnSpPr>
            <a:stCxn id="11" idx="2"/>
            <a:endCxn id="226" idx="2"/>
          </p:cNvCxnSpPr>
          <p:nvPr/>
        </p:nvCxnSpPr>
        <p:spPr>
          <a:xfrm flipV="1">
            <a:off x="6627237" y="3323833"/>
            <a:ext cx="387231" cy="1331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26" idx="2"/>
            <a:endCxn id="11" idx="3"/>
          </p:cNvCxnSpPr>
          <p:nvPr/>
        </p:nvCxnSpPr>
        <p:spPr>
          <a:xfrm rot="16200000" flipH="1">
            <a:off x="6886055" y="3452246"/>
            <a:ext cx="345511" cy="886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7" name="Straight Connector 256"/>
          <p:cNvCxnSpPr>
            <a:stCxn id="11" idx="3"/>
          </p:cNvCxnSpPr>
          <p:nvPr/>
        </p:nvCxnSpPr>
        <p:spPr>
          <a:xfrm flipV="1">
            <a:off x="7103152" y="3505200"/>
            <a:ext cx="288248" cy="164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9" name="Straight Connector 258"/>
          <p:cNvCxnSpPr>
            <a:stCxn id="9" idx="2"/>
            <a:endCxn id="226" idx="4"/>
          </p:cNvCxnSpPr>
          <p:nvPr/>
        </p:nvCxnSpPr>
        <p:spPr>
          <a:xfrm>
            <a:off x="7256913" y="2590800"/>
            <a:ext cx="134486" cy="4988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a:endCxn id="9" idx="1"/>
          </p:cNvCxnSpPr>
          <p:nvPr/>
        </p:nvCxnSpPr>
        <p:spPr>
          <a:xfrm rot="10800000" flipV="1">
            <a:off x="6129408" y="2743199"/>
            <a:ext cx="423792" cy="22343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a:stCxn id="9" idx="1"/>
          </p:cNvCxnSpPr>
          <p:nvPr/>
        </p:nvCxnSpPr>
        <p:spPr>
          <a:xfrm>
            <a:off x="6129408" y="2966631"/>
            <a:ext cx="118992" cy="309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7" name="Straight Connector 266"/>
          <p:cNvCxnSpPr>
            <a:endCxn id="11" idx="2"/>
          </p:cNvCxnSpPr>
          <p:nvPr/>
        </p:nvCxnSpPr>
        <p:spPr>
          <a:xfrm>
            <a:off x="6248400" y="3276600"/>
            <a:ext cx="378837" cy="180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9" name="Straight Connector 268"/>
          <p:cNvCxnSpPr>
            <a:endCxn id="11" idx="1"/>
          </p:cNvCxnSpPr>
          <p:nvPr/>
        </p:nvCxnSpPr>
        <p:spPr>
          <a:xfrm rot="5400000">
            <a:off x="6057030" y="3309880"/>
            <a:ext cx="224651" cy="158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9" idx="1"/>
            <a:endCxn id="11" idx="1"/>
          </p:cNvCxnSpPr>
          <p:nvPr/>
        </p:nvCxnSpPr>
        <p:spPr>
          <a:xfrm flipH="1">
            <a:off x="6090309" y="2966631"/>
            <a:ext cx="39099" cy="5346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3" name="Straight Connector 272"/>
          <p:cNvCxnSpPr>
            <a:stCxn id="11" idx="1"/>
          </p:cNvCxnSpPr>
          <p:nvPr/>
        </p:nvCxnSpPr>
        <p:spPr>
          <a:xfrm flipH="1" flipV="1">
            <a:off x="5867400" y="3352800"/>
            <a:ext cx="222909" cy="1484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5" name="Straight Connector 274"/>
          <p:cNvCxnSpPr>
            <a:endCxn id="12" idx="0"/>
          </p:cNvCxnSpPr>
          <p:nvPr/>
        </p:nvCxnSpPr>
        <p:spPr>
          <a:xfrm rot="5400000">
            <a:off x="7108707" y="3755907"/>
            <a:ext cx="533400" cy="31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77" name="Straight Connector 276"/>
          <p:cNvCxnSpPr>
            <a:endCxn id="12" idx="1"/>
          </p:cNvCxnSpPr>
          <p:nvPr/>
        </p:nvCxnSpPr>
        <p:spPr>
          <a:xfrm rot="16200000" flipH="1">
            <a:off x="7322900" y="3573699"/>
            <a:ext cx="248216" cy="111217"/>
          </a:xfrm>
          <a:prstGeom prst="line">
            <a:avLst/>
          </a:prstGeom>
        </p:spPr>
        <p:style>
          <a:lnRef idx="1">
            <a:schemeClr val="accent1"/>
          </a:lnRef>
          <a:fillRef idx="0">
            <a:schemeClr val="accent1"/>
          </a:fillRef>
          <a:effectRef idx="0">
            <a:schemeClr val="accent1"/>
          </a:effectRef>
          <a:fontRef idx="minor">
            <a:schemeClr val="tx1"/>
          </a:fontRef>
        </p:style>
      </p:cxnSp>
      <p:cxnSp>
        <p:nvCxnSpPr>
          <p:cNvPr id="279" name="Straight Connector 278"/>
          <p:cNvCxnSpPr>
            <a:endCxn id="12" idx="2"/>
          </p:cNvCxnSpPr>
          <p:nvPr/>
        </p:nvCxnSpPr>
        <p:spPr>
          <a:xfrm>
            <a:off x="7391400" y="3505200"/>
            <a:ext cx="493096" cy="343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26" idx="4"/>
          </p:cNvCxnSpPr>
          <p:nvPr/>
        </p:nvCxnSpPr>
        <p:spPr>
          <a:xfrm rot="5400000" flipH="1" flipV="1">
            <a:off x="7294396" y="2764002"/>
            <a:ext cx="422606" cy="2286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226" idx="4"/>
            <a:endCxn id="12" idx="2"/>
          </p:cNvCxnSpPr>
          <p:nvPr/>
        </p:nvCxnSpPr>
        <p:spPr>
          <a:xfrm rot="16200000" flipH="1">
            <a:off x="7412986" y="3068018"/>
            <a:ext cx="449922" cy="493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6" name="Straight Connector 285"/>
          <p:cNvCxnSpPr>
            <a:stCxn id="226" idx="4"/>
          </p:cNvCxnSpPr>
          <p:nvPr/>
        </p:nvCxnSpPr>
        <p:spPr>
          <a:xfrm rot="5400000" flipH="1" flipV="1">
            <a:off x="7561096" y="2878302"/>
            <a:ext cx="41606" cy="381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rot="16200000" flipH="1">
            <a:off x="7505700" y="27813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0" name="Straight Connector 289"/>
          <p:cNvCxnSpPr>
            <a:endCxn id="12" idx="2"/>
          </p:cNvCxnSpPr>
          <p:nvPr/>
        </p:nvCxnSpPr>
        <p:spPr>
          <a:xfrm rot="16200000" flipH="1">
            <a:off x="7582684" y="3237716"/>
            <a:ext cx="491528" cy="112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Straight Connector 291"/>
          <p:cNvCxnSpPr>
            <a:endCxn id="9" idx="3"/>
          </p:cNvCxnSpPr>
          <p:nvPr/>
        </p:nvCxnSpPr>
        <p:spPr>
          <a:xfrm flipV="1">
            <a:off x="7772400" y="2966631"/>
            <a:ext cx="509517" cy="81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a:off x="7772400" y="3048000"/>
            <a:ext cx="381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Straight Connector 295"/>
          <p:cNvCxnSpPr>
            <a:stCxn id="9" idx="3"/>
          </p:cNvCxnSpPr>
          <p:nvPr/>
        </p:nvCxnSpPr>
        <p:spPr>
          <a:xfrm flipH="1">
            <a:off x="8153400" y="2966631"/>
            <a:ext cx="128517" cy="309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Straight Connector 297"/>
          <p:cNvCxnSpPr>
            <a:endCxn id="12" idx="2"/>
          </p:cNvCxnSpPr>
          <p:nvPr/>
        </p:nvCxnSpPr>
        <p:spPr>
          <a:xfrm rot="10800000" flipV="1">
            <a:off x="7884496" y="3276600"/>
            <a:ext cx="268904" cy="262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Straight Connector 299"/>
          <p:cNvCxnSpPr>
            <a:endCxn id="12" idx="3"/>
          </p:cNvCxnSpPr>
          <p:nvPr/>
        </p:nvCxnSpPr>
        <p:spPr>
          <a:xfrm>
            <a:off x="8153402" y="3276602"/>
            <a:ext cx="303912" cy="27084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8153400" y="32766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Straight Connector 304"/>
          <p:cNvCxnSpPr>
            <a:endCxn id="12" idx="3"/>
          </p:cNvCxnSpPr>
          <p:nvPr/>
        </p:nvCxnSpPr>
        <p:spPr>
          <a:xfrm rot="5400000">
            <a:off x="8360433" y="3373481"/>
            <a:ext cx="270849" cy="77086"/>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2276" name="Object 4"/>
          <p:cNvGraphicFramePr>
            <a:graphicFrameLocks noChangeAspect="1"/>
          </p:cNvGraphicFramePr>
          <p:nvPr/>
        </p:nvGraphicFramePr>
        <p:xfrm>
          <a:off x="2667000" y="4724400"/>
          <a:ext cx="3733800" cy="754679"/>
        </p:xfrm>
        <a:graphic>
          <a:graphicData uri="http://schemas.openxmlformats.org/presentationml/2006/ole">
            <mc:AlternateContent xmlns:mc="http://schemas.openxmlformats.org/markup-compatibility/2006">
              <mc:Choice xmlns:v="urn:schemas-microsoft-com:vml" Requires="v">
                <p:oleObj spid="_x0000_s443515" name="Equation" r:id="rId5" imgW="2387520" imgH="482400" progId="Equation.3">
                  <p:embed/>
                </p:oleObj>
              </mc:Choice>
              <mc:Fallback>
                <p:oleObj name="Equation" r:id="rId5" imgW="238752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724400"/>
                        <a:ext cx="3733800" cy="7546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6"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92</a:t>
            </a:fld>
            <a:endParaRPr lang="en-US"/>
          </a:p>
        </p:txBody>
      </p:sp>
    </p:spTree>
    <p:extLst>
      <p:ext uri="{BB962C8B-B14F-4D97-AF65-F5344CB8AC3E}">
        <p14:creationId xmlns:p14="http://schemas.microsoft.com/office/powerpoint/2010/main" val="274448824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 High-order MRF Formulation for Surface Registration</a:t>
            </a:r>
            <a:endParaRPr lang="en-US" sz="2800" dirty="0"/>
          </a:p>
        </p:txBody>
      </p:sp>
      <p:sp>
        <p:nvSpPr>
          <p:cNvPr id="3" name="Content Placeholder 2"/>
          <p:cNvSpPr>
            <a:spLocks noGrp="1"/>
          </p:cNvSpPr>
          <p:nvPr>
            <p:ph sz="quarter" idx="1"/>
          </p:nvPr>
        </p:nvSpPr>
        <p:spPr/>
        <p:txBody>
          <a:bodyPr/>
          <a:lstStyle/>
          <a:p>
            <a:r>
              <a:rPr lang="en-US" dirty="0" smtClean="0"/>
              <a:t>Surface registration</a:t>
            </a:r>
            <a:endParaRPr lang="en-US" dirty="0"/>
          </a:p>
        </p:txBody>
      </p:sp>
      <p:graphicFrame>
        <p:nvGraphicFramePr>
          <p:cNvPr id="57" name="Object 2"/>
          <p:cNvGraphicFramePr>
            <a:graphicFrameLocks noChangeAspect="1"/>
          </p:cNvGraphicFramePr>
          <p:nvPr/>
        </p:nvGraphicFramePr>
        <p:xfrm>
          <a:off x="2838450" y="2514600"/>
          <a:ext cx="3138488" cy="696912"/>
        </p:xfrm>
        <a:graphic>
          <a:graphicData uri="http://schemas.openxmlformats.org/presentationml/2006/ole">
            <mc:AlternateContent xmlns:mc="http://schemas.openxmlformats.org/markup-compatibility/2006">
              <mc:Choice xmlns:v="urn:schemas-microsoft-com:vml" Requires="v">
                <p:oleObj spid="_x0000_s76883" name="Equation" r:id="rId3" imgW="1028520" imgH="228600" progId="Equation.3">
                  <p:embed/>
                </p:oleObj>
              </mc:Choice>
              <mc:Fallback>
                <p:oleObj name="Equation" r:id="rId3" imgW="1028520" imgH="22860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8450" y="2514600"/>
                        <a:ext cx="3138488"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2" name="Group 101"/>
          <p:cNvGrpSpPr/>
          <p:nvPr/>
        </p:nvGrpSpPr>
        <p:grpSpPr>
          <a:xfrm>
            <a:off x="5334000" y="3657600"/>
            <a:ext cx="3200400" cy="1447800"/>
            <a:chOff x="5105400" y="3592512"/>
            <a:chExt cx="3200400" cy="1447800"/>
          </a:xfrm>
        </p:grpSpPr>
        <p:grpSp>
          <p:nvGrpSpPr>
            <p:cNvPr id="55" name="Group 7"/>
            <p:cNvGrpSpPr/>
            <p:nvPr/>
          </p:nvGrpSpPr>
          <p:grpSpPr>
            <a:xfrm>
              <a:off x="5105400" y="3592512"/>
              <a:ext cx="3200400" cy="1447800"/>
              <a:chOff x="5181600" y="2286000"/>
              <a:chExt cx="3200400" cy="1447800"/>
            </a:xfrm>
          </p:grpSpPr>
          <p:sp>
            <p:nvSpPr>
              <p:cNvPr id="98" name="Freeform 97"/>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99" name="Group 28"/>
              <p:cNvGrpSpPr/>
              <p:nvPr/>
            </p:nvGrpSpPr>
            <p:grpSpPr>
              <a:xfrm>
                <a:off x="5181600" y="3124200"/>
                <a:ext cx="3188459" cy="609600"/>
                <a:chOff x="5181600" y="3505200"/>
                <a:chExt cx="3188459" cy="609600"/>
              </a:xfrm>
            </p:grpSpPr>
            <p:sp>
              <p:nvSpPr>
                <p:cNvPr id="100" name="Freeform 99"/>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01" name="Freeform 100"/>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56" name="Oval 55"/>
            <p:cNvSpPr/>
            <p:nvPr/>
          </p:nvSpPr>
          <p:spPr>
            <a:xfrm>
              <a:off x="74676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7467600" y="40613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p:txBody>
        </p:sp>
        <p:sp>
          <p:nvSpPr>
            <p:cNvPr id="59" name="Oval 58"/>
            <p:cNvSpPr/>
            <p:nvPr/>
          </p:nvSpPr>
          <p:spPr>
            <a:xfrm>
              <a:off x="6705600" y="4354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6934200" y="3973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6705600" y="3668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6324600" y="3668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096000" y="3973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5791200" y="38211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54864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6400800" y="42021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5715000" y="38211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68" name="TextBox 67"/>
            <p:cNvSpPr txBox="1"/>
            <p:nvPr/>
          </p:nvSpPr>
          <p:spPr>
            <a:xfrm>
              <a:off x="6019800" y="39851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p:txBody>
        </p:sp>
        <p:sp>
          <p:nvSpPr>
            <p:cNvPr id="69" name="TextBox 68"/>
            <p:cNvSpPr txBox="1"/>
            <p:nvPr/>
          </p:nvSpPr>
          <p:spPr>
            <a:xfrm>
              <a:off x="6324600" y="3668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p:txBody>
        </p:sp>
        <p:sp>
          <p:nvSpPr>
            <p:cNvPr id="70" name="TextBox 69"/>
            <p:cNvSpPr txBox="1"/>
            <p:nvPr/>
          </p:nvSpPr>
          <p:spPr>
            <a:xfrm>
              <a:off x="6858000" y="39735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p:txBody>
        </p:sp>
        <p:sp>
          <p:nvSpPr>
            <p:cNvPr id="71" name="TextBox 70"/>
            <p:cNvSpPr txBox="1"/>
            <p:nvPr/>
          </p:nvSpPr>
          <p:spPr>
            <a:xfrm>
              <a:off x="6705600" y="3668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p:txBody>
        </p:sp>
        <p:sp>
          <p:nvSpPr>
            <p:cNvPr id="72" name="TextBox 71"/>
            <p:cNvSpPr txBox="1"/>
            <p:nvPr/>
          </p:nvSpPr>
          <p:spPr>
            <a:xfrm>
              <a:off x="5410200" y="4049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p:txBody>
        </p:sp>
        <p:sp>
          <p:nvSpPr>
            <p:cNvPr id="73" name="TextBox 72"/>
            <p:cNvSpPr txBox="1"/>
            <p:nvPr/>
          </p:nvSpPr>
          <p:spPr>
            <a:xfrm>
              <a:off x="6400800" y="42021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p:txBody>
        </p:sp>
        <p:sp>
          <p:nvSpPr>
            <p:cNvPr id="74" name="TextBox 73"/>
            <p:cNvSpPr txBox="1"/>
            <p:nvPr/>
          </p:nvSpPr>
          <p:spPr>
            <a:xfrm>
              <a:off x="6705600" y="43661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p:txBody>
        </p:sp>
      </p:grpSp>
      <p:grpSp>
        <p:nvGrpSpPr>
          <p:cNvPr id="76" name="Group 59"/>
          <p:cNvGrpSpPr/>
          <p:nvPr/>
        </p:nvGrpSpPr>
        <p:grpSpPr>
          <a:xfrm>
            <a:off x="914400" y="3516312"/>
            <a:ext cx="3200400" cy="1905000"/>
            <a:chOff x="1083076" y="2819400"/>
            <a:chExt cx="2379215" cy="1295400"/>
          </a:xfrm>
        </p:grpSpPr>
        <p:sp>
          <p:nvSpPr>
            <p:cNvPr id="95" name="Freeform 9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6" name="Freeform 9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7" name="Freeform 9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77" name="Oval 76"/>
          <p:cNvSpPr/>
          <p:nvPr/>
        </p:nvSpPr>
        <p:spPr>
          <a:xfrm>
            <a:off x="2286000" y="37449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8" name="Oval 77"/>
          <p:cNvSpPr/>
          <p:nvPr/>
        </p:nvSpPr>
        <p:spPr>
          <a:xfrm>
            <a:off x="2743200" y="41259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9" name="Oval 78"/>
          <p:cNvSpPr/>
          <p:nvPr/>
        </p:nvSpPr>
        <p:spPr>
          <a:xfrm>
            <a:off x="2057400" y="3973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0" name="Oval 79"/>
          <p:cNvSpPr/>
          <p:nvPr/>
        </p:nvSpPr>
        <p:spPr>
          <a:xfrm>
            <a:off x="1524000" y="4278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1" name="Oval 80"/>
          <p:cNvSpPr/>
          <p:nvPr/>
        </p:nvSpPr>
        <p:spPr>
          <a:xfrm>
            <a:off x="2209800" y="44307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2" name="Oval 81"/>
          <p:cNvSpPr/>
          <p:nvPr/>
        </p:nvSpPr>
        <p:spPr>
          <a:xfrm>
            <a:off x="2590800" y="4583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3" name="Oval 82"/>
          <p:cNvSpPr/>
          <p:nvPr/>
        </p:nvSpPr>
        <p:spPr>
          <a:xfrm>
            <a:off x="2743200" y="3592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4" name="Oval 83"/>
          <p:cNvSpPr/>
          <p:nvPr/>
        </p:nvSpPr>
        <p:spPr>
          <a:xfrm>
            <a:off x="3352800" y="4202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5" name="Oval 84"/>
          <p:cNvSpPr/>
          <p:nvPr/>
        </p:nvSpPr>
        <p:spPr>
          <a:xfrm>
            <a:off x="1752600" y="3897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6" name="TextBox 85"/>
          <p:cNvSpPr txBox="1"/>
          <p:nvPr/>
        </p:nvSpPr>
        <p:spPr>
          <a:xfrm>
            <a:off x="1752600" y="35163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1</a:t>
            </a:r>
            <a:endParaRPr lang="en-US" i="1" dirty="0">
              <a:latin typeface="Times New Roman" pitchFamily="18" charset="0"/>
              <a:cs typeface="Times New Roman" pitchFamily="18" charset="0"/>
            </a:endParaRPr>
          </a:p>
        </p:txBody>
      </p:sp>
      <p:sp>
        <p:nvSpPr>
          <p:cNvPr id="87" name="TextBox 86"/>
          <p:cNvSpPr txBox="1"/>
          <p:nvPr/>
        </p:nvSpPr>
        <p:spPr>
          <a:xfrm>
            <a:off x="2133600" y="37454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2</a:t>
            </a:r>
            <a:endParaRPr lang="en-US" i="1" dirty="0">
              <a:latin typeface="Times New Roman" pitchFamily="18" charset="0"/>
              <a:cs typeface="Times New Roman" pitchFamily="18" charset="0"/>
            </a:endParaRPr>
          </a:p>
        </p:txBody>
      </p:sp>
      <p:sp>
        <p:nvSpPr>
          <p:cNvPr id="88" name="TextBox 87"/>
          <p:cNvSpPr txBox="1"/>
          <p:nvPr/>
        </p:nvSpPr>
        <p:spPr>
          <a:xfrm>
            <a:off x="2286000" y="34401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3</a:t>
            </a:r>
            <a:endParaRPr lang="en-US" i="1" dirty="0">
              <a:latin typeface="Times New Roman" pitchFamily="18" charset="0"/>
              <a:cs typeface="Times New Roman" pitchFamily="18" charset="0"/>
            </a:endParaRPr>
          </a:p>
        </p:txBody>
      </p:sp>
      <p:sp>
        <p:nvSpPr>
          <p:cNvPr id="89" name="TextBox 88"/>
          <p:cNvSpPr txBox="1"/>
          <p:nvPr/>
        </p:nvSpPr>
        <p:spPr>
          <a:xfrm>
            <a:off x="2819400" y="3897868"/>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4</a:t>
            </a:r>
            <a:endParaRPr lang="en-US" i="1" dirty="0">
              <a:latin typeface="Times New Roman" pitchFamily="18" charset="0"/>
              <a:cs typeface="Times New Roman" pitchFamily="18" charset="0"/>
            </a:endParaRPr>
          </a:p>
        </p:txBody>
      </p:sp>
      <p:sp>
        <p:nvSpPr>
          <p:cNvPr id="90" name="TextBox 89"/>
          <p:cNvSpPr txBox="1"/>
          <p:nvPr/>
        </p:nvSpPr>
        <p:spPr>
          <a:xfrm>
            <a:off x="1295400" y="39851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6</a:t>
            </a:r>
            <a:endParaRPr lang="en-US" i="1" dirty="0">
              <a:latin typeface="Times New Roman" pitchFamily="18" charset="0"/>
              <a:cs typeface="Times New Roman" pitchFamily="18" charset="0"/>
            </a:endParaRPr>
          </a:p>
        </p:txBody>
      </p:sp>
      <p:sp>
        <p:nvSpPr>
          <p:cNvPr id="91" name="TextBox 90"/>
          <p:cNvSpPr txBox="1"/>
          <p:nvPr/>
        </p:nvSpPr>
        <p:spPr>
          <a:xfrm>
            <a:off x="2209800" y="41259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7</a:t>
            </a:r>
            <a:endParaRPr lang="en-US" i="1" dirty="0">
              <a:latin typeface="Times New Roman" pitchFamily="18" charset="0"/>
              <a:cs typeface="Times New Roman" pitchFamily="18" charset="0"/>
            </a:endParaRPr>
          </a:p>
        </p:txBody>
      </p:sp>
      <p:sp>
        <p:nvSpPr>
          <p:cNvPr id="92" name="TextBox 91"/>
          <p:cNvSpPr txBox="1"/>
          <p:nvPr/>
        </p:nvSpPr>
        <p:spPr>
          <a:xfrm>
            <a:off x="2590800" y="42899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8</a:t>
            </a:r>
            <a:endParaRPr lang="en-US" i="1" dirty="0">
              <a:latin typeface="Times New Roman" pitchFamily="18" charset="0"/>
              <a:cs typeface="Times New Roman" pitchFamily="18" charset="0"/>
            </a:endParaRPr>
          </a:p>
        </p:txBody>
      </p:sp>
      <p:sp>
        <p:nvSpPr>
          <p:cNvPr id="93" name="TextBox 92"/>
          <p:cNvSpPr txBox="1"/>
          <p:nvPr/>
        </p:nvSpPr>
        <p:spPr>
          <a:xfrm>
            <a:off x="3429000" y="3974068"/>
            <a:ext cx="381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9</a:t>
            </a:r>
            <a:endParaRPr lang="en-US" i="1" dirty="0">
              <a:latin typeface="Times New Roman" pitchFamily="18" charset="0"/>
              <a:cs typeface="Times New Roman" pitchFamily="18" charset="0"/>
            </a:endParaRPr>
          </a:p>
        </p:txBody>
      </p:sp>
      <p:sp>
        <p:nvSpPr>
          <p:cNvPr id="94" name="TextBox 93"/>
          <p:cNvSpPr txBox="1"/>
          <p:nvPr/>
        </p:nvSpPr>
        <p:spPr>
          <a:xfrm>
            <a:off x="2743200" y="32004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5</a:t>
            </a:r>
            <a:endParaRPr lang="en-US" i="1" dirty="0">
              <a:latin typeface="Times New Roman" pitchFamily="18" charset="0"/>
              <a:cs typeface="Times New Roman" pitchFamily="18" charset="0"/>
            </a:endParaRPr>
          </a:p>
        </p:txBody>
      </p:sp>
      <p:sp>
        <p:nvSpPr>
          <p:cNvPr id="103"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 High-order MRF Formulation for Surface Registration</a:t>
            </a:r>
            <a:endParaRPr lang="en-US" sz="2800" dirty="0"/>
          </a:p>
        </p:txBody>
      </p:sp>
      <p:sp>
        <p:nvSpPr>
          <p:cNvPr id="3" name="Content Placeholder 2"/>
          <p:cNvSpPr>
            <a:spLocks noGrp="1"/>
          </p:cNvSpPr>
          <p:nvPr>
            <p:ph sz="quarter" idx="1"/>
          </p:nvPr>
        </p:nvSpPr>
        <p:spPr/>
        <p:txBody>
          <a:bodyPr/>
          <a:lstStyle/>
          <a:p>
            <a:r>
              <a:rPr lang="en-US" dirty="0" smtClean="0"/>
              <a:t>Surface registration using high-order MRFs</a:t>
            </a:r>
            <a:endParaRPr lang="en-US" dirty="0"/>
          </a:p>
        </p:txBody>
      </p:sp>
      <p:grpSp>
        <p:nvGrpSpPr>
          <p:cNvPr id="7" name="Group 59"/>
          <p:cNvGrpSpPr/>
          <p:nvPr/>
        </p:nvGrpSpPr>
        <p:grpSpPr>
          <a:xfrm>
            <a:off x="914400" y="3516312"/>
            <a:ext cx="3200400" cy="1905000"/>
            <a:chOff x="1083076" y="2819400"/>
            <a:chExt cx="2379215" cy="1295400"/>
          </a:xfrm>
        </p:grpSpPr>
        <p:sp>
          <p:nvSpPr>
            <p:cNvPr id="95" name="Freeform 94"/>
            <p:cNvSpPr/>
            <p:nvPr/>
          </p:nvSpPr>
          <p:spPr>
            <a:xfrm>
              <a:off x="1083076" y="2819400"/>
              <a:ext cx="2379215" cy="926978"/>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6" name="Freeform 95"/>
            <p:cNvSpPr/>
            <p:nvPr/>
          </p:nvSpPr>
          <p:spPr>
            <a:xfrm>
              <a:off x="1083076" y="3505200"/>
              <a:ext cx="1279124" cy="605161"/>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97" name="Freeform 96"/>
            <p:cNvSpPr/>
            <p:nvPr/>
          </p:nvSpPr>
          <p:spPr>
            <a:xfrm>
              <a:off x="2362200" y="3494843"/>
              <a:ext cx="1091214" cy="619957"/>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77" name="Oval 76"/>
          <p:cNvSpPr/>
          <p:nvPr/>
        </p:nvSpPr>
        <p:spPr>
          <a:xfrm>
            <a:off x="2286000" y="37449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8" name="Oval 77"/>
          <p:cNvSpPr/>
          <p:nvPr/>
        </p:nvSpPr>
        <p:spPr>
          <a:xfrm>
            <a:off x="2743200" y="41259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9" name="Oval 78"/>
          <p:cNvSpPr/>
          <p:nvPr/>
        </p:nvSpPr>
        <p:spPr>
          <a:xfrm>
            <a:off x="2057400" y="3973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0" name="Oval 79"/>
          <p:cNvSpPr/>
          <p:nvPr/>
        </p:nvSpPr>
        <p:spPr>
          <a:xfrm>
            <a:off x="1524000" y="4278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1" name="Oval 80"/>
          <p:cNvSpPr/>
          <p:nvPr/>
        </p:nvSpPr>
        <p:spPr>
          <a:xfrm>
            <a:off x="2209800" y="44307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2" name="Oval 81"/>
          <p:cNvSpPr/>
          <p:nvPr/>
        </p:nvSpPr>
        <p:spPr>
          <a:xfrm>
            <a:off x="2590800" y="4583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3" name="Oval 82"/>
          <p:cNvSpPr/>
          <p:nvPr/>
        </p:nvSpPr>
        <p:spPr>
          <a:xfrm>
            <a:off x="2743200" y="35925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4" name="Oval 83"/>
          <p:cNvSpPr/>
          <p:nvPr/>
        </p:nvSpPr>
        <p:spPr>
          <a:xfrm>
            <a:off x="3352800" y="42021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5" name="Oval 84"/>
          <p:cNvSpPr/>
          <p:nvPr/>
        </p:nvSpPr>
        <p:spPr>
          <a:xfrm>
            <a:off x="1752600" y="3897312"/>
            <a:ext cx="76200" cy="762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6" name="TextBox 85"/>
          <p:cNvSpPr txBox="1"/>
          <p:nvPr/>
        </p:nvSpPr>
        <p:spPr>
          <a:xfrm>
            <a:off x="1752600" y="35163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1</a:t>
            </a:r>
            <a:endParaRPr lang="en-US" i="1" dirty="0">
              <a:latin typeface="Times New Roman" pitchFamily="18" charset="0"/>
              <a:cs typeface="Times New Roman" pitchFamily="18" charset="0"/>
            </a:endParaRPr>
          </a:p>
        </p:txBody>
      </p:sp>
      <p:sp>
        <p:nvSpPr>
          <p:cNvPr id="87" name="TextBox 86"/>
          <p:cNvSpPr txBox="1"/>
          <p:nvPr/>
        </p:nvSpPr>
        <p:spPr>
          <a:xfrm>
            <a:off x="2133600" y="3745468"/>
            <a:ext cx="381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2</a:t>
            </a:r>
            <a:endParaRPr lang="en-US" i="1" dirty="0">
              <a:latin typeface="Times New Roman" pitchFamily="18" charset="0"/>
              <a:cs typeface="Times New Roman" pitchFamily="18" charset="0"/>
            </a:endParaRPr>
          </a:p>
        </p:txBody>
      </p:sp>
      <p:sp>
        <p:nvSpPr>
          <p:cNvPr id="88" name="TextBox 87"/>
          <p:cNvSpPr txBox="1"/>
          <p:nvPr/>
        </p:nvSpPr>
        <p:spPr>
          <a:xfrm>
            <a:off x="2286000" y="34401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3</a:t>
            </a:r>
            <a:endParaRPr lang="en-US" i="1" dirty="0">
              <a:latin typeface="Times New Roman" pitchFamily="18" charset="0"/>
              <a:cs typeface="Times New Roman" pitchFamily="18" charset="0"/>
            </a:endParaRPr>
          </a:p>
        </p:txBody>
      </p:sp>
      <p:sp>
        <p:nvSpPr>
          <p:cNvPr id="89" name="TextBox 88"/>
          <p:cNvSpPr txBox="1"/>
          <p:nvPr/>
        </p:nvSpPr>
        <p:spPr>
          <a:xfrm>
            <a:off x="2819400" y="3897868"/>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4</a:t>
            </a:r>
            <a:endParaRPr lang="en-US" i="1" dirty="0">
              <a:latin typeface="Times New Roman" pitchFamily="18" charset="0"/>
              <a:cs typeface="Times New Roman" pitchFamily="18" charset="0"/>
            </a:endParaRPr>
          </a:p>
        </p:txBody>
      </p:sp>
      <p:sp>
        <p:nvSpPr>
          <p:cNvPr id="90" name="TextBox 89"/>
          <p:cNvSpPr txBox="1"/>
          <p:nvPr/>
        </p:nvSpPr>
        <p:spPr>
          <a:xfrm>
            <a:off x="1295400" y="39851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6</a:t>
            </a:r>
            <a:endParaRPr lang="en-US" i="1" dirty="0">
              <a:latin typeface="Times New Roman" pitchFamily="18" charset="0"/>
              <a:cs typeface="Times New Roman" pitchFamily="18" charset="0"/>
            </a:endParaRPr>
          </a:p>
        </p:txBody>
      </p:sp>
      <p:sp>
        <p:nvSpPr>
          <p:cNvPr id="91" name="TextBox 90"/>
          <p:cNvSpPr txBox="1"/>
          <p:nvPr/>
        </p:nvSpPr>
        <p:spPr>
          <a:xfrm>
            <a:off x="2209800" y="41259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7</a:t>
            </a:r>
            <a:endParaRPr lang="en-US" i="1" dirty="0">
              <a:latin typeface="Times New Roman" pitchFamily="18" charset="0"/>
              <a:cs typeface="Times New Roman" pitchFamily="18" charset="0"/>
            </a:endParaRPr>
          </a:p>
        </p:txBody>
      </p:sp>
      <p:sp>
        <p:nvSpPr>
          <p:cNvPr id="92" name="TextBox 91"/>
          <p:cNvSpPr txBox="1"/>
          <p:nvPr/>
        </p:nvSpPr>
        <p:spPr>
          <a:xfrm>
            <a:off x="2590800" y="428998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8</a:t>
            </a:r>
            <a:endParaRPr lang="en-US" i="1" dirty="0">
              <a:latin typeface="Times New Roman" pitchFamily="18" charset="0"/>
              <a:cs typeface="Times New Roman" pitchFamily="18" charset="0"/>
            </a:endParaRPr>
          </a:p>
        </p:txBody>
      </p:sp>
      <p:sp>
        <p:nvSpPr>
          <p:cNvPr id="93" name="TextBox 92"/>
          <p:cNvSpPr txBox="1"/>
          <p:nvPr/>
        </p:nvSpPr>
        <p:spPr>
          <a:xfrm>
            <a:off x="3429000" y="3974068"/>
            <a:ext cx="3810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9</a:t>
            </a:r>
            <a:endParaRPr lang="en-US" i="1" dirty="0">
              <a:latin typeface="Times New Roman" pitchFamily="18" charset="0"/>
              <a:cs typeface="Times New Roman" pitchFamily="18" charset="0"/>
            </a:endParaRPr>
          </a:p>
        </p:txBody>
      </p:sp>
      <p:sp>
        <p:nvSpPr>
          <p:cNvPr id="94" name="TextBox 93"/>
          <p:cNvSpPr txBox="1"/>
          <p:nvPr/>
        </p:nvSpPr>
        <p:spPr>
          <a:xfrm>
            <a:off x="2743200" y="3200400"/>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5</a:t>
            </a:r>
            <a:endParaRPr lang="en-US" i="1" dirty="0">
              <a:latin typeface="Times New Roman" pitchFamily="18" charset="0"/>
              <a:cs typeface="Times New Roman" pitchFamily="18" charset="0"/>
            </a:endParaRPr>
          </a:p>
        </p:txBody>
      </p:sp>
      <p:cxnSp>
        <p:nvCxnSpPr>
          <p:cNvPr id="52" name="Straight Connector 51"/>
          <p:cNvCxnSpPr>
            <a:endCxn id="77" idx="6"/>
          </p:cNvCxnSpPr>
          <p:nvPr/>
        </p:nvCxnSpPr>
        <p:spPr>
          <a:xfrm rot="10800000" flipV="1">
            <a:off x="2362200" y="3657598"/>
            <a:ext cx="381002" cy="125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83" idx="4"/>
            <a:endCxn id="78" idx="0"/>
          </p:cNvCxnSpPr>
          <p:nvPr/>
        </p:nvCxnSpPr>
        <p:spPr>
          <a:xfrm rot="5400000">
            <a:off x="2552700" y="3897312"/>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83" idx="5"/>
            <a:endCxn id="84" idx="1"/>
          </p:cNvCxnSpPr>
          <p:nvPr/>
        </p:nvCxnSpPr>
        <p:spPr>
          <a:xfrm rot="16200000" flipH="1">
            <a:off x="2808241" y="3657553"/>
            <a:ext cx="555718" cy="5557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78" idx="5"/>
            <a:endCxn id="84" idx="2"/>
          </p:cNvCxnSpPr>
          <p:nvPr/>
        </p:nvCxnSpPr>
        <p:spPr>
          <a:xfrm rot="16200000" flipH="1">
            <a:off x="3055891" y="3943302"/>
            <a:ext cx="49259" cy="5445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a:endCxn id="78" idx="1"/>
          </p:cNvCxnSpPr>
          <p:nvPr/>
        </p:nvCxnSpPr>
        <p:spPr>
          <a:xfrm>
            <a:off x="2362200" y="3810000"/>
            <a:ext cx="392159" cy="3270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p:cNvCxnSpPr>
            <a:endCxn id="79" idx="7"/>
          </p:cNvCxnSpPr>
          <p:nvPr/>
        </p:nvCxnSpPr>
        <p:spPr>
          <a:xfrm rot="5400000">
            <a:off x="2116886" y="3815556"/>
            <a:ext cx="174671" cy="1635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79" idx="5"/>
            <a:endCxn id="78" idx="2"/>
          </p:cNvCxnSpPr>
          <p:nvPr/>
        </p:nvCxnSpPr>
        <p:spPr>
          <a:xfrm rot="16200000" flipH="1">
            <a:off x="2370091" y="3790902"/>
            <a:ext cx="125459" cy="6207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a:stCxn id="78" idx="4"/>
            <a:endCxn id="82" idx="7"/>
          </p:cNvCxnSpPr>
          <p:nvPr/>
        </p:nvCxnSpPr>
        <p:spPr>
          <a:xfrm rot="5400000">
            <a:off x="2522492" y="4335462"/>
            <a:ext cx="392159" cy="1254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79" idx="5"/>
            <a:endCxn id="81" idx="1"/>
          </p:cNvCxnSpPr>
          <p:nvPr/>
        </p:nvCxnSpPr>
        <p:spPr>
          <a:xfrm rot="16200000" flipH="1">
            <a:off x="1970041" y="4190953"/>
            <a:ext cx="403318" cy="985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a:stCxn id="82" idx="5"/>
            <a:endCxn id="84" idx="3"/>
          </p:cNvCxnSpPr>
          <p:nvPr/>
        </p:nvCxnSpPr>
        <p:spPr>
          <a:xfrm rot="5400000" flipH="1" flipV="1">
            <a:off x="2819400" y="4103594"/>
            <a:ext cx="381000" cy="7081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81" idx="7"/>
            <a:endCxn id="78" idx="3"/>
          </p:cNvCxnSpPr>
          <p:nvPr/>
        </p:nvCxnSpPr>
        <p:spPr>
          <a:xfrm rot="5400000" flipH="1" flipV="1">
            <a:off x="2389141" y="4076653"/>
            <a:ext cx="250918" cy="4795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82" idx="1"/>
          </p:cNvCxnSpPr>
          <p:nvPr/>
        </p:nvCxnSpPr>
        <p:spPr>
          <a:xfrm>
            <a:off x="2286000" y="4495800"/>
            <a:ext cx="315959" cy="98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85" idx="7"/>
          </p:cNvCxnSpPr>
          <p:nvPr/>
        </p:nvCxnSpPr>
        <p:spPr>
          <a:xfrm rot="10800000" flipV="1">
            <a:off x="1817642" y="3809999"/>
            <a:ext cx="468359" cy="98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80" idx="5"/>
          </p:cNvCxnSpPr>
          <p:nvPr/>
        </p:nvCxnSpPr>
        <p:spPr>
          <a:xfrm rot="16200000" flipH="1">
            <a:off x="1823197" y="4109196"/>
            <a:ext cx="152447" cy="6207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Straight Connector 143"/>
          <p:cNvCxnSpPr>
            <a:stCxn id="85" idx="3"/>
            <a:endCxn id="80" idx="7"/>
          </p:cNvCxnSpPr>
          <p:nvPr/>
        </p:nvCxnSpPr>
        <p:spPr>
          <a:xfrm rot="5400000">
            <a:off x="1512841" y="4038553"/>
            <a:ext cx="327118" cy="1747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a:stCxn id="79" idx="3"/>
            <a:endCxn id="80" idx="6"/>
          </p:cNvCxnSpPr>
          <p:nvPr/>
        </p:nvCxnSpPr>
        <p:spPr>
          <a:xfrm rot="5400000">
            <a:off x="1695451" y="3943303"/>
            <a:ext cx="277859" cy="4683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p:cNvCxnSpPr>
            <a:stCxn id="79" idx="2"/>
            <a:endCxn id="85" idx="5"/>
          </p:cNvCxnSpPr>
          <p:nvPr/>
        </p:nvCxnSpPr>
        <p:spPr>
          <a:xfrm rot="10800000">
            <a:off x="1817642" y="3962354"/>
            <a:ext cx="239759" cy="4925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7395" name="Object 3"/>
          <p:cNvGraphicFramePr>
            <a:graphicFrameLocks noChangeAspect="1"/>
          </p:cNvGraphicFramePr>
          <p:nvPr/>
        </p:nvGraphicFramePr>
        <p:xfrm>
          <a:off x="1600200" y="2362200"/>
          <a:ext cx="6357938" cy="825500"/>
        </p:xfrm>
        <a:graphic>
          <a:graphicData uri="http://schemas.openxmlformats.org/presentationml/2006/ole">
            <mc:AlternateContent xmlns:mc="http://schemas.openxmlformats.org/markup-compatibility/2006">
              <mc:Choice xmlns:v="urn:schemas-microsoft-com:vml" Requires="v">
                <p:oleObj spid="_x0000_s187473" name="Equation" r:id="rId3" imgW="2831760" imgH="368280" progId="Equation.3">
                  <p:embed/>
                </p:oleObj>
              </mc:Choice>
              <mc:Fallback>
                <p:oleObj name="Equation" r:id="rId3" imgW="2831760" imgH="3682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362200"/>
                        <a:ext cx="6357938"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6" name="Oval 155"/>
          <p:cNvSpPr/>
          <p:nvPr/>
        </p:nvSpPr>
        <p:spPr>
          <a:xfrm>
            <a:off x="2667000" y="3505200"/>
            <a:ext cx="3048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8" name="Straight Arrow Connector 157"/>
          <p:cNvCxnSpPr>
            <a:endCxn id="94" idx="2"/>
          </p:cNvCxnSpPr>
          <p:nvPr/>
        </p:nvCxnSpPr>
        <p:spPr>
          <a:xfrm rot="10800000" flipV="1">
            <a:off x="3009900" y="2971800"/>
            <a:ext cx="1866900" cy="59793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59" name="Freeform 158"/>
          <p:cNvSpPr/>
          <p:nvPr/>
        </p:nvSpPr>
        <p:spPr>
          <a:xfrm>
            <a:off x="2438401" y="3980745"/>
            <a:ext cx="1066800" cy="857016"/>
          </a:xfrm>
          <a:custGeom>
            <a:avLst/>
            <a:gdLst>
              <a:gd name="connsiteX0" fmla="*/ 0 w 1066800"/>
              <a:gd name="connsiteY0" fmla="*/ 457200 h 914400"/>
              <a:gd name="connsiteX1" fmla="*/ 186268 w 1066800"/>
              <a:gd name="connsiteY1" fmla="*/ 110068 h 914400"/>
              <a:gd name="connsiteX2" fmla="*/ 533400 w 1066800"/>
              <a:gd name="connsiteY2" fmla="*/ 1 h 914400"/>
              <a:gd name="connsiteX3" fmla="*/ 880532 w 1066800"/>
              <a:gd name="connsiteY3" fmla="*/ 110069 h 914400"/>
              <a:gd name="connsiteX4" fmla="*/ 1066799 w 1066800"/>
              <a:gd name="connsiteY4" fmla="*/ 457202 h 914400"/>
              <a:gd name="connsiteX5" fmla="*/ 880531 w 1066800"/>
              <a:gd name="connsiteY5" fmla="*/ 804334 h 914400"/>
              <a:gd name="connsiteX6" fmla="*/ 533399 w 1066800"/>
              <a:gd name="connsiteY6" fmla="*/ 914402 h 914400"/>
              <a:gd name="connsiteX7" fmla="*/ 186267 w 1066800"/>
              <a:gd name="connsiteY7" fmla="*/ 804334 h 914400"/>
              <a:gd name="connsiteX8" fmla="*/ -1 w 1066800"/>
              <a:gd name="connsiteY8" fmla="*/ 457202 h 914400"/>
              <a:gd name="connsiteX9" fmla="*/ 0 w 1066800"/>
              <a:gd name="connsiteY9" fmla="*/ 457200 h 914400"/>
              <a:gd name="connsiteX0" fmla="*/ 1 w 1066801"/>
              <a:gd name="connsiteY0" fmla="*/ 457200 h 934158"/>
              <a:gd name="connsiteX1" fmla="*/ 186269 w 1066801"/>
              <a:gd name="connsiteY1" fmla="*/ 110068 h 934158"/>
              <a:gd name="connsiteX2" fmla="*/ 533401 w 1066801"/>
              <a:gd name="connsiteY2" fmla="*/ 1 h 934158"/>
              <a:gd name="connsiteX3" fmla="*/ 880533 w 1066801"/>
              <a:gd name="connsiteY3" fmla="*/ 110069 h 934158"/>
              <a:gd name="connsiteX4" fmla="*/ 1066800 w 1066801"/>
              <a:gd name="connsiteY4" fmla="*/ 457202 h 934158"/>
              <a:gd name="connsiteX5" fmla="*/ 914401 w 1066801"/>
              <a:gd name="connsiteY5" fmla="*/ 685800 h 934158"/>
              <a:gd name="connsiteX6" fmla="*/ 533400 w 1066801"/>
              <a:gd name="connsiteY6" fmla="*/ 914402 h 934158"/>
              <a:gd name="connsiteX7" fmla="*/ 186268 w 1066801"/>
              <a:gd name="connsiteY7" fmla="*/ 804334 h 934158"/>
              <a:gd name="connsiteX8" fmla="*/ 0 w 1066801"/>
              <a:gd name="connsiteY8" fmla="*/ 457202 h 934158"/>
              <a:gd name="connsiteX9" fmla="*/ 1 w 1066801"/>
              <a:gd name="connsiteY9" fmla="*/ 457200 h 934158"/>
              <a:gd name="connsiteX0" fmla="*/ 1 w 1066801"/>
              <a:gd name="connsiteY0" fmla="*/ 457200 h 875361"/>
              <a:gd name="connsiteX1" fmla="*/ 186269 w 1066801"/>
              <a:gd name="connsiteY1" fmla="*/ 110068 h 875361"/>
              <a:gd name="connsiteX2" fmla="*/ 533401 w 1066801"/>
              <a:gd name="connsiteY2" fmla="*/ 1 h 875361"/>
              <a:gd name="connsiteX3" fmla="*/ 880533 w 1066801"/>
              <a:gd name="connsiteY3" fmla="*/ 110069 h 875361"/>
              <a:gd name="connsiteX4" fmla="*/ 1066800 w 1066801"/>
              <a:gd name="connsiteY4" fmla="*/ 457202 h 875361"/>
              <a:gd name="connsiteX5" fmla="*/ 914401 w 1066801"/>
              <a:gd name="connsiteY5" fmla="*/ 685800 h 875361"/>
              <a:gd name="connsiteX6" fmla="*/ 457202 w 1066801"/>
              <a:gd name="connsiteY6" fmla="*/ 762000 h 875361"/>
              <a:gd name="connsiteX7" fmla="*/ 186268 w 1066801"/>
              <a:gd name="connsiteY7" fmla="*/ 804334 h 875361"/>
              <a:gd name="connsiteX8" fmla="*/ 0 w 1066801"/>
              <a:gd name="connsiteY8" fmla="*/ 457202 h 875361"/>
              <a:gd name="connsiteX9" fmla="*/ 1 w 1066801"/>
              <a:gd name="connsiteY9" fmla="*/ 457200 h 875361"/>
              <a:gd name="connsiteX0" fmla="*/ 1 w 1066801"/>
              <a:gd name="connsiteY0" fmla="*/ 457200 h 875361"/>
              <a:gd name="connsiteX1" fmla="*/ 186269 w 1066801"/>
              <a:gd name="connsiteY1" fmla="*/ 110068 h 875361"/>
              <a:gd name="connsiteX2" fmla="*/ 533401 w 1066801"/>
              <a:gd name="connsiteY2" fmla="*/ 1 h 875361"/>
              <a:gd name="connsiteX3" fmla="*/ 880533 w 1066801"/>
              <a:gd name="connsiteY3" fmla="*/ 110069 h 875361"/>
              <a:gd name="connsiteX4" fmla="*/ 1066800 w 1066801"/>
              <a:gd name="connsiteY4" fmla="*/ 457202 h 875361"/>
              <a:gd name="connsiteX5" fmla="*/ 838202 w 1066801"/>
              <a:gd name="connsiteY5" fmla="*/ 609601 h 875361"/>
              <a:gd name="connsiteX6" fmla="*/ 457202 w 1066801"/>
              <a:gd name="connsiteY6" fmla="*/ 762000 h 875361"/>
              <a:gd name="connsiteX7" fmla="*/ 186268 w 1066801"/>
              <a:gd name="connsiteY7" fmla="*/ 804334 h 875361"/>
              <a:gd name="connsiteX8" fmla="*/ 0 w 1066801"/>
              <a:gd name="connsiteY8" fmla="*/ 457202 h 875361"/>
              <a:gd name="connsiteX9" fmla="*/ 1 w 1066801"/>
              <a:gd name="connsiteY9" fmla="*/ 457200 h 875361"/>
              <a:gd name="connsiteX0" fmla="*/ 1 w 998759"/>
              <a:gd name="connsiteY0" fmla="*/ 457200 h 875361"/>
              <a:gd name="connsiteX1" fmla="*/ 186269 w 998759"/>
              <a:gd name="connsiteY1" fmla="*/ 110068 h 875361"/>
              <a:gd name="connsiteX2" fmla="*/ 533401 w 998759"/>
              <a:gd name="connsiteY2" fmla="*/ 1 h 875361"/>
              <a:gd name="connsiteX3" fmla="*/ 880533 w 998759"/>
              <a:gd name="connsiteY3" fmla="*/ 110069 h 875361"/>
              <a:gd name="connsiteX4" fmla="*/ 990602 w 998759"/>
              <a:gd name="connsiteY4" fmla="*/ 381001 h 875361"/>
              <a:gd name="connsiteX5" fmla="*/ 838202 w 998759"/>
              <a:gd name="connsiteY5" fmla="*/ 609601 h 875361"/>
              <a:gd name="connsiteX6" fmla="*/ 457202 w 998759"/>
              <a:gd name="connsiteY6" fmla="*/ 762000 h 875361"/>
              <a:gd name="connsiteX7" fmla="*/ 186268 w 998759"/>
              <a:gd name="connsiteY7" fmla="*/ 804334 h 875361"/>
              <a:gd name="connsiteX8" fmla="*/ 0 w 998759"/>
              <a:gd name="connsiteY8" fmla="*/ 457202 h 875361"/>
              <a:gd name="connsiteX9" fmla="*/ 1 w 998759"/>
              <a:gd name="connsiteY9" fmla="*/ 457200 h 875361"/>
              <a:gd name="connsiteX0" fmla="*/ 1 w 1066803"/>
              <a:gd name="connsiteY0" fmla="*/ 457200 h 875361"/>
              <a:gd name="connsiteX1" fmla="*/ 186269 w 1066803"/>
              <a:gd name="connsiteY1" fmla="*/ 110068 h 875361"/>
              <a:gd name="connsiteX2" fmla="*/ 533401 w 1066803"/>
              <a:gd name="connsiteY2" fmla="*/ 1 h 875361"/>
              <a:gd name="connsiteX3" fmla="*/ 880533 w 1066803"/>
              <a:gd name="connsiteY3" fmla="*/ 110069 h 875361"/>
              <a:gd name="connsiteX4" fmla="*/ 1066802 w 1066803"/>
              <a:gd name="connsiteY4" fmla="*/ 381001 h 875361"/>
              <a:gd name="connsiteX5" fmla="*/ 838202 w 1066803"/>
              <a:gd name="connsiteY5" fmla="*/ 609601 h 875361"/>
              <a:gd name="connsiteX6" fmla="*/ 457202 w 1066803"/>
              <a:gd name="connsiteY6" fmla="*/ 762000 h 875361"/>
              <a:gd name="connsiteX7" fmla="*/ 186268 w 1066803"/>
              <a:gd name="connsiteY7" fmla="*/ 804334 h 875361"/>
              <a:gd name="connsiteX8" fmla="*/ 0 w 1066803"/>
              <a:gd name="connsiteY8" fmla="*/ 457202 h 875361"/>
              <a:gd name="connsiteX9" fmla="*/ 1 w 1066803"/>
              <a:gd name="connsiteY9" fmla="*/ 457200 h 875361"/>
              <a:gd name="connsiteX0" fmla="*/ 1 w 1066803"/>
              <a:gd name="connsiteY0" fmla="*/ 404987 h 823148"/>
              <a:gd name="connsiteX1" fmla="*/ 186269 w 1066803"/>
              <a:gd name="connsiteY1" fmla="*/ 57855 h 823148"/>
              <a:gd name="connsiteX2" fmla="*/ 880533 w 1066803"/>
              <a:gd name="connsiteY2" fmla="*/ 57856 h 823148"/>
              <a:gd name="connsiteX3" fmla="*/ 1066802 w 1066803"/>
              <a:gd name="connsiteY3" fmla="*/ 328788 h 823148"/>
              <a:gd name="connsiteX4" fmla="*/ 838202 w 1066803"/>
              <a:gd name="connsiteY4" fmla="*/ 557388 h 823148"/>
              <a:gd name="connsiteX5" fmla="*/ 457202 w 1066803"/>
              <a:gd name="connsiteY5" fmla="*/ 709787 h 823148"/>
              <a:gd name="connsiteX6" fmla="*/ 186268 w 1066803"/>
              <a:gd name="connsiteY6" fmla="*/ 752121 h 823148"/>
              <a:gd name="connsiteX7" fmla="*/ 0 w 1066803"/>
              <a:gd name="connsiteY7" fmla="*/ 404989 h 823148"/>
              <a:gd name="connsiteX8" fmla="*/ 1 w 1066803"/>
              <a:gd name="connsiteY8" fmla="*/ 404987 h 823148"/>
              <a:gd name="connsiteX0" fmla="*/ 1 w 1066803"/>
              <a:gd name="connsiteY0" fmla="*/ 426155 h 844316"/>
              <a:gd name="connsiteX1" fmla="*/ 186269 w 1066803"/>
              <a:gd name="connsiteY1" fmla="*/ 79023 h 844316"/>
              <a:gd name="connsiteX2" fmla="*/ 685802 w 1066803"/>
              <a:gd name="connsiteY2" fmla="*/ 45155 h 844316"/>
              <a:gd name="connsiteX3" fmla="*/ 1066802 w 1066803"/>
              <a:gd name="connsiteY3" fmla="*/ 349956 h 844316"/>
              <a:gd name="connsiteX4" fmla="*/ 838202 w 1066803"/>
              <a:gd name="connsiteY4" fmla="*/ 578556 h 844316"/>
              <a:gd name="connsiteX5" fmla="*/ 457202 w 1066803"/>
              <a:gd name="connsiteY5" fmla="*/ 730955 h 844316"/>
              <a:gd name="connsiteX6" fmla="*/ 186268 w 1066803"/>
              <a:gd name="connsiteY6" fmla="*/ 773289 h 844316"/>
              <a:gd name="connsiteX7" fmla="*/ 0 w 1066803"/>
              <a:gd name="connsiteY7" fmla="*/ 426157 h 844316"/>
              <a:gd name="connsiteX8" fmla="*/ 1 w 1066803"/>
              <a:gd name="connsiteY8" fmla="*/ 426155 h 844316"/>
              <a:gd name="connsiteX0" fmla="*/ 1 w 1066803"/>
              <a:gd name="connsiteY0" fmla="*/ 426155 h 844316"/>
              <a:gd name="connsiteX1" fmla="*/ 186269 w 1066803"/>
              <a:gd name="connsiteY1" fmla="*/ 79023 h 844316"/>
              <a:gd name="connsiteX2" fmla="*/ 685802 w 1066803"/>
              <a:gd name="connsiteY2" fmla="*/ 45155 h 844316"/>
              <a:gd name="connsiteX3" fmla="*/ 1066802 w 1066803"/>
              <a:gd name="connsiteY3" fmla="*/ 349956 h 844316"/>
              <a:gd name="connsiteX4" fmla="*/ 838202 w 1066803"/>
              <a:gd name="connsiteY4" fmla="*/ 578556 h 844316"/>
              <a:gd name="connsiteX5" fmla="*/ 457202 w 1066803"/>
              <a:gd name="connsiteY5" fmla="*/ 730955 h 844316"/>
              <a:gd name="connsiteX6" fmla="*/ 186268 w 1066803"/>
              <a:gd name="connsiteY6" fmla="*/ 773289 h 844316"/>
              <a:gd name="connsiteX7" fmla="*/ 0 w 1066803"/>
              <a:gd name="connsiteY7" fmla="*/ 426157 h 844316"/>
              <a:gd name="connsiteX8" fmla="*/ 1 w 1066803"/>
              <a:gd name="connsiteY8" fmla="*/ 426155 h 844316"/>
              <a:gd name="connsiteX0" fmla="*/ 1 w 1066803"/>
              <a:gd name="connsiteY0" fmla="*/ 426155 h 844316"/>
              <a:gd name="connsiteX1" fmla="*/ 186269 w 1066803"/>
              <a:gd name="connsiteY1" fmla="*/ 79023 h 844316"/>
              <a:gd name="connsiteX2" fmla="*/ 685802 w 1066803"/>
              <a:gd name="connsiteY2" fmla="*/ 45155 h 844316"/>
              <a:gd name="connsiteX3" fmla="*/ 1066802 w 1066803"/>
              <a:gd name="connsiteY3" fmla="*/ 349956 h 844316"/>
              <a:gd name="connsiteX4" fmla="*/ 457202 w 1066803"/>
              <a:gd name="connsiteY4" fmla="*/ 730955 h 844316"/>
              <a:gd name="connsiteX5" fmla="*/ 186268 w 1066803"/>
              <a:gd name="connsiteY5" fmla="*/ 773289 h 844316"/>
              <a:gd name="connsiteX6" fmla="*/ 0 w 1066803"/>
              <a:gd name="connsiteY6" fmla="*/ 426157 h 844316"/>
              <a:gd name="connsiteX7" fmla="*/ 1 w 1066803"/>
              <a:gd name="connsiteY7" fmla="*/ 426155 h 844316"/>
              <a:gd name="connsiteX0" fmla="*/ 1 w 1066803"/>
              <a:gd name="connsiteY0" fmla="*/ 426155 h 844316"/>
              <a:gd name="connsiteX1" fmla="*/ 186269 w 1066803"/>
              <a:gd name="connsiteY1" fmla="*/ 79023 h 844316"/>
              <a:gd name="connsiteX2" fmla="*/ 685802 w 1066803"/>
              <a:gd name="connsiteY2" fmla="*/ 45155 h 844316"/>
              <a:gd name="connsiteX3" fmla="*/ 1066802 w 1066803"/>
              <a:gd name="connsiteY3" fmla="*/ 349956 h 844316"/>
              <a:gd name="connsiteX4" fmla="*/ 685802 w 1066803"/>
              <a:gd name="connsiteY4" fmla="*/ 578555 h 844316"/>
              <a:gd name="connsiteX5" fmla="*/ 186268 w 1066803"/>
              <a:gd name="connsiteY5" fmla="*/ 773289 h 844316"/>
              <a:gd name="connsiteX6" fmla="*/ 0 w 1066803"/>
              <a:gd name="connsiteY6" fmla="*/ 426157 h 844316"/>
              <a:gd name="connsiteX7" fmla="*/ 1 w 1066803"/>
              <a:gd name="connsiteY7" fmla="*/ 426155 h 844316"/>
              <a:gd name="connsiteX0" fmla="*/ 1 w 1066803"/>
              <a:gd name="connsiteY0" fmla="*/ 426155 h 844316"/>
              <a:gd name="connsiteX1" fmla="*/ 186269 w 1066803"/>
              <a:gd name="connsiteY1" fmla="*/ 79023 h 844316"/>
              <a:gd name="connsiteX2" fmla="*/ 685802 w 1066803"/>
              <a:gd name="connsiteY2" fmla="*/ 45155 h 844316"/>
              <a:gd name="connsiteX3" fmla="*/ 1066802 w 1066803"/>
              <a:gd name="connsiteY3" fmla="*/ 273755 h 844316"/>
              <a:gd name="connsiteX4" fmla="*/ 685802 w 1066803"/>
              <a:gd name="connsiteY4" fmla="*/ 578555 h 844316"/>
              <a:gd name="connsiteX5" fmla="*/ 186268 w 1066803"/>
              <a:gd name="connsiteY5" fmla="*/ 773289 h 844316"/>
              <a:gd name="connsiteX6" fmla="*/ 0 w 1066803"/>
              <a:gd name="connsiteY6" fmla="*/ 426157 h 844316"/>
              <a:gd name="connsiteX7" fmla="*/ 1 w 1066803"/>
              <a:gd name="connsiteY7" fmla="*/ 426155 h 844316"/>
              <a:gd name="connsiteX0" fmla="*/ 76202 w 1066803"/>
              <a:gd name="connsiteY0" fmla="*/ 426155 h 844316"/>
              <a:gd name="connsiteX1" fmla="*/ 186269 w 1066803"/>
              <a:gd name="connsiteY1" fmla="*/ 79023 h 844316"/>
              <a:gd name="connsiteX2" fmla="*/ 685802 w 1066803"/>
              <a:gd name="connsiteY2" fmla="*/ 45155 h 844316"/>
              <a:gd name="connsiteX3" fmla="*/ 1066802 w 1066803"/>
              <a:gd name="connsiteY3" fmla="*/ 273755 h 844316"/>
              <a:gd name="connsiteX4" fmla="*/ 685802 w 1066803"/>
              <a:gd name="connsiteY4" fmla="*/ 578555 h 844316"/>
              <a:gd name="connsiteX5" fmla="*/ 186268 w 1066803"/>
              <a:gd name="connsiteY5" fmla="*/ 773289 h 844316"/>
              <a:gd name="connsiteX6" fmla="*/ 0 w 1066803"/>
              <a:gd name="connsiteY6" fmla="*/ 426157 h 844316"/>
              <a:gd name="connsiteX7" fmla="*/ 76202 w 1066803"/>
              <a:gd name="connsiteY7" fmla="*/ 426155 h 844316"/>
              <a:gd name="connsiteX0" fmla="*/ 8160 w 998761"/>
              <a:gd name="connsiteY0" fmla="*/ 426155 h 844316"/>
              <a:gd name="connsiteX1" fmla="*/ 118227 w 998761"/>
              <a:gd name="connsiteY1" fmla="*/ 79023 h 844316"/>
              <a:gd name="connsiteX2" fmla="*/ 617760 w 998761"/>
              <a:gd name="connsiteY2" fmla="*/ 45155 h 844316"/>
              <a:gd name="connsiteX3" fmla="*/ 998760 w 998761"/>
              <a:gd name="connsiteY3" fmla="*/ 273755 h 844316"/>
              <a:gd name="connsiteX4" fmla="*/ 617760 w 998761"/>
              <a:gd name="connsiteY4" fmla="*/ 578555 h 844316"/>
              <a:gd name="connsiteX5" fmla="*/ 118226 w 998761"/>
              <a:gd name="connsiteY5" fmla="*/ 773289 h 844316"/>
              <a:gd name="connsiteX6" fmla="*/ 8160 w 998761"/>
              <a:gd name="connsiteY6" fmla="*/ 502355 h 844316"/>
              <a:gd name="connsiteX7" fmla="*/ 8160 w 998761"/>
              <a:gd name="connsiteY7" fmla="*/ 426155 h 844316"/>
              <a:gd name="connsiteX0" fmla="*/ 8159 w 998760"/>
              <a:gd name="connsiteY0" fmla="*/ 426155 h 844316"/>
              <a:gd name="connsiteX1" fmla="*/ 118226 w 998760"/>
              <a:gd name="connsiteY1" fmla="*/ 79023 h 844316"/>
              <a:gd name="connsiteX2" fmla="*/ 617759 w 998760"/>
              <a:gd name="connsiteY2" fmla="*/ 45155 h 844316"/>
              <a:gd name="connsiteX3" fmla="*/ 998759 w 998760"/>
              <a:gd name="connsiteY3" fmla="*/ 273755 h 844316"/>
              <a:gd name="connsiteX4" fmla="*/ 617759 w 998760"/>
              <a:gd name="connsiteY4" fmla="*/ 578555 h 844316"/>
              <a:gd name="connsiteX5" fmla="*/ 118225 w 998760"/>
              <a:gd name="connsiteY5" fmla="*/ 773289 h 844316"/>
              <a:gd name="connsiteX6" fmla="*/ 8159 w 998760"/>
              <a:gd name="connsiteY6" fmla="*/ 426155 h 844316"/>
              <a:gd name="connsiteX0" fmla="*/ 84358 w 998760"/>
              <a:gd name="connsiteY0" fmla="*/ 426155 h 844316"/>
              <a:gd name="connsiteX1" fmla="*/ 118226 w 998760"/>
              <a:gd name="connsiteY1" fmla="*/ 79023 h 844316"/>
              <a:gd name="connsiteX2" fmla="*/ 617759 w 998760"/>
              <a:gd name="connsiteY2" fmla="*/ 45155 h 844316"/>
              <a:gd name="connsiteX3" fmla="*/ 998759 w 998760"/>
              <a:gd name="connsiteY3" fmla="*/ 273755 h 844316"/>
              <a:gd name="connsiteX4" fmla="*/ 617759 w 998760"/>
              <a:gd name="connsiteY4" fmla="*/ 578555 h 844316"/>
              <a:gd name="connsiteX5" fmla="*/ 118225 w 998760"/>
              <a:gd name="connsiteY5" fmla="*/ 773289 h 844316"/>
              <a:gd name="connsiteX6" fmla="*/ 84358 w 998760"/>
              <a:gd name="connsiteY6" fmla="*/ 426155 h 844316"/>
              <a:gd name="connsiteX0" fmla="*/ 67733 w 982135"/>
              <a:gd name="connsiteY0" fmla="*/ 426155 h 844316"/>
              <a:gd name="connsiteX1" fmla="*/ 220133 w 982135"/>
              <a:gd name="connsiteY1" fmla="*/ 121355 h 844316"/>
              <a:gd name="connsiteX2" fmla="*/ 601134 w 982135"/>
              <a:gd name="connsiteY2" fmla="*/ 45155 h 844316"/>
              <a:gd name="connsiteX3" fmla="*/ 982134 w 982135"/>
              <a:gd name="connsiteY3" fmla="*/ 273755 h 844316"/>
              <a:gd name="connsiteX4" fmla="*/ 601134 w 982135"/>
              <a:gd name="connsiteY4" fmla="*/ 578555 h 844316"/>
              <a:gd name="connsiteX5" fmla="*/ 101600 w 982135"/>
              <a:gd name="connsiteY5" fmla="*/ 773289 h 844316"/>
              <a:gd name="connsiteX6" fmla="*/ 67733 w 982135"/>
              <a:gd name="connsiteY6" fmla="*/ 426155 h 844316"/>
              <a:gd name="connsiteX0" fmla="*/ 67733 w 982135"/>
              <a:gd name="connsiteY0" fmla="*/ 438855 h 857016"/>
              <a:gd name="connsiteX1" fmla="*/ 220133 w 982135"/>
              <a:gd name="connsiteY1" fmla="*/ 57855 h 857016"/>
              <a:gd name="connsiteX2" fmla="*/ 601134 w 982135"/>
              <a:gd name="connsiteY2" fmla="*/ 57855 h 857016"/>
              <a:gd name="connsiteX3" fmla="*/ 982134 w 982135"/>
              <a:gd name="connsiteY3" fmla="*/ 286455 h 857016"/>
              <a:gd name="connsiteX4" fmla="*/ 601134 w 982135"/>
              <a:gd name="connsiteY4" fmla="*/ 591255 h 857016"/>
              <a:gd name="connsiteX5" fmla="*/ 101600 w 982135"/>
              <a:gd name="connsiteY5" fmla="*/ 785989 h 857016"/>
              <a:gd name="connsiteX6" fmla="*/ 67733 w 982135"/>
              <a:gd name="connsiteY6" fmla="*/ 438855 h 85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2135" h="857016">
                <a:moveTo>
                  <a:pt x="67733" y="438855"/>
                </a:moveTo>
                <a:cubicBezTo>
                  <a:pt x="67733" y="305387"/>
                  <a:pt x="101907" y="144715"/>
                  <a:pt x="220133" y="57855"/>
                </a:cubicBezTo>
                <a:cubicBezTo>
                  <a:pt x="366888" y="0"/>
                  <a:pt x="454379" y="12700"/>
                  <a:pt x="601134" y="57855"/>
                </a:cubicBezTo>
                <a:cubicBezTo>
                  <a:pt x="757460" y="68515"/>
                  <a:pt x="982135" y="152986"/>
                  <a:pt x="982134" y="286455"/>
                </a:cubicBezTo>
                <a:cubicBezTo>
                  <a:pt x="944034" y="400755"/>
                  <a:pt x="747890" y="520699"/>
                  <a:pt x="601134" y="591255"/>
                </a:cubicBezTo>
                <a:cubicBezTo>
                  <a:pt x="492478" y="623710"/>
                  <a:pt x="198275" y="857016"/>
                  <a:pt x="101600" y="785989"/>
                </a:cubicBezTo>
                <a:cubicBezTo>
                  <a:pt x="0" y="760589"/>
                  <a:pt x="67733" y="554566"/>
                  <a:pt x="67733" y="438855"/>
                </a:cubicBezTo>
                <a:close/>
              </a:path>
            </a:pathLst>
          </a:cu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 name="Straight Arrow Connector 159"/>
          <p:cNvCxnSpPr/>
          <p:nvPr/>
        </p:nvCxnSpPr>
        <p:spPr>
          <a:xfrm rot="10800000" flipV="1">
            <a:off x="3733800" y="2971800"/>
            <a:ext cx="2895600" cy="13716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63" name="TextBox 162"/>
          <p:cNvSpPr txBox="1"/>
          <p:nvPr/>
        </p:nvSpPr>
        <p:spPr>
          <a:xfrm>
            <a:off x="2362200" y="2895600"/>
            <a:ext cx="1828800" cy="369332"/>
          </a:xfrm>
          <a:prstGeom prst="rect">
            <a:avLst/>
          </a:prstGeom>
          <a:noFill/>
        </p:spPr>
        <p:txBody>
          <a:bodyPr wrap="square" rtlCol="0">
            <a:spAutoFit/>
          </a:bodyPr>
          <a:lstStyle/>
          <a:p>
            <a:r>
              <a:rPr lang="en-US" dirty="0" smtClean="0"/>
              <a:t>feature similarity</a:t>
            </a:r>
            <a:endParaRPr lang="en-US" dirty="0"/>
          </a:p>
        </p:txBody>
      </p:sp>
      <p:sp>
        <p:nvSpPr>
          <p:cNvPr id="164" name="TextBox 163"/>
          <p:cNvSpPr txBox="1"/>
          <p:nvPr/>
        </p:nvSpPr>
        <p:spPr>
          <a:xfrm>
            <a:off x="4114800" y="4001869"/>
            <a:ext cx="1524000" cy="646331"/>
          </a:xfrm>
          <a:prstGeom prst="rect">
            <a:avLst/>
          </a:prstGeom>
          <a:noFill/>
        </p:spPr>
        <p:txBody>
          <a:bodyPr wrap="square" rtlCol="0">
            <a:spAutoFit/>
          </a:bodyPr>
          <a:lstStyle/>
          <a:p>
            <a:r>
              <a:rPr lang="en-US" dirty="0" smtClean="0"/>
              <a:t>deformation similarity</a:t>
            </a:r>
            <a:endParaRPr lang="en-US" dirty="0"/>
          </a:p>
        </p:txBody>
      </p:sp>
      <p:grpSp>
        <p:nvGrpSpPr>
          <p:cNvPr id="165" name="Group 164"/>
          <p:cNvGrpSpPr/>
          <p:nvPr/>
        </p:nvGrpSpPr>
        <p:grpSpPr>
          <a:xfrm>
            <a:off x="5334000" y="3657600"/>
            <a:ext cx="3200400" cy="1447800"/>
            <a:chOff x="5105400" y="3592512"/>
            <a:chExt cx="3200400" cy="1447800"/>
          </a:xfrm>
        </p:grpSpPr>
        <p:grpSp>
          <p:nvGrpSpPr>
            <p:cNvPr id="166" name="Group 7"/>
            <p:cNvGrpSpPr/>
            <p:nvPr/>
          </p:nvGrpSpPr>
          <p:grpSpPr>
            <a:xfrm>
              <a:off x="5105400" y="3592512"/>
              <a:ext cx="3200400" cy="1447800"/>
              <a:chOff x="5181600" y="2286000"/>
              <a:chExt cx="3200400" cy="1447800"/>
            </a:xfrm>
          </p:grpSpPr>
          <p:sp>
            <p:nvSpPr>
              <p:cNvPr id="185" name="Freeform 184"/>
              <p:cNvSpPr/>
              <p:nvPr/>
            </p:nvSpPr>
            <p:spPr>
              <a:xfrm>
                <a:off x="5181600" y="2286000"/>
                <a:ext cx="3200400" cy="1143001"/>
              </a:xfrm>
              <a:custGeom>
                <a:avLst/>
                <a:gdLst>
                  <a:gd name="connsiteX0" fmla="*/ 0 w 2379215"/>
                  <a:gd name="connsiteY0" fmla="*/ 1087515 h 1087515"/>
                  <a:gd name="connsiteX1" fmla="*/ 506027 w 2379215"/>
                  <a:gd name="connsiteY1" fmla="*/ 199748 h 1087515"/>
                  <a:gd name="connsiteX2" fmla="*/ 1429305 w 2379215"/>
                  <a:gd name="connsiteY2" fmla="*/ 48827 h 1087515"/>
                  <a:gd name="connsiteX3" fmla="*/ 2095130 w 2379215"/>
                  <a:gd name="connsiteY3" fmla="*/ 492711 h 1087515"/>
                  <a:gd name="connsiteX4" fmla="*/ 2379215 w 2379215"/>
                  <a:gd name="connsiteY4" fmla="*/ 1052004 h 1087515"/>
                  <a:gd name="connsiteX5" fmla="*/ 2379215 w 2379215"/>
                  <a:gd name="connsiteY5" fmla="*/ 1052004 h 1087515"/>
                  <a:gd name="connsiteX0" fmla="*/ 0 w 2379215"/>
                  <a:gd name="connsiteY0" fmla="*/ 1068650 h 1068650"/>
                  <a:gd name="connsiteX1" fmla="*/ 440924 w 2379215"/>
                  <a:gd name="connsiteY1" fmla="*/ 294073 h 1068650"/>
                  <a:gd name="connsiteX2" fmla="*/ 1429305 w 2379215"/>
                  <a:gd name="connsiteY2" fmla="*/ 29962 h 1068650"/>
                  <a:gd name="connsiteX3" fmla="*/ 2095130 w 2379215"/>
                  <a:gd name="connsiteY3" fmla="*/ 473846 h 1068650"/>
                  <a:gd name="connsiteX4" fmla="*/ 2379215 w 2379215"/>
                  <a:gd name="connsiteY4" fmla="*/ 1033139 h 1068650"/>
                  <a:gd name="connsiteX5" fmla="*/ 2379215 w 2379215"/>
                  <a:gd name="connsiteY5" fmla="*/ 1033139 h 1068650"/>
                  <a:gd name="connsiteX0" fmla="*/ 0 w 2379215"/>
                  <a:gd name="connsiteY0" fmla="*/ 1109340 h 1109340"/>
                  <a:gd name="connsiteX1" fmla="*/ 440924 w 2379215"/>
                  <a:gd name="connsiteY1" fmla="*/ 334763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1109340 h 1109340"/>
                  <a:gd name="connsiteX1" fmla="*/ 517124 w 2379215"/>
                  <a:gd name="connsiteY1" fmla="*/ 334762 h 1109340"/>
                  <a:gd name="connsiteX2" fmla="*/ 1431524 w 2379215"/>
                  <a:gd name="connsiteY2" fmla="*/ 29962 h 1109340"/>
                  <a:gd name="connsiteX3" fmla="*/ 2095130 w 2379215"/>
                  <a:gd name="connsiteY3" fmla="*/ 514536 h 1109340"/>
                  <a:gd name="connsiteX4" fmla="*/ 2379215 w 2379215"/>
                  <a:gd name="connsiteY4" fmla="*/ 1073829 h 1109340"/>
                  <a:gd name="connsiteX5" fmla="*/ 2379215 w 2379215"/>
                  <a:gd name="connsiteY5" fmla="*/ 1073829 h 1109340"/>
                  <a:gd name="connsiteX0" fmla="*/ 0 w 2379215"/>
                  <a:gd name="connsiteY0" fmla="*/ 956940 h 956940"/>
                  <a:gd name="connsiteX1" fmla="*/ 517124 w 2379215"/>
                  <a:gd name="connsiteY1" fmla="*/ 182362 h 956940"/>
                  <a:gd name="connsiteX2" fmla="*/ 1355324 w 2379215"/>
                  <a:gd name="connsiteY2" fmla="*/ 29962 h 956940"/>
                  <a:gd name="connsiteX3" fmla="*/ 2095130 w 2379215"/>
                  <a:gd name="connsiteY3" fmla="*/ 362136 h 956940"/>
                  <a:gd name="connsiteX4" fmla="*/ 2379215 w 2379215"/>
                  <a:gd name="connsiteY4" fmla="*/ 921429 h 956940"/>
                  <a:gd name="connsiteX5" fmla="*/ 2379215 w 2379215"/>
                  <a:gd name="connsiteY5" fmla="*/ 921429 h 956940"/>
                  <a:gd name="connsiteX0" fmla="*/ 0 w 2379215"/>
                  <a:gd name="connsiteY0" fmla="*/ 935116 h 935116"/>
                  <a:gd name="connsiteX1" fmla="*/ 440924 w 2379215"/>
                  <a:gd name="connsiteY1" fmla="*/ 389138 h 935116"/>
                  <a:gd name="connsiteX2" fmla="*/ 1355324 w 2379215"/>
                  <a:gd name="connsiteY2" fmla="*/ 8138 h 935116"/>
                  <a:gd name="connsiteX3" fmla="*/ 2095130 w 2379215"/>
                  <a:gd name="connsiteY3" fmla="*/ 340312 h 935116"/>
                  <a:gd name="connsiteX4" fmla="*/ 2379215 w 2379215"/>
                  <a:gd name="connsiteY4" fmla="*/ 899605 h 935116"/>
                  <a:gd name="connsiteX5" fmla="*/ 2379215 w 2379215"/>
                  <a:gd name="connsiteY5" fmla="*/ 899605 h 935116"/>
                  <a:gd name="connsiteX0" fmla="*/ 0 w 2379215"/>
                  <a:gd name="connsiteY0" fmla="*/ 931540 h 931540"/>
                  <a:gd name="connsiteX1" fmla="*/ 5171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3553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1540 h 931540"/>
                  <a:gd name="connsiteX1" fmla="*/ 440924 w 2379215"/>
                  <a:gd name="connsiteY1" fmla="*/ 309362 h 931540"/>
                  <a:gd name="connsiteX2" fmla="*/ 1202924 w 2379215"/>
                  <a:gd name="connsiteY2" fmla="*/ 4562 h 931540"/>
                  <a:gd name="connsiteX3" fmla="*/ 2095130 w 2379215"/>
                  <a:gd name="connsiteY3" fmla="*/ 336736 h 931540"/>
                  <a:gd name="connsiteX4" fmla="*/ 2379215 w 2379215"/>
                  <a:gd name="connsiteY4" fmla="*/ 896029 h 931540"/>
                  <a:gd name="connsiteX5" fmla="*/ 2379215 w 2379215"/>
                  <a:gd name="connsiteY5" fmla="*/ 896029 h 931540"/>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39678 h 939678"/>
                  <a:gd name="connsiteX1" fmla="*/ 440924 w 2379215"/>
                  <a:gd name="connsiteY1" fmla="*/ 317500 h 939678"/>
                  <a:gd name="connsiteX2" fmla="*/ 1202924 w 2379215"/>
                  <a:gd name="connsiteY2" fmla="*/ 12700 h 939678"/>
                  <a:gd name="connsiteX3" fmla="*/ 1964924 w 2379215"/>
                  <a:gd name="connsiteY3" fmla="*/ 393700 h 939678"/>
                  <a:gd name="connsiteX4" fmla="*/ 2379215 w 2379215"/>
                  <a:gd name="connsiteY4" fmla="*/ 904167 h 939678"/>
                  <a:gd name="connsiteX5" fmla="*/ 2379215 w 2379215"/>
                  <a:gd name="connsiteY5" fmla="*/ 904167 h 9396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4409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39678 h 939678"/>
                  <a:gd name="connsiteX1" fmla="*/ 440924 w 2379215"/>
                  <a:gd name="connsiteY1" fmla="*/ 241300 h 939678"/>
                  <a:gd name="connsiteX2" fmla="*/ 1202924 w 2379215"/>
                  <a:gd name="connsiteY2" fmla="*/ 12700 h 939678"/>
                  <a:gd name="connsiteX3" fmla="*/ 1964924 w 2379215"/>
                  <a:gd name="connsiteY3" fmla="*/ 317500 h 939678"/>
                  <a:gd name="connsiteX4" fmla="*/ 2379215 w 2379215"/>
                  <a:gd name="connsiteY4" fmla="*/ 904167 h 939678"/>
                  <a:gd name="connsiteX5" fmla="*/ 2379215 w 2379215"/>
                  <a:gd name="connsiteY5" fmla="*/ 904167 h 9396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850778 h 850778"/>
                  <a:gd name="connsiteX1" fmla="*/ 364724 w 2379215"/>
                  <a:gd name="connsiteY1" fmla="*/ 228600 h 850778"/>
                  <a:gd name="connsiteX2" fmla="*/ 1126724 w 2379215"/>
                  <a:gd name="connsiteY2" fmla="*/ 0 h 850778"/>
                  <a:gd name="connsiteX3" fmla="*/ 1964924 w 2379215"/>
                  <a:gd name="connsiteY3" fmla="*/ 228600 h 850778"/>
                  <a:gd name="connsiteX4" fmla="*/ 2379215 w 2379215"/>
                  <a:gd name="connsiteY4" fmla="*/ 815267 h 850778"/>
                  <a:gd name="connsiteX5" fmla="*/ 2379215 w 2379215"/>
                  <a:gd name="connsiteY5" fmla="*/ 815267 h 8507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1267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 name="connsiteX0" fmla="*/ 0 w 2379215"/>
                  <a:gd name="connsiteY0" fmla="*/ 926978 h 926978"/>
                  <a:gd name="connsiteX1" fmla="*/ 364724 w 2379215"/>
                  <a:gd name="connsiteY1" fmla="*/ 304800 h 926978"/>
                  <a:gd name="connsiteX2" fmla="*/ 1202924 w 2379215"/>
                  <a:gd name="connsiteY2" fmla="*/ 0 h 926978"/>
                  <a:gd name="connsiteX3" fmla="*/ 1964924 w 2379215"/>
                  <a:gd name="connsiteY3" fmla="*/ 304800 h 926978"/>
                  <a:gd name="connsiteX4" fmla="*/ 2379215 w 2379215"/>
                  <a:gd name="connsiteY4" fmla="*/ 891467 h 926978"/>
                  <a:gd name="connsiteX5" fmla="*/ 2379215 w 2379215"/>
                  <a:gd name="connsiteY5" fmla="*/ 891467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15" h="926978">
                    <a:moveTo>
                      <a:pt x="0" y="926978"/>
                    </a:moveTo>
                    <a:cubicBezTo>
                      <a:pt x="133905" y="569652"/>
                      <a:pt x="169416" y="502205"/>
                      <a:pt x="364724" y="304800"/>
                    </a:cubicBezTo>
                    <a:cubicBezTo>
                      <a:pt x="565211" y="150304"/>
                      <a:pt x="936224" y="0"/>
                      <a:pt x="1202924" y="0"/>
                    </a:cubicBezTo>
                    <a:cubicBezTo>
                      <a:pt x="1469624" y="0"/>
                      <a:pt x="1785152" y="144385"/>
                      <a:pt x="1964924" y="304800"/>
                    </a:cubicBezTo>
                    <a:cubicBezTo>
                      <a:pt x="2160972" y="453378"/>
                      <a:pt x="2310167" y="806389"/>
                      <a:pt x="2379215" y="891467"/>
                    </a:cubicBezTo>
                    <a:lnTo>
                      <a:pt x="2379215" y="891467"/>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nvGrpSpPr>
              <p:cNvPr id="186" name="Group 28"/>
              <p:cNvGrpSpPr/>
              <p:nvPr/>
            </p:nvGrpSpPr>
            <p:grpSpPr>
              <a:xfrm>
                <a:off x="5181600" y="3124200"/>
                <a:ext cx="3188459" cy="609600"/>
                <a:chOff x="5181600" y="3505200"/>
                <a:chExt cx="3188459" cy="609600"/>
              </a:xfrm>
            </p:grpSpPr>
            <p:sp>
              <p:nvSpPr>
                <p:cNvPr id="187" name="Freeform 186"/>
                <p:cNvSpPr/>
                <p:nvPr/>
              </p:nvSpPr>
              <p:spPr>
                <a:xfrm>
                  <a:off x="5181600" y="3505200"/>
                  <a:ext cx="1720613" cy="603072"/>
                </a:xfrm>
                <a:custGeom>
                  <a:avLst/>
                  <a:gdLst>
                    <a:gd name="connsiteX0" fmla="*/ 0 w 1251751"/>
                    <a:gd name="connsiteY0" fmla="*/ 258932 h 605161"/>
                    <a:gd name="connsiteX1" fmla="*/ 328474 w 1251751"/>
                    <a:gd name="connsiteY1" fmla="*/ 72501 h 605161"/>
                    <a:gd name="connsiteX2" fmla="*/ 719091 w 1251751"/>
                    <a:gd name="connsiteY2" fmla="*/ 28113 h 605161"/>
                    <a:gd name="connsiteX3" fmla="*/ 1065320 w 1251751"/>
                    <a:gd name="connsiteY3" fmla="*/ 241177 h 605161"/>
                    <a:gd name="connsiteX4" fmla="*/ 1251751 w 1251751"/>
                    <a:gd name="connsiteY4" fmla="*/ 605161 h 605161"/>
                    <a:gd name="connsiteX5" fmla="*/ 1251751 w 1251751"/>
                    <a:gd name="connsiteY5" fmla="*/ 605161 h 60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751" h="605161">
                      <a:moveTo>
                        <a:pt x="0" y="258932"/>
                      </a:moveTo>
                      <a:cubicBezTo>
                        <a:pt x="104313" y="184951"/>
                        <a:pt x="208626" y="110971"/>
                        <a:pt x="328474" y="72501"/>
                      </a:cubicBezTo>
                      <a:cubicBezTo>
                        <a:pt x="448322" y="34031"/>
                        <a:pt x="596283" y="0"/>
                        <a:pt x="719091" y="28113"/>
                      </a:cubicBezTo>
                      <a:cubicBezTo>
                        <a:pt x="841899" y="56226"/>
                        <a:pt x="976543" y="145002"/>
                        <a:pt x="1065320" y="241177"/>
                      </a:cubicBezTo>
                      <a:cubicBezTo>
                        <a:pt x="1154097" y="337352"/>
                        <a:pt x="1251751" y="605161"/>
                        <a:pt x="1251751" y="605161"/>
                      </a:cubicBezTo>
                      <a:lnTo>
                        <a:pt x="1251751" y="605161"/>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188" name="Freeform 187"/>
                <p:cNvSpPr/>
                <p:nvPr/>
              </p:nvSpPr>
              <p:spPr>
                <a:xfrm>
                  <a:off x="6902213" y="3581400"/>
                  <a:ext cx="1467846" cy="533400"/>
                </a:xfrm>
                <a:custGeom>
                  <a:avLst/>
                  <a:gdLst>
                    <a:gd name="connsiteX0" fmla="*/ 0 w 1091954"/>
                    <a:gd name="connsiteY0" fmla="*/ 597763 h 597763"/>
                    <a:gd name="connsiteX1" fmla="*/ 106532 w 1091954"/>
                    <a:gd name="connsiteY1" fmla="*/ 278167 h 597763"/>
                    <a:gd name="connsiteX2" fmla="*/ 390618 w 1091954"/>
                    <a:gd name="connsiteY2" fmla="*/ 38470 h 597763"/>
                    <a:gd name="connsiteX3" fmla="*/ 816746 w 1091954"/>
                    <a:gd name="connsiteY3" fmla="*/ 47347 h 597763"/>
                    <a:gd name="connsiteX4" fmla="*/ 1091954 w 1091954"/>
                    <a:gd name="connsiteY4" fmla="*/ 216023 h 597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54" h="597763">
                      <a:moveTo>
                        <a:pt x="0" y="597763"/>
                      </a:moveTo>
                      <a:cubicBezTo>
                        <a:pt x="20714" y="484572"/>
                        <a:pt x="41429" y="371382"/>
                        <a:pt x="106532" y="278167"/>
                      </a:cubicBezTo>
                      <a:cubicBezTo>
                        <a:pt x="171635" y="184952"/>
                        <a:pt x="272249" y="76940"/>
                        <a:pt x="390618" y="38470"/>
                      </a:cubicBezTo>
                      <a:cubicBezTo>
                        <a:pt x="508987" y="0"/>
                        <a:pt x="699857" y="17755"/>
                        <a:pt x="816746" y="47347"/>
                      </a:cubicBezTo>
                      <a:cubicBezTo>
                        <a:pt x="933635" y="76939"/>
                        <a:pt x="1012794" y="146481"/>
                        <a:pt x="1091954" y="216023"/>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grpSp>
        <p:sp>
          <p:nvSpPr>
            <p:cNvPr id="167" name="Oval 166"/>
            <p:cNvSpPr/>
            <p:nvPr/>
          </p:nvSpPr>
          <p:spPr>
            <a:xfrm>
              <a:off x="74676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TextBox 167"/>
            <p:cNvSpPr txBox="1"/>
            <p:nvPr/>
          </p:nvSpPr>
          <p:spPr>
            <a:xfrm>
              <a:off x="7467600" y="40613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p:txBody>
        </p:sp>
        <p:sp>
          <p:nvSpPr>
            <p:cNvPr id="169" name="Oval 168"/>
            <p:cNvSpPr/>
            <p:nvPr/>
          </p:nvSpPr>
          <p:spPr>
            <a:xfrm>
              <a:off x="6705600" y="4354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6934200" y="3973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6705600" y="3668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6324600" y="3668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6096000" y="39735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5791200" y="38211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5486400" y="40497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6400800" y="4202112"/>
              <a:ext cx="3048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TextBox 176"/>
            <p:cNvSpPr txBox="1"/>
            <p:nvPr/>
          </p:nvSpPr>
          <p:spPr>
            <a:xfrm>
              <a:off x="5715000" y="38211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178" name="TextBox 177"/>
            <p:cNvSpPr txBox="1"/>
            <p:nvPr/>
          </p:nvSpPr>
          <p:spPr>
            <a:xfrm>
              <a:off x="6019800" y="39851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p:txBody>
        </p:sp>
        <p:sp>
          <p:nvSpPr>
            <p:cNvPr id="179" name="TextBox 178"/>
            <p:cNvSpPr txBox="1"/>
            <p:nvPr/>
          </p:nvSpPr>
          <p:spPr>
            <a:xfrm>
              <a:off x="6324600" y="3668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p:txBody>
        </p:sp>
        <p:sp>
          <p:nvSpPr>
            <p:cNvPr id="180" name="TextBox 179"/>
            <p:cNvSpPr txBox="1"/>
            <p:nvPr/>
          </p:nvSpPr>
          <p:spPr>
            <a:xfrm>
              <a:off x="6858000" y="39735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p:txBody>
        </p:sp>
        <p:sp>
          <p:nvSpPr>
            <p:cNvPr id="181" name="TextBox 180"/>
            <p:cNvSpPr txBox="1"/>
            <p:nvPr/>
          </p:nvSpPr>
          <p:spPr>
            <a:xfrm>
              <a:off x="6705600" y="3668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p:txBody>
        </p:sp>
        <p:sp>
          <p:nvSpPr>
            <p:cNvPr id="182" name="TextBox 181"/>
            <p:cNvSpPr txBox="1"/>
            <p:nvPr/>
          </p:nvSpPr>
          <p:spPr>
            <a:xfrm>
              <a:off x="5410200" y="4049712"/>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p:txBody>
        </p:sp>
        <p:sp>
          <p:nvSpPr>
            <p:cNvPr id="183" name="TextBox 182"/>
            <p:cNvSpPr txBox="1"/>
            <p:nvPr/>
          </p:nvSpPr>
          <p:spPr>
            <a:xfrm>
              <a:off x="6400800" y="4202112"/>
              <a:ext cx="5334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p:txBody>
        </p:sp>
        <p:sp>
          <p:nvSpPr>
            <p:cNvPr id="184" name="TextBox 183"/>
            <p:cNvSpPr txBox="1"/>
            <p:nvPr/>
          </p:nvSpPr>
          <p:spPr>
            <a:xfrm>
              <a:off x="6705600" y="436618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X</a:t>
              </a:r>
              <a:r>
                <a:rPr lang="en-US" sz="1200"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p:txBody>
        </p:sp>
      </p:grpSp>
      <p:sp>
        <p:nvSpPr>
          <p:cNvPr id="189"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9" grpId="0" animBg="1"/>
      <p:bldP spid="163" grpId="0"/>
      <p:bldP spid="16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 High-order MRF Formulation for Surface Registration</a:t>
            </a:r>
          </a:p>
        </p:txBody>
      </p:sp>
      <p:sp>
        <p:nvSpPr>
          <p:cNvPr id="3" name="Content Placeholder 2"/>
          <p:cNvSpPr>
            <a:spLocks noGrp="1"/>
          </p:cNvSpPr>
          <p:nvPr>
            <p:ph sz="quarter" idx="1"/>
          </p:nvPr>
        </p:nvSpPr>
        <p:spPr/>
        <p:txBody>
          <a:bodyPr/>
          <a:lstStyle/>
          <a:p>
            <a:r>
              <a:rPr lang="en-US" dirty="0" smtClean="0"/>
              <a:t>Surface registration using high-order MRFs</a:t>
            </a:r>
            <a:endParaRPr lang="en-US" dirty="0"/>
          </a:p>
        </p:txBody>
      </p:sp>
      <p:graphicFrame>
        <p:nvGraphicFramePr>
          <p:cNvPr id="5" name="Object 4"/>
          <p:cNvGraphicFramePr>
            <a:graphicFrameLocks noChangeAspect="1"/>
          </p:cNvGraphicFramePr>
          <p:nvPr/>
        </p:nvGraphicFramePr>
        <p:xfrm>
          <a:off x="1295400" y="3733800"/>
          <a:ext cx="6760030" cy="914400"/>
        </p:xfrm>
        <a:graphic>
          <a:graphicData uri="http://schemas.openxmlformats.org/presentationml/2006/ole">
            <mc:AlternateContent xmlns:mc="http://schemas.openxmlformats.org/markup-compatibility/2006">
              <mc:Choice xmlns:v="urn:schemas-microsoft-com:vml" Requires="v">
                <p:oleObj spid="_x0000_s186526" name="Equation" r:id="rId3" imgW="2628720" imgH="355320" progId="Equation.3">
                  <p:embed/>
                </p:oleObj>
              </mc:Choice>
              <mc:Fallback>
                <p:oleObj name="Equation" r:id="rId3" imgW="2628720" imgH="3553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733800"/>
                        <a:ext cx="676003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 name="Object 2"/>
          <p:cNvGraphicFramePr>
            <a:graphicFrameLocks noChangeAspect="1"/>
          </p:cNvGraphicFramePr>
          <p:nvPr/>
        </p:nvGraphicFramePr>
        <p:xfrm>
          <a:off x="1981200" y="2133600"/>
          <a:ext cx="4687887" cy="890588"/>
        </p:xfrm>
        <a:graphic>
          <a:graphicData uri="http://schemas.openxmlformats.org/presentationml/2006/ole">
            <mc:AlternateContent xmlns:mc="http://schemas.openxmlformats.org/markup-compatibility/2006">
              <mc:Choice xmlns:v="urn:schemas-microsoft-com:vml" Requires="v">
                <p:oleObj spid="_x0000_s186527" name="Equation" r:id="rId5" imgW="1536480" imgH="291960" progId="Equation.3">
                  <p:embed/>
                </p:oleObj>
              </mc:Choice>
              <mc:Fallback>
                <p:oleObj name="Equation" r:id="rId5" imgW="1536480" imgH="29196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2133600"/>
                        <a:ext cx="4687887" cy="89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 name="Up-Down Arrow 51"/>
          <p:cNvSpPr/>
          <p:nvPr/>
        </p:nvSpPr>
        <p:spPr>
          <a:xfrm>
            <a:off x="3962400" y="2895600"/>
            <a:ext cx="381000" cy="609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Surface registration</a:t>
            </a:r>
            <a:endParaRPr lang="en-US"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96</a:t>
            </a:fld>
            <a:endParaRPr lang="en-US"/>
          </a:p>
        </p:txBody>
      </p:sp>
      <p:pic>
        <p:nvPicPr>
          <p:cNvPr id="190466" name="Picture 2"/>
          <p:cNvPicPr>
            <a:picLocks noChangeAspect="1" noChangeArrowheads="1"/>
          </p:cNvPicPr>
          <p:nvPr/>
        </p:nvPicPr>
        <p:blipFill>
          <a:blip r:embed="rId2" cstate="print"/>
          <a:srcRect/>
          <a:stretch>
            <a:fillRect/>
          </a:stretch>
        </p:blipFill>
        <p:spPr bwMode="auto">
          <a:xfrm>
            <a:off x="79607" y="2209801"/>
            <a:ext cx="4339993" cy="3733800"/>
          </a:xfrm>
          <a:prstGeom prst="rect">
            <a:avLst/>
          </a:prstGeom>
          <a:noFill/>
          <a:ln w="9525">
            <a:noFill/>
            <a:miter lim="800000"/>
            <a:headEnd/>
            <a:tailEnd/>
          </a:ln>
        </p:spPr>
      </p:pic>
      <p:pic>
        <p:nvPicPr>
          <p:cNvPr id="190467" name="Picture 3"/>
          <p:cNvPicPr>
            <a:picLocks noChangeAspect="1" noChangeArrowheads="1"/>
          </p:cNvPicPr>
          <p:nvPr/>
        </p:nvPicPr>
        <p:blipFill>
          <a:blip r:embed="rId3" cstate="print"/>
          <a:srcRect/>
          <a:stretch>
            <a:fillRect/>
          </a:stretch>
        </p:blipFill>
        <p:spPr bwMode="auto">
          <a:xfrm>
            <a:off x="4498347" y="2514600"/>
            <a:ext cx="4645653"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sz="quarter" idx="1"/>
          </p:nvPr>
        </p:nvSpPr>
        <p:spPr/>
        <p:txBody>
          <a:bodyPr/>
          <a:lstStyle/>
          <a:p>
            <a:r>
              <a:rPr lang="en-US" dirty="0" smtClean="0"/>
              <a:t>Kinect Tracking</a:t>
            </a:r>
            <a:endParaRPr lang="en-US" dirty="0"/>
          </a:p>
        </p:txBody>
      </p:sp>
      <p:pic>
        <p:nvPicPr>
          <p:cNvPr id="4" name="kinec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0" y="2245659"/>
            <a:ext cx="5410200" cy="4057650"/>
          </a:xfrm>
          <a:prstGeom prst="rect">
            <a:avLst/>
          </a:prstGeom>
        </p:spPr>
      </p:pic>
      <p:sp>
        <p:nvSpPr>
          <p:cNvPr id="5"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97</a:t>
            </a:fld>
            <a:endParaRPr lang="en-US" dirty="0"/>
          </a:p>
        </p:txBody>
      </p:sp>
    </p:spTree>
    <p:extLst>
      <p:ext uri="{BB962C8B-B14F-4D97-AF65-F5344CB8AC3E}">
        <p14:creationId xmlns:p14="http://schemas.microsoft.com/office/powerpoint/2010/main" val="2976005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a:t>
            </a:r>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normAutofit fontScale="92500"/>
          </a:bodyPr>
          <a:lstStyle/>
          <a:p>
            <a:r>
              <a:rPr lang="en-US" dirty="0" smtClean="0"/>
              <a:t>Surface registration : coupling geometry-based methods and combinatorial approaches</a:t>
            </a:r>
          </a:p>
          <a:p>
            <a:pPr lvl="1"/>
            <a:r>
              <a:rPr lang="en-US" dirty="0" smtClean="0"/>
              <a:t>Handle noisy input, partial matching and large deformation.</a:t>
            </a:r>
          </a:p>
          <a:p>
            <a:r>
              <a:rPr lang="en-US" dirty="0" smtClean="0"/>
              <a:t>Surface tracking : robust metric for correspondence match</a:t>
            </a:r>
          </a:p>
          <a:p>
            <a:pPr lvl="1"/>
            <a:r>
              <a:rPr lang="en-US" dirty="0" smtClean="0"/>
              <a:t>Handle </a:t>
            </a:r>
            <a:r>
              <a:rPr lang="en-US" dirty="0" err="1" smtClean="0"/>
              <a:t>spatio</a:t>
            </a:r>
            <a:r>
              <a:rPr lang="en-US" dirty="0" smtClean="0"/>
              <a:t>-temporal consistency, partial matching and </a:t>
            </a:r>
            <a:r>
              <a:rPr lang="en-US" dirty="0" err="1" smtClean="0"/>
              <a:t>anisometric</a:t>
            </a:r>
            <a:r>
              <a:rPr lang="en-US" dirty="0" smtClean="0"/>
              <a:t> deformation.</a:t>
            </a:r>
          </a:p>
          <a:p>
            <a:r>
              <a:rPr lang="en-US" dirty="0" smtClean="0"/>
              <a:t>A generic deformation model : characterize arbitrary deformation</a:t>
            </a:r>
          </a:p>
          <a:p>
            <a:pPr lvl="1"/>
            <a:r>
              <a:rPr lang="en-US" dirty="0" smtClean="0"/>
              <a:t>Handle arbitrary deformation</a:t>
            </a:r>
            <a:endParaRPr lang="en-US"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sz="quarter" idx="1"/>
          </p:nvPr>
        </p:nvSpPr>
        <p:spPr/>
        <p:txBody>
          <a:bodyPr/>
          <a:lstStyle/>
          <a:p>
            <a:r>
              <a:rPr lang="en-US" dirty="0" smtClean="0"/>
              <a:t>Shape transfer and animation</a:t>
            </a:r>
          </a:p>
          <a:p>
            <a:endParaRPr lang="en-US" dirty="0" smtClean="0"/>
          </a:p>
          <a:p>
            <a:r>
              <a:rPr lang="en-US" dirty="0" smtClean="0"/>
              <a:t>3D object recognition</a:t>
            </a:r>
          </a:p>
          <a:p>
            <a:endParaRPr lang="en-US" dirty="0" smtClean="0"/>
          </a:p>
          <a:p>
            <a:r>
              <a:rPr lang="en-US" dirty="0" smtClean="0"/>
              <a:t>Facial expression recognition</a:t>
            </a:r>
          </a:p>
          <a:p>
            <a:endParaRPr lang="en-US" dirty="0" smtClean="0"/>
          </a:p>
          <a:p>
            <a:endParaRPr lang="en-US"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422902210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 List</a:t>
            </a:r>
            <a:endParaRPr lang="en-US" dirty="0"/>
          </a:p>
        </p:txBody>
      </p:sp>
      <p:sp>
        <p:nvSpPr>
          <p:cNvPr id="3" name="Content Placeholder 2"/>
          <p:cNvSpPr>
            <a:spLocks noGrp="1"/>
          </p:cNvSpPr>
          <p:nvPr>
            <p:ph sz="quarter" idx="1"/>
          </p:nvPr>
        </p:nvSpPr>
        <p:spPr>
          <a:xfrm>
            <a:off x="457200" y="1524000"/>
            <a:ext cx="8153400" cy="4953000"/>
          </a:xfrm>
        </p:spPr>
        <p:txBody>
          <a:bodyPr>
            <a:normAutofit fontScale="47500" lnSpcReduction="20000"/>
          </a:bodyPr>
          <a:lstStyle/>
          <a:p>
            <a:endParaRPr lang="en-US" dirty="0" smtClean="0"/>
          </a:p>
          <a:p>
            <a:pPr>
              <a:buNone/>
            </a:pPr>
            <a:r>
              <a:rPr lang="en-US" dirty="0" smtClean="0"/>
              <a:t>	● </a:t>
            </a:r>
            <a:r>
              <a:rPr lang="en-US" b="1" dirty="0" err="1" smtClean="0"/>
              <a:t>Yun</a:t>
            </a:r>
            <a:r>
              <a:rPr lang="en-US" b="1" dirty="0" smtClean="0"/>
              <a:t> </a:t>
            </a:r>
            <a:r>
              <a:rPr lang="en-US" b="1" dirty="0" err="1" smtClean="0"/>
              <a:t>Zeng</a:t>
            </a:r>
            <a:r>
              <a:rPr lang="en-US" b="1" dirty="0" smtClean="0"/>
              <a:t>, </a:t>
            </a:r>
            <a:r>
              <a:rPr lang="en-US" dirty="0" err="1" smtClean="0"/>
              <a:t>Chaohui</a:t>
            </a:r>
            <a:r>
              <a:rPr lang="en-US" dirty="0" smtClean="0"/>
              <a:t> Wang, Yang Wang, </a:t>
            </a:r>
            <a:r>
              <a:rPr lang="en-US" dirty="0" err="1" smtClean="0"/>
              <a:t>Xianfeng</a:t>
            </a:r>
            <a:r>
              <a:rPr lang="en-US" dirty="0" smtClean="0"/>
              <a:t> </a:t>
            </a:r>
            <a:r>
              <a:rPr lang="en-US" dirty="0" err="1" smtClean="0"/>
              <a:t>Gu</a:t>
            </a:r>
            <a:r>
              <a:rPr lang="en-US" dirty="0" smtClean="0"/>
              <a:t>, </a:t>
            </a:r>
            <a:r>
              <a:rPr lang="en-US" dirty="0" err="1" smtClean="0"/>
              <a:t>Dimitris</a:t>
            </a:r>
            <a:r>
              <a:rPr lang="en-US" dirty="0" smtClean="0"/>
              <a:t> Samaras, Nikos </a:t>
            </a:r>
            <a:r>
              <a:rPr lang="en-US" dirty="0" err="1" smtClean="0"/>
              <a:t>Paragios</a:t>
            </a:r>
            <a:r>
              <a:rPr lang="en-US" dirty="0" smtClean="0"/>
              <a:t>. Dense Non-rigid Surface Registration: A High-order Graph Based Approach</a:t>
            </a:r>
            <a:r>
              <a:rPr lang="en-US" i="1" dirty="0" smtClean="0"/>
              <a:t>. Under submission to TPAMI, 2011. </a:t>
            </a:r>
          </a:p>
          <a:p>
            <a:pPr>
              <a:buNone/>
            </a:pPr>
            <a:r>
              <a:rPr lang="en-US" i="1" dirty="0" smtClean="0"/>
              <a:t>	</a:t>
            </a:r>
            <a:r>
              <a:rPr lang="en-US" dirty="0" smtClean="0"/>
              <a:t>● </a:t>
            </a:r>
            <a:r>
              <a:rPr lang="en-US" b="1" dirty="0" err="1" smtClean="0"/>
              <a:t>Yun</a:t>
            </a:r>
            <a:r>
              <a:rPr lang="en-US" b="1" dirty="0" smtClean="0"/>
              <a:t> </a:t>
            </a:r>
            <a:r>
              <a:rPr lang="en-US" b="1" dirty="0" err="1" smtClean="0"/>
              <a:t>Zeng</a:t>
            </a:r>
            <a:r>
              <a:rPr lang="en-US" dirty="0" smtClean="0"/>
              <a:t>, </a:t>
            </a:r>
            <a:r>
              <a:rPr lang="en-US" dirty="0" err="1" smtClean="0"/>
              <a:t>Chaohui</a:t>
            </a:r>
            <a:r>
              <a:rPr lang="en-US" dirty="0" smtClean="0"/>
              <a:t> Wang, Yang Wang, </a:t>
            </a:r>
            <a:r>
              <a:rPr lang="en-US" dirty="0" err="1" smtClean="0"/>
              <a:t>Xianfeng</a:t>
            </a:r>
            <a:r>
              <a:rPr lang="en-US" dirty="0" smtClean="0"/>
              <a:t> </a:t>
            </a:r>
            <a:r>
              <a:rPr lang="en-US" dirty="0" err="1" smtClean="0"/>
              <a:t>Gu</a:t>
            </a:r>
            <a:r>
              <a:rPr lang="en-US" dirty="0" smtClean="0"/>
              <a:t>, </a:t>
            </a:r>
            <a:r>
              <a:rPr lang="en-US" dirty="0" err="1" smtClean="0"/>
              <a:t>Dimitris</a:t>
            </a:r>
            <a:r>
              <a:rPr lang="en-US" dirty="0" smtClean="0"/>
              <a:t> Samaras, Nikos </a:t>
            </a:r>
            <a:r>
              <a:rPr lang="en-US" dirty="0" err="1" smtClean="0"/>
              <a:t>Paragios</a:t>
            </a:r>
            <a:r>
              <a:rPr lang="en-US" dirty="0" smtClean="0"/>
              <a:t>. An Generic Local Deformation Model for Shape Registration</a:t>
            </a:r>
            <a:r>
              <a:rPr lang="en-US" i="1" dirty="0" smtClean="0"/>
              <a:t>. Technical Report, INRIA, RR-7676, July, 2011. </a:t>
            </a:r>
          </a:p>
          <a:p>
            <a:pPr>
              <a:buNone/>
            </a:pPr>
            <a:r>
              <a:rPr lang="en-US" i="1" dirty="0" smtClean="0"/>
              <a:t>	● </a:t>
            </a:r>
            <a:r>
              <a:rPr lang="en-US" b="1" i="1" dirty="0" err="1" smtClean="0"/>
              <a:t>Yun</a:t>
            </a:r>
            <a:r>
              <a:rPr lang="en-US" b="1" i="1" dirty="0" smtClean="0"/>
              <a:t> </a:t>
            </a:r>
            <a:r>
              <a:rPr lang="en-US" b="1" i="1" dirty="0" err="1" smtClean="0"/>
              <a:t>Zeng</a:t>
            </a:r>
            <a:r>
              <a:rPr lang="en-US" i="1" dirty="0" smtClean="0"/>
              <a:t>, </a:t>
            </a:r>
            <a:r>
              <a:rPr lang="en-US" i="1" dirty="0" err="1" smtClean="0"/>
              <a:t>Chaohui</a:t>
            </a:r>
            <a:r>
              <a:rPr lang="en-US" i="1" dirty="0" smtClean="0"/>
              <a:t> Wang, Yang Wang, </a:t>
            </a:r>
            <a:r>
              <a:rPr lang="en-US" i="1" dirty="0" err="1" smtClean="0"/>
              <a:t>Xianfeng</a:t>
            </a:r>
            <a:r>
              <a:rPr lang="en-US" i="1" dirty="0" smtClean="0"/>
              <a:t> </a:t>
            </a:r>
            <a:r>
              <a:rPr lang="en-US" i="1" dirty="0" err="1" smtClean="0"/>
              <a:t>Gu</a:t>
            </a:r>
            <a:r>
              <a:rPr lang="en-US" i="1" dirty="0" smtClean="0"/>
              <a:t>, </a:t>
            </a:r>
            <a:r>
              <a:rPr lang="en-US" i="1" dirty="0" err="1" smtClean="0"/>
              <a:t>Dimitris</a:t>
            </a:r>
            <a:r>
              <a:rPr lang="en-US" i="1" dirty="0" smtClean="0"/>
              <a:t> Samaras, Nikos </a:t>
            </a:r>
            <a:r>
              <a:rPr lang="en-US" i="1" dirty="0" err="1" smtClean="0"/>
              <a:t>Paragios</a:t>
            </a:r>
            <a:r>
              <a:rPr lang="en-US" i="1" dirty="0" smtClean="0"/>
              <a:t>. </a:t>
            </a:r>
            <a:r>
              <a:rPr lang="en-US" dirty="0" smtClean="0"/>
              <a:t>Intrinsic Dense 3D Surface Tracking</a:t>
            </a:r>
            <a:r>
              <a:rPr lang="en-US" i="1" dirty="0" smtClean="0"/>
              <a:t>. Computer Vision and Pattern Recognition (CVPR, oral), 2011. </a:t>
            </a:r>
          </a:p>
          <a:p>
            <a:pPr>
              <a:buNone/>
            </a:pPr>
            <a:r>
              <a:rPr lang="en-US" dirty="0" smtClean="0"/>
              <a:t>	● </a:t>
            </a:r>
            <a:r>
              <a:rPr lang="en-US" b="1" dirty="0" err="1" smtClean="0"/>
              <a:t>Yun</a:t>
            </a:r>
            <a:r>
              <a:rPr lang="en-US" b="1" dirty="0" smtClean="0"/>
              <a:t> </a:t>
            </a:r>
            <a:r>
              <a:rPr lang="en-US" b="1" dirty="0" err="1" smtClean="0"/>
              <a:t>Zeng</a:t>
            </a:r>
            <a:r>
              <a:rPr lang="en-US" dirty="0" smtClean="0"/>
              <a:t>, </a:t>
            </a:r>
            <a:r>
              <a:rPr lang="en-US" dirty="0" err="1" smtClean="0"/>
              <a:t>Chaohui</a:t>
            </a:r>
            <a:r>
              <a:rPr lang="en-US" dirty="0" smtClean="0"/>
              <a:t> Wang, Yang Wang, </a:t>
            </a:r>
            <a:r>
              <a:rPr lang="en-US" dirty="0" err="1" smtClean="0"/>
              <a:t>Xianfeng</a:t>
            </a:r>
            <a:r>
              <a:rPr lang="en-US" dirty="0" smtClean="0"/>
              <a:t> </a:t>
            </a:r>
            <a:r>
              <a:rPr lang="en-US" dirty="0" err="1" smtClean="0"/>
              <a:t>Gu</a:t>
            </a:r>
            <a:r>
              <a:rPr lang="en-US" dirty="0" smtClean="0"/>
              <a:t>, </a:t>
            </a:r>
            <a:r>
              <a:rPr lang="en-US" dirty="0" err="1" smtClean="0"/>
              <a:t>Dimitris</a:t>
            </a:r>
            <a:r>
              <a:rPr lang="en-US" dirty="0" smtClean="0"/>
              <a:t> Samaras, Nikos </a:t>
            </a:r>
            <a:r>
              <a:rPr lang="en-US" dirty="0" err="1" smtClean="0"/>
              <a:t>Paragios</a:t>
            </a:r>
            <a:r>
              <a:rPr lang="en-US" dirty="0" smtClean="0"/>
              <a:t>. Dense Non-rigid Surface Registration Using High-Order Graph Matching</a:t>
            </a:r>
            <a:r>
              <a:rPr lang="en-US" i="1" dirty="0" smtClean="0"/>
              <a:t>. Computer Vision and Pattern Recognition (CVPR), 2010. </a:t>
            </a:r>
          </a:p>
          <a:p>
            <a:pPr>
              <a:buNone/>
            </a:pPr>
            <a:r>
              <a:rPr lang="en-US" i="1" dirty="0"/>
              <a:t> </a:t>
            </a:r>
            <a:r>
              <a:rPr lang="en-US" i="1" dirty="0" smtClean="0"/>
              <a:t>      </a:t>
            </a:r>
            <a:r>
              <a:rPr lang="en-US" dirty="0" smtClean="0"/>
              <a:t>● </a:t>
            </a:r>
            <a:r>
              <a:rPr lang="en-US" b="1" dirty="0"/>
              <a:t>Yun </a:t>
            </a:r>
            <a:r>
              <a:rPr lang="en-US" b="1" dirty="0" err="1"/>
              <a:t>Zeng</a:t>
            </a:r>
            <a:r>
              <a:rPr lang="en-US" dirty="0"/>
              <a:t>, </a:t>
            </a:r>
            <a:r>
              <a:rPr lang="en-US" dirty="0" err="1" smtClean="0"/>
              <a:t>Dimitris</a:t>
            </a:r>
            <a:r>
              <a:rPr lang="en-US" dirty="0" smtClean="0"/>
              <a:t> </a:t>
            </a:r>
            <a:r>
              <a:rPr lang="en-US" dirty="0"/>
              <a:t>Samaras</a:t>
            </a:r>
            <a:r>
              <a:rPr lang="en-US" dirty="0" smtClean="0"/>
              <a:t>, Wei </a:t>
            </a:r>
            <a:r>
              <a:rPr lang="en-US" dirty="0"/>
              <a:t>Chen, and </a:t>
            </a:r>
            <a:r>
              <a:rPr lang="en-US" dirty="0" err="1" smtClean="0"/>
              <a:t>Qunsheng</a:t>
            </a:r>
            <a:r>
              <a:rPr lang="en-US" dirty="0" smtClean="0"/>
              <a:t> </a:t>
            </a:r>
            <a:r>
              <a:rPr lang="en-US" dirty="0" err="1"/>
              <a:t>Peng</a:t>
            </a:r>
            <a:r>
              <a:rPr lang="en-US" dirty="0"/>
              <a:t>. Topology cuts: A novel min-cut/max-flow algorithm for topology preserving segmentation in n-d images. </a:t>
            </a:r>
            <a:r>
              <a:rPr lang="en-US" dirty="0" err="1"/>
              <a:t>Comput</a:t>
            </a:r>
            <a:r>
              <a:rPr lang="en-US" dirty="0"/>
              <a:t>. Vis. Image </a:t>
            </a:r>
            <a:r>
              <a:rPr lang="en-US" dirty="0" err="1"/>
              <a:t>Underst</a:t>
            </a:r>
            <a:r>
              <a:rPr lang="en-US" dirty="0"/>
              <a:t>., 112:81–90, October 2008</a:t>
            </a:r>
            <a:r>
              <a:rPr lang="en-US" dirty="0" smtClean="0"/>
              <a:t>.</a:t>
            </a:r>
            <a:r>
              <a:rPr lang="en-US" i="1" dirty="0" smtClean="0"/>
              <a:t> </a:t>
            </a:r>
          </a:p>
          <a:p>
            <a:pPr>
              <a:buNone/>
            </a:pPr>
            <a:r>
              <a:rPr lang="en-US" i="1" dirty="0"/>
              <a:t> </a:t>
            </a:r>
            <a:r>
              <a:rPr lang="en-US" i="1" dirty="0" smtClean="0"/>
              <a:t>      </a:t>
            </a:r>
            <a:r>
              <a:rPr lang="en-US" dirty="0" smtClean="0"/>
              <a:t>● </a:t>
            </a:r>
            <a:r>
              <a:rPr lang="en-US" dirty="0" err="1" smtClean="0"/>
              <a:t>Chaohui</a:t>
            </a:r>
            <a:r>
              <a:rPr lang="en-US" dirty="0" smtClean="0"/>
              <a:t> </a:t>
            </a:r>
            <a:r>
              <a:rPr lang="en-US" dirty="0"/>
              <a:t>Wang, </a:t>
            </a:r>
            <a:r>
              <a:rPr lang="en-US" b="1" dirty="0" smtClean="0"/>
              <a:t>Yun </a:t>
            </a:r>
            <a:r>
              <a:rPr lang="en-US" b="1" dirty="0" err="1"/>
              <a:t>Zeng</a:t>
            </a:r>
            <a:r>
              <a:rPr lang="en-US" dirty="0"/>
              <a:t>, </a:t>
            </a:r>
            <a:r>
              <a:rPr lang="en-US" dirty="0" err="1" smtClean="0"/>
              <a:t>Loic</a:t>
            </a:r>
            <a:r>
              <a:rPr lang="en-US" dirty="0" smtClean="0"/>
              <a:t> </a:t>
            </a:r>
            <a:r>
              <a:rPr lang="en-US" dirty="0"/>
              <a:t>Simon, </a:t>
            </a:r>
            <a:r>
              <a:rPr lang="en-US" dirty="0" err="1"/>
              <a:t>Ioannis</a:t>
            </a:r>
            <a:r>
              <a:rPr lang="en-US" dirty="0"/>
              <a:t> </a:t>
            </a:r>
            <a:r>
              <a:rPr lang="en-US" dirty="0" err="1" smtClean="0"/>
              <a:t>Kakadiaris</a:t>
            </a:r>
            <a:r>
              <a:rPr lang="en-US" dirty="0"/>
              <a:t>, </a:t>
            </a:r>
            <a:r>
              <a:rPr lang="en-US" dirty="0" err="1" smtClean="0"/>
              <a:t>Dimitris</a:t>
            </a:r>
            <a:r>
              <a:rPr lang="en-US" dirty="0" smtClean="0"/>
              <a:t> </a:t>
            </a:r>
            <a:r>
              <a:rPr lang="en-US" dirty="0"/>
              <a:t>Samaras, and </a:t>
            </a:r>
            <a:r>
              <a:rPr lang="en-US" dirty="0" smtClean="0"/>
              <a:t>Nikos </a:t>
            </a:r>
            <a:r>
              <a:rPr lang="en-US" dirty="0" err="1"/>
              <a:t>Paragios</a:t>
            </a:r>
            <a:r>
              <a:rPr lang="en-US" dirty="0"/>
              <a:t>. </a:t>
            </a:r>
            <a:r>
              <a:rPr lang="en-US" dirty="0" smtClean="0"/>
              <a:t>Viewpoint invariant 3D </a:t>
            </a:r>
            <a:r>
              <a:rPr lang="en-US" dirty="0"/>
              <a:t>landmark model inference from monocular 2d images using </a:t>
            </a:r>
            <a:r>
              <a:rPr lang="en-US" dirty="0" smtClean="0"/>
              <a:t>higher-order priors</a:t>
            </a:r>
            <a:r>
              <a:rPr lang="en-US" i="1" dirty="0" smtClean="0"/>
              <a:t>. </a:t>
            </a:r>
            <a:r>
              <a:rPr lang="en-US" i="1" dirty="0"/>
              <a:t>International Conference on Computer Vision</a:t>
            </a:r>
            <a:r>
              <a:rPr lang="en-US" dirty="0" smtClean="0"/>
              <a:t>, </a:t>
            </a:r>
            <a:r>
              <a:rPr lang="en-US" dirty="0"/>
              <a:t>2011.</a:t>
            </a:r>
          </a:p>
          <a:p>
            <a:pPr>
              <a:buNone/>
            </a:pPr>
            <a:r>
              <a:rPr lang="en-US" dirty="0" smtClean="0"/>
              <a:t>	● Wei </a:t>
            </a:r>
            <a:r>
              <a:rPr lang="en-US" dirty="0" err="1" smtClean="0"/>
              <a:t>Zeng</a:t>
            </a:r>
            <a:r>
              <a:rPr lang="en-US" dirty="0" smtClean="0"/>
              <a:t>, </a:t>
            </a:r>
            <a:r>
              <a:rPr lang="en-US" b="1" dirty="0" err="1" smtClean="0"/>
              <a:t>Yun</a:t>
            </a:r>
            <a:r>
              <a:rPr lang="en-US" b="1" dirty="0" smtClean="0"/>
              <a:t> </a:t>
            </a:r>
            <a:r>
              <a:rPr lang="en-US" b="1" dirty="0" err="1" smtClean="0"/>
              <a:t>Zeng</a:t>
            </a:r>
            <a:r>
              <a:rPr lang="en-US" dirty="0" smtClean="0"/>
              <a:t>, Yang Wang, </a:t>
            </a:r>
            <a:r>
              <a:rPr lang="en-US" dirty="0" err="1" smtClean="0"/>
              <a:t>Xianfeng</a:t>
            </a:r>
            <a:r>
              <a:rPr lang="en-US" dirty="0" smtClean="0"/>
              <a:t> </a:t>
            </a:r>
            <a:r>
              <a:rPr lang="en-US" dirty="0" err="1" smtClean="0"/>
              <a:t>Gu</a:t>
            </a:r>
            <a:r>
              <a:rPr lang="en-US" dirty="0" smtClean="0"/>
              <a:t>, </a:t>
            </a:r>
            <a:r>
              <a:rPr lang="en-US" dirty="0" err="1" smtClean="0"/>
              <a:t>Dimitris</a:t>
            </a:r>
            <a:r>
              <a:rPr lang="en-US" dirty="0" smtClean="0"/>
              <a:t> Samaras. 3D Non-rigid Surface Matching and Registration Based on </a:t>
            </a:r>
            <a:r>
              <a:rPr lang="en-US" dirty="0" err="1" smtClean="0"/>
              <a:t>Holomorphic</a:t>
            </a:r>
            <a:r>
              <a:rPr lang="en-US" dirty="0" smtClean="0"/>
              <a:t> Differentials</a:t>
            </a:r>
            <a:r>
              <a:rPr lang="en-US" i="1" dirty="0" smtClean="0"/>
              <a:t>. European Conference on Computer Vision (ECCV, oral), 2008. </a:t>
            </a:r>
          </a:p>
          <a:p>
            <a:pPr>
              <a:buNone/>
            </a:pPr>
            <a:r>
              <a:rPr lang="en-US" i="1" dirty="0" smtClean="0"/>
              <a:t>	● Wei </a:t>
            </a:r>
            <a:r>
              <a:rPr lang="en-US" i="1" dirty="0" err="1" smtClean="0"/>
              <a:t>Zeng</a:t>
            </a:r>
            <a:r>
              <a:rPr lang="en-US" i="1" dirty="0" smtClean="0"/>
              <a:t>, </a:t>
            </a:r>
            <a:r>
              <a:rPr lang="en-US" i="1" dirty="0" err="1" smtClean="0"/>
              <a:t>Xiaotian</a:t>
            </a:r>
            <a:r>
              <a:rPr lang="en-US" i="1" dirty="0" smtClean="0"/>
              <a:t> Yin, </a:t>
            </a:r>
            <a:r>
              <a:rPr lang="en-US" b="1" i="1" dirty="0" err="1" smtClean="0"/>
              <a:t>Yun</a:t>
            </a:r>
            <a:r>
              <a:rPr lang="en-US" b="1" i="1" dirty="0" smtClean="0"/>
              <a:t> </a:t>
            </a:r>
            <a:r>
              <a:rPr lang="en-US" b="1" i="1" dirty="0" err="1" smtClean="0"/>
              <a:t>Zeng</a:t>
            </a:r>
            <a:r>
              <a:rPr lang="en-US" i="1" dirty="0" smtClean="0"/>
              <a:t>, </a:t>
            </a:r>
            <a:r>
              <a:rPr lang="en-US" i="1" dirty="0" err="1" smtClean="0"/>
              <a:t>Yukun</a:t>
            </a:r>
            <a:r>
              <a:rPr lang="en-US" i="1" dirty="0" smtClean="0"/>
              <a:t> Lai, </a:t>
            </a:r>
            <a:r>
              <a:rPr lang="en-US" i="1" dirty="0" err="1" smtClean="0"/>
              <a:t>Xianfeng</a:t>
            </a:r>
            <a:r>
              <a:rPr lang="en-US" i="1" dirty="0" smtClean="0"/>
              <a:t> </a:t>
            </a:r>
            <a:r>
              <a:rPr lang="en-US" i="1" dirty="0" err="1" smtClean="0"/>
              <a:t>Gu</a:t>
            </a:r>
            <a:r>
              <a:rPr lang="en-US" i="1" dirty="0" smtClean="0"/>
              <a:t> and </a:t>
            </a:r>
            <a:r>
              <a:rPr lang="en-US" i="1" dirty="0" err="1" smtClean="0"/>
              <a:t>Dimitris</a:t>
            </a:r>
            <a:r>
              <a:rPr lang="en-US" i="1" dirty="0" smtClean="0"/>
              <a:t> Samaras. </a:t>
            </a:r>
            <a:r>
              <a:rPr lang="en-US" dirty="0" smtClean="0"/>
              <a:t>3D Face Matching and Registration Based on Hyperbolic Ricci Flow</a:t>
            </a:r>
            <a:r>
              <a:rPr lang="en-US" i="1" dirty="0" smtClean="0"/>
              <a:t>. Workshop on 3D Face Processing - CVPR 2008. </a:t>
            </a:r>
          </a:p>
          <a:p>
            <a:pPr>
              <a:buNone/>
            </a:pPr>
            <a:r>
              <a:rPr lang="en-US" i="1" dirty="0" smtClean="0"/>
              <a:t>	● </a:t>
            </a:r>
            <a:r>
              <a:rPr lang="en-US" i="1" dirty="0" err="1" smtClean="0"/>
              <a:t>Xianfeng</a:t>
            </a:r>
            <a:r>
              <a:rPr lang="en-US" i="1" dirty="0" smtClean="0"/>
              <a:t> </a:t>
            </a:r>
            <a:r>
              <a:rPr lang="en-US" i="1" dirty="0" err="1" smtClean="0"/>
              <a:t>Gu</a:t>
            </a:r>
            <a:r>
              <a:rPr lang="en-US" i="1" dirty="0" smtClean="0"/>
              <a:t>, </a:t>
            </a:r>
            <a:r>
              <a:rPr lang="en-US" i="1" dirty="0" err="1" smtClean="0"/>
              <a:t>Sen</a:t>
            </a:r>
            <a:r>
              <a:rPr lang="en-US" i="1" dirty="0" smtClean="0"/>
              <a:t> Wang, </a:t>
            </a:r>
            <a:r>
              <a:rPr lang="en-US" i="1" dirty="0" err="1" smtClean="0"/>
              <a:t>Junho</a:t>
            </a:r>
            <a:r>
              <a:rPr lang="en-US" i="1" dirty="0" smtClean="0"/>
              <a:t> Kim, </a:t>
            </a:r>
            <a:r>
              <a:rPr lang="en-US" b="1" i="1" dirty="0" err="1" smtClean="0"/>
              <a:t>Yun</a:t>
            </a:r>
            <a:r>
              <a:rPr lang="en-US" b="1" i="1" dirty="0" smtClean="0"/>
              <a:t> </a:t>
            </a:r>
            <a:r>
              <a:rPr lang="en-US" b="1" i="1" dirty="0" err="1" smtClean="0"/>
              <a:t>Zeng</a:t>
            </a:r>
            <a:r>
              <a:rPr lang="en-US" i="1" dirty="0" smtClean="0"/>
              <a:t>, Yang Wang, Hong Qin, </a:t>
            </a:r>
            <a:r>
              <a:rPr lang="en-US" i="1" dirty="0" err="1" smtClean="0"/>
              <a:t>Dimitris</a:t>
            </a:r>
            <a:r>
              <a:rPr lang="en-US" i="1" dirty="0" smtClean="0"/>
              <a:t> Samaras</a:t>
            </a:r>
            <a:r>
              <a:rPr lang="en-US" dirty="0" smtClean="0"/>
              <a:t>. Ricci Flow for 3D Shape Analysis</a:t>
            </a:r>
            <a:r>
              <a:rPr lang="en-US" i="1" dirty="0" smtClean="0"/>
              <a:t>. International Conference on Computer Vision (ICCV), 2007. </a:t>
            </a:r>
            <a:endParaRPr lang="en-US" dirty="0"/>
          </a:p>
        </p:txBody>
      </p:sp>
      <p:sp>
        <p:nvSpPr>
          <p:cNvPr id="4" name="Slide Number Placeholder 3"/>
          <p:cNvSpPr>
            <a:spLocks noGrp="1"/>
          </p:cNvSpPr>
          <p:nvPr>
            <p:ph type="sldNum" sz="quarter" idx="12"/>
          </p:nvPr>
        </p:nvSpPr>
        <p:spPr>
          <a:xfrm>
            <a:off x="0" y="1272222"/>
            <a:ext cx="533400" cy="244476"/>
          </a:xfrm>
        </p:spPr>
        <p:txBody>
          <a:bodyPr>
            <a:normAutofit fontScale="85000" lnSpcReduction="20000"/>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27160394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2209800"/>
            <a:ext cx="5334000" cy="1107996"/>
          </a:xfrm>
          <a:prstGeom prst="rect">
            <a:avLst/>
          </a:prstGeom>
          <a:noFill/>
        </p:spPr>
        <p:txBody>
          <a:bodyPr wrap="square" rtlCol="0">
            <a:spAutoFit/>
          </a:bodyPr>
          <a:lstStyle/>
          <a:p>
            <a:pPr algn="ctr"/>
            <a:r>
              <a:rPr lang="en-US" sz="6600" dirty="0" smtClean="0"/>
              <a:t>Thank you</a:t>
            </a:r>
            <a:endParaRPr lang="en-US" sz="6600" dirty="0"/>
          </a:p>
        </p:txBody>
      </p:sp>
    </p:spTree>
    <p:extLst>
      <p:ext uri="{BB962C8B-B14F-4D97-AF65-F5344CB8AC3E}">
        <p14:creationId xmlns:p14="http://schemas.microsoft.com/office/powerpoint/2010/main" val="8123601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4121</TotalTime>
  <Words>3121</Words>
  <Application>Microsoft Office PowerPoint</Application>
  <PresentationFormat>On-screen Show (4:3)</PresentationFormat>
  <Paragraphs>919</Paragraphs>
  <Slides>102</Slides>
  <Notes>34</Notes>
  <HiddenSlides>0</HiddenSlides>
  <MMClips>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102</vt:i4>
      </vt:variant>
    </vt:vector>
  </HeadingPairs>
  <TitlesOfParts>
    <vt:vector size="104" baseType="lpstr">
      <vt:lpstr>Median</vt:lpstr>
      <vt:lpstr>Equation</vt:lpstr>
      <vt:lpstr>PowerPoint Presentation</vt:lpstr>
      <vt:lpstr>Outline</vt:lpstr>
      <vt:lpstr>Outline</vt:lpstr>
      <vt:lpstr>Outline</vt:lpstr>
      <vt:lpstr>Outline</vt:lpstr>
      <vt:lpstr>Outline</vt:lpstr>
      <vt:lpstr>Outline</vt:lpstr>
      <vt:lpstr>Motivation</vt:lpstr>
      <vt:lpstr>The Surface Registration Problem</vt:lpstr>
      <vt:lpstr>The Surface Registration Problem</vt:lpstr>
      <vt:lpstr>Surface Registration Problem</vt:lpstr>
      <vt:lpstr>Previous Approaches</vt:lpstr>
      <vt:lpstr>Previous Approaches</vt:lpstr>
      <vt:lpstr>Previous Approaches</vt:lpstr>
      <vt:lpstr>Previous Approaches</vt:lpstr>
      <vt:lpstr>Previous Approaches</vt:lpstr>
      <vt:lpstr>Previous Approaches</vt:lpstr>
      <vt:lpstr>Previous Approaches</vt:lpstr>
      <vt:lpstr>Previous Approaches</vt:lpstr>
      <vt:lpstr>Previous Approaches</vt:lpstr>
      <vt:lpstr>Dealing with Uncertainties</vt:lpstr>
      <vt:lpstr>Dealing with Uncertainties</vt:lpstr>
      <vt:lpstr>Dealing with Uncertainties</vt:lpstr>
      <vt:lpstr>Dealing with Uncertainties</vt:lpstr>
      <vt:lpstr>Dealing with Uncertainties</vt:lpstr>
      <vt:lpstr>Graphical Models for Surface Registration</vt:lpstr>
      <vt:lpstr>Contribution of this Thesis – Part One</vt:lpstr>
      <vt:lpstr>Contribution of this Thesis – Part Two</vt:lpstr>
      <vt:lpstr>Contribution of this Thesis – Part Three</vt:lpstr>
      <vt:lpstr>Part One</vt:lpstr>
      <vt:lpstr>Algorithmic Pipeline</vt:lpstr>
      <vt:lpstr>Stage One</vt:lpstr>
      <vt:lpstr>A Pseudo-boolean Formulation for Graph Matching</vt:lpstr>
      <vt:lpstr>A Pseudo-boolean Formulation for Graph Matching</vt:lpstr>
      <vt:lpstr>A Pseudo-boolean Formulation for Graph Matching</vt:lpstr>
      <vt:lpstr>A Pseudo-boolean Formulation for Graph Matching</vt:lpstr>
      <vt:lpstr>A Pseudo-boolean Formulation for Graph Matching</vt:lpstr>
      <vt:lpstr>A Pseudo-boolean Formulation for Graph Matching</vt:lpstr>
      <vt:lpstr>Graph Matching for Surface Registration  – Singleton Terms</vt:lpstr>
      <vt:lpstr>Graph Matching for Surface Registration  – Pairwise Terms</vt:lpstr>
      <vt:lpstr>Graph Matching for Surface Registration  – High-order Terms</vt:lpstr>
      <vt:lpstr>Graph Matching for Surface Registration  – High-order Terms</vt:lpstr>
      <vt:lpstr>Graph Matching for Surface Registration  – High-order Terms</vt:lpstr>
      <vt:lpstr>Graph Matching for Surface Registration  – High-order Terms</vt:lpstr>
      <vt:lpstr>From Sparse to Dense Registration</vt:lpstr>
      <vt:lpstr>From Sparse to Dense Registration</vt:lpstr>
      <vt:lpstr>From Sparse to Dense Registration</vt:lpstr>
      <vt:lpstr>Candidate Selection</vt:lpstr>
      <vt:lpstr>Stage Two – Dense Surface Registration</vt:lpstr>
      <vt:lpstr>Dense Surface Registration</vt:lpstr>
      <vt:lpstr>Dense Surface Registration</vt:lpstr>
      <vt:lpstr>Results</vt:lpstr>
      <vt:lpstr>Results</vt:lpstr>
      <vt:lpstr>Results</vt:lpstr>
      <vt:lpstr>Results</vt:lpstr>
      <vt:lpstr>Results</vt:lpstr>
      <vt:lpstr>Results – Comparison</vt:lpstr>
      <vt:lpstr>Part Two</vt:lpstr>
      <vt:lpstr>Robust Correspondence Matching</vt:lpstr>
      <vt:lpstr>Problem Statement</vt:lpstr>
      <vt:lpstr>Problem Statement</vt:lpstr>
      <vt:lpstr>Intrinsic Dense 3D Surface Tracking</vt:lpstr>
      <vt:lpstr>Correspondence Evaluation for Surface Registration</vt:lpstr>
      <vt:lpstr>Correspondence Evaluation for Surface Registration</vt:lpstr>
      <vt:lpstr>Correspondence distance</vt:lpstr>
      <vt:lpstr>Correspondence distance</vt:lpstr>
      <vt:lpstr>Correspondence distance</vt:lpstr>
      <vt:lpstr>Correspondence distance</vt:lpstr>
      <vt:lpstr>Correspondence distance</vt:lpstr>
      <vt:lpstr>Correspondence distance</vt:lpstr>
      <vt:lpstr>Correspondence distance</vt:lpstr>
      <vt:lpstr>Evaluation of correspondence distance</vt:lpstr>
      <vt:lpstr>Evaluation of correspondence distance</vt:lpstr>
      <vt:lpstr>A Probabilistic Framework for Surface Tracking</vt:lpstr>
      <vt:lpstr>A Probabilistic Framework for Surface Tracking</vt:lpstr>
      <vt:lpstr>A Probabilistic Framework for Surface Tracking</vt:lpstr>
      <vt:lpstr>A Probabilistic Framework for Surface Tracking</vt:lpstr>
      <vt:lpstr>Occlusion Handling</vt:lpstr>
      <vt:lpstr>Optimization</vt:lpstr>
      <vt:lpstr>Results – Sponge</vt:lpstr>
      <vt:lpstr>Results – Expressions</vt:lpstr>
      <vt:lpstr>Results – Expressions</vt:lpstr>
      <vt:lpstr>Results – Occlusion</vt:lpstr>
      <vt:lpstr>Quantitative Evaluation</vt:lpstr>
      <vt:lpstr>Part Three</vt:lpstr>
      <vt:lpstr>A Generic Surface Deformation Model</vt:lpstr>
      <vt:lpstr>A Generic Surface Deformation Model</vt:lpstr>
      <vt:lpstr>A Generic Surface Deformation Model</vt:lpstr>
      <vt:lpstr>A Generic Surface Deformation Model</vt:lpstr>
      <vt:lpstr>A Generic Surface Deformation Model</vt:lpstr>
      <vt:lpstr>A Generic Surface Deformation Model</vt:lpstr>
      <vt:lpstr>A Generic Surface Deformation Model</vt:lpstr>
      <vt:lpstr>A High-order MRF Formulation for Surface Registration</vt:lpstr>
      <vt:lpstr>A High-order MRF Formulation for Surface Registration</vt:lpstr>
      <vt:lpstr>A High-order MRF Formulation for Surface Registration</vt:lpstr>
      <vt:lpstr>Results</vt:lpstr>
      <vt:lpstr>Results</vt:lpstr>
      <vt:lpstr>Conclusion</vt:lpstr>
      <vt:lpstr>Summary</vt:lpstr>
      <vt:lpstr>Future Work</vt:lpstr>
      <vt:lpstr>Publication List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Xiang</dc:creator>
  <cp:lastModifiedBy>Xiang</cp:lastModifiedBy>
  <cp:revision>457</cp:revision>
  <dcterms:created xsi:type="dcterms:W3CDTF">2006-08-16T00:00:00Z</dcterms:created>
  <dcterms:modified xsi:type="dcterms:W3CDTF">2012-06-22T06:56:04Z</dcterms:modified>
</cp:coreProperties>
</file>