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55"/>
  </p:notesMasterIdLst>
  <p:handoutMasterIdLst>
    <p:handoutMasterId r:id="rId56"/>
  </p:handoutMasterIdLst>
  <p:sldIdLst>
    <p:sldId id="257" r:id="rId2"/>
    <p:sldId id="384" r:id="rId3"/>
    <p:sldId id="357" r:id="rId4"/>
    <p:sldId id="331" r:id="rId5"/>
    <p:sldId id="483" r:id="rId6"/>
    <p:sldId id="277" r:id="rId7"/>
    <p:sldId id="276" r:id="rId8"/>
    <p:sldId id="279" r:id="rId9"/>
    <p:sldId id="282" r:id="rId10"/>
    <p:sldId id="278" r:id="rId11"/>
    <p:sldId id="280" r:id="rId12"/>
    <p:sldId id="281" r:id="rId13"/>
    <p:sldId id="348" r:id="rId14"/>
    <p:sldId id="283" r:id="rId15"/>
    <p:sldId id="284" r:id="rId16"/>
    <p:sldId id="449" r:id="rId17"/>
    <p:sldId id="418" r:id="rId18"/>
    <p:sldId id="286" r:id="rId19"/>
    <p:sldId id="291" r:id="rId20"/>
    <p:sldId id="287" r:id="rId21"/>
    <p:sldId id="461" r:id="rId22"/>
    <p:sldId id="432" r:id="rId23"/>
    <p:sldId id="468" r:id="rId24"/>
    <p:sldId id="289" r:id="rId25"/>
    <p:sldId id="441" r:id="rId26"/>
    <p:sldId id="400" r:id="rId27"/>
    <p:sldId id="428" r:id="rId28"/>
    <p:sldId id="478" r:id="rId29"/>
    <p:sldId id="433" r:id="rId30"/>
    <p:sldId id="368" r:id="rId31"/>
    <p:sldId id="455" r:id="rId32"/>
    <p:sldId id="471" r:id="rId33"/>
    <p:sldId id="427" r:id="rId34"/>
    <p:sldId id="300" r:id="rId35"/>
    <p:sldId id="306" r:id="rId36"/>
    <p:sldId id="430" r:id="rId37"/>
    <p:sldId id="484" r:id="rId38"/>
    <p:sldId id="293" r:id="rId39"/>
    <p:sldId id="434" r:id="rId40"/>
    <p:sldId id="472" r:id="rId41"/>
    <p:sldId id="469" r:id="rId42"/>
    <p:sldId id="473" r:id="rId43"/>
    <p:sldId id="307" r:id="rId44"/>
    <p:sldId id="301" r:id="rId45"/>
    <p:sldId id="360" r:id="rId46"/>
    <p:sldId id="439" r:id="rId47"/>
    <p:sldId id="438" r:id="rId48"/>
    <p:sldId id="305" r:id="rId49"/>
    <p:sldId id="451" r:id="rId50"/>
    <p:sldId id="401" r:id="rId51"/>
    <p:sldId id="458" r:id="rId52"/>
    <p:sldId id="349" r:id="rId53"/>
    <p:sldId id="323" r:id="rId54"/>
  </p:sldIdLst>
  <p:sldSz cx="9144000" cy="6858000" type="screen4x3"/>
  <p:notesSz cx="6858000" cy="9296400"/>
  <p:embeddedFontLst>
    <p:embeddedFont>
      <p:font typeface="Franklin Gothic Medium" pitchFamily="34" charset="0"/>
      <p:regular r:id="rId57"/>
      <p:italic r:id="rId58"/>
    </p:embeddedFont>
    <p:embeddedFont>
      <p:font typeface="Calibri" pitchFamily="34" charset="0"/>
      <p:regular r:id="rId59"/>
      <p:bold r:id="rId60"/>
      <p:italic r:id="rId61"/>
      <p:boldItalic r:id="rId62"/>
    </p:embeddedFont>
    <p:embeddedFont>
      <p:font typeface="Helvetica" pitchFamily="34" charset="0"/>
      <p:regular r:id="rId63"/>
      <p:bold r:id="rId64"/>
      <p:italic r:id="rId65"/>
      <p:boldItalic r:id="rId6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19" autoAdjust="0"/>
    <p:restoredTop sz="60932" autoAdjust="0"/>
  </p:normalViewPr>
  <p:slideViewPr>
    <p:cSldViewPr>
      <p:cViewPr varScale="1">
        <p:scale>
          <a:sx n="43" d="100"/>
          <a:sy n="43" d="100"/>
        </p:scale>
        <p:origin x="-129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5" d="100"/>
        <a:sy n="95" d="100"/>
      </p:scale>
      <p:origin x="0" y="0"/>
    </p:cViewPr>
  </p:sorterViewPr>
  <p:notesViewPr>
    <p:cSldViewPr>
      <p:cViewPr>
        <p:scale>
          <a:sx n="50" d="100"/>
          <a:sy n="50" d="100"/>
        </p:scale>
        <p:origin x="-3180" y="-624"/>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font" Target="fonts/font7.fntdata"/><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2.fntdata"/><Relationship Id="rId66"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1.fntdata"/><Relationship Id="rId61"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4.fntdata"/><Relationship Id="rId65"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64" Type="http://schemas.openxmlformats.org/officeDocument/2006/relationships/font" Target="fonts/font8.fntdata"/><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3.fntdata"/><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6.fntdata"/><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84614" y="1"/>
            <a:ext cx="2971800" cy="464820"/>
          </a:xfrm>
          <a:prstGeom prst="rect">
            <a:avLst/>
          </a:prstGeom>
        </p:spPr>
        <p:txBody>
          <a:bodyPr vert="horz" lIns="92446" tIns="46223" rIns="92446" bIns="46223" rtlCol="0"/>
          <a:lstStyle>
            <a:lvl1pPr algn="r">
              <a:defRPr sz="1200"/>
            </a:lvl1pPr>
          </a:lstStyle>
          <a:p>
            <a:fld id="{16F8CFF1-7BA4-49BB-BA9D-C5FEE357D5AF}" type="datetimeFigureOut">
              <a:rPr lang="en-US" smtClean="0"/>
              <a:pPr/>
              <a:t>6/8/2012</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84614" y="8829967"/>
            <a:ext cx="2971800" cy="464820"/>
          </a:xfrm>
          <a:prstGeom prst="rect">
            <a:avLst/>
          </a:prstGeom>
        </p:spPr>
        <p:txBody>
          <a:bodyPr vert="horz" lIns="92446" tIns="46223" rIns="92446" bIns="46223" rtlCol="0" anchor="b"/>
          <a:lstStyle>
            <a:lvl1pPr algn="r">
              <a:defRPr sz="1200"/>
            </a:lvl1pPr>
          </a:lstStyle>
          <a:p>
            <a:fld id="{F013A661-B805-4557-86A7-74D7B734DA3A}" type="slidenum">
              <a:rPr lang="en-US" smtClean="0"/>
              <a:pPr/>
              <a:t>‹#›</a:t>
            </a:fld>
            <a:endParaRPr lang="en-US"/>
          </a:p>
        </p:txBody>
      </p:sp>
    </p:spTree>
    <p:extLst>
      <p:ext uri="{BB962C8B-B14F-4D97-AF65-F5344CB8AC3E}">
        <p14:creationId xmlns:p14="http://schemas.microsoft.com/office/powerpoint/2010/main" xmlns="" val="207263124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4820"/>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idx="1"/>
          </p:nvPr>
        </p:nvSpPr>
        <p:spPr>
          <a:xfrm>
            <a:off x="3884614" y="1"/>
            <a:ext cx="2971800" cy="464820"/>
          </a:xfrm>
          <a:prstGeom prst="rect">
            <a:avLst/>
          </a:prstGeom>
        </p:spPr>
        <p:txBody>
          <a:bodyPr vert="horz" lIns="92446" tIns="46223" rIns="92446" bIns="46223" rtlCol="0"/>
          <a:lstStyle>
            <a:lvl1pPr algn="r">
              <a:defRPr sz="1200"/>
            </a:lvl1pPr>
          </a:lstStyle>
          <a:p>
            <a:fld id="{BF7199BC-F0D4-42D4-81B0-F114790FC9E6}" type="datetimeFigureOut">
              <a:rPr lang="en-US" smtClean="0"/>
              <a:pPr/>
              <a:t>6/8/2012</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5801" y="4415790"/>
            <a:ext cx="5486400" cy="4183380"/>
          </a:xfrm>
          <a:prstGeom prst="rect">
            <a:avLst/>
          </a:prstGeom>
        </p:spPr>
        <p:txBody>
          <a:bodyPr vert="horz" lIns="92446" tIns="46223" rIns="92446" bIns="4622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2446" tIns="46223" rIns="92446" bIns="462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4" y="8829967"/>
            <a:ext cx="2971800" cy="464820"/>
          </a:xfrm>
          <a:prstGeom prst="rect">
            <a:avLst/>
          </a:prstGeom>
        </p:spPr>
        <p:txBody>
          <a:bodyPr vert="horz" lIns="92446" tIns="46223" rIns="92446" bIns="46223" rtlCol="0" anchor="b"/>
          <a:lstStyle>
            <a:lvl1pPr algn="r">
              <a:defRPr sz="1200"/>
            </a:lvl1pPr>
          </a:lstStyle>
          <a:p>
            <a:fld id="{6CEBBE45-5CD7-4799-A18D-1F774E302AB0}" type="slidenum">
              <a:rPr lang="en-US" smtClean="0"/>
              <a:pPr/>
              <a:t>‹#›</a:t>
            </a:fld>
            <a:endParaRPr lang="en-US" dirty="0"/>
          </a:p>
        </p:txBody>
      </p:sp>
    </p:spTree>
    <p:extLst>
      <p:ext uri="{BB962C8B-B14F-4D97-AF65-F5344CB8AC3E}">
        <p14:creationId xmlns:p14="http://schemas.microsoft.com/office/powerpoint/2010/main" xmlns="" val="244418666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news.yahoo.com/s/nm/20110223/wl_nm/us_libya_protests_plane"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gizmodo.com/"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05000" y="685800"/>
            <a:ext cx="2781300" cy="2085975"/>
          </a:xfrm>
        </p:spPr>
      </p:sp>
      <p:sp>
        <p:nvSpPr>
          <p:cNvPr id="3" name="Notes Placeholder 2"/>
          <p:cNvSpPr>
            <a:spLocks noGrp="1"/>
          </p:cNvSpPr>
          <p:nvPr>
            <p:ph type="body" idx="1"/>
          </p:nvPr>
        </p:nvSpPr>
        <p:spPr>
          <a:xfrm>
            <a:off x="685801" y="3429000"/>
            <a:ext cx="5486400" cy="5562600"/>
          </a:xfrm>
        </p:spPr>
        <p:txBody>
          <a:bodyPr>
            <a:noAutofit/>
          </a:bodyPr>
          <a:lstStyle/>
          <a:p>
            <a:r>
              <a:rPr lang="en-US" sz="2400" dirty="0" smtClean="0"/>
              <a:t>(Set it up like this)</a:t>
            </a:r>
          </a:p>
          <a:p>
            <a:r>
              <a:rPr lang="en-US" sz="2400" dirty="0" smtClean="0"/>
              <a:t>This is Mika </a:t>
            </a:r>
            <a:r>
              <a:rPr lang="en-US" sz="2400" dirty="0" err="1" smtClean="0"/>
              <a:t>Brezsinski</a:t>
            </a:r>
            <a:r>
              <a:rPr lang="en-US" sz="2400" dirty="0" smtClean="0"/>
              <a:t>. She’s the co-anchor of “Morning Joe,” a news talk show on MSNBC</a:t>
            </a:r>
          </a:p>
          <a:p>
            <a:r>
              <a:rPr lang="en-US" sz="2400" dirty="0" smtClean="0"/>
              <a:t>In this segment, The anchors are on camera, chatting, about to launch their daily summary of the </a:t>
            </a:r>
            <a:r>
              <a:rPr lang="en-US" sz="2400" u="sng" dirty="0" smtClean="0"/>
              <a:t>top stories of the day.</a:t>
            </a:r>
          </a:p>
          <a:p>
            <a:r>
              <a:rPr lang="en-US" sz="2400" dirty="0" smtClean="0"/>
              <a:t>Mika Brezinski and her co-anchor had been talking about U.S. Sen. Richard Lugar’s critique of the President’s war strategy when she looked down to see the first story on her script was Paris Hilton’s release from jail.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800" dirty="0" smtClean="0"/>
              <a:t>IRANIAN GREEN REVOLUTION PROTESTER FLASHING HER GREEN HAND</a:t>
            </a:r>
          </a:p>
          <a:p>
            <a:r>
              <a:rPr lang="en-US" sz="2400" dirty="0"/>
              <a:t>If someone does not want you to know </a:t>
            </a:r>
            <a:r>
              <a:rPr lang="en-US" sz="2400" dirty="0" smtClean="0"/>
              <a:t>something, </a:t>
            </a:r>
            <a:r>
              <a:rPr lang="en-US" sz="2400" dirty="0"/>
              <a:t>doesn’t that make you all the more interested?</a:t>
            </a:r>
          </a:p>
          <a:p>
            <a:r>
              <a:rPr lang="en-US" sz="2400" dirty="0"/>
              <a:t>That’s a pretty good definition of news.</a:t>
            </a:r>
          </a:p>
          <a:p>
            <a:r>
              <a:rPr lang="en-US" sz="2400" dirty="0" smtClean="0"/>
              <a:t>One kind of news that alerts is news that makes secrets into public information, like the violent repression of street protests in Iran after the Presidential election in 2009…or in Tunisia in January…or Egypt this month, or Libya this week.</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81200" y="304800"/>
            <a:ext cx="2781300" cy="2085975"/>
          </a:xfrm>
        </p:spPr>
      </p:sp>
      <p:sp>
        <p:nvSpPr>
          <p:cNvPr id="3" name="Notes Placeholder 2"/>
          <p:cNvSpPr>
            <a:spLocks noGrp="1"/>
          </p:cNvSpPr>
          <p:nvPr>
            <p:ph type="body" idx="1"/>
          </p:nvPr>
        </p:nvSpPr>
        <p:spPr>
          <a:xfrm>
            <a:off x="228600" y="2590800"/>
            <a:ext cx="6324600" cy="6324600"/>
          </a:xfrm>
        </p:spPr>
        <p:txBody>
          <a:bodyPr>
            <a:normAutofit/>
          </a:bodyPr>
          <a:lstStyle/>
          <a:p>
            <a:r>
              <a:rPr lang="en-US" sz="2800" dirty="0" smtClean="0"/>
              <a:t>(New York’s new electronic voting machine)</a:t>
            </a:r>
          </a:p>
          <a:p>
            <a:r>
              <a:rPr lang="en-US" sz="2800" dirty="0" smtClean="0"/>
              <a:t>Forgive us our idealism…this is a serious definition that doesn’t leave much room for information that diverts or even connects…</a:t>
            </a:r>
          </a:p>
          <a:p>
            <a:r>
              <a:rPr lang="en-US" sz="2800" dirty="0" smtClean="0"/>
              <a:t>But in the context of the First Amendment and citizenship and freedom, information that alerts is vital. That’s the point of this course: that self governance doesn’t work if you don’t know what’s going on.</a:t>
            </a:r>
          </a:p>
          <a:p>
            <a:r>
              <a:rPr lang="en-US" sz="2800" dirty="0" smtClean="0"/>
              <a:t>Ask: What news outlets follow news that matters to voters?</a:t>
            </a:r>
            <a:endParaRPr lang="en-US" sz="28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00200" y="533400"/>
            <a:ext cx="3467100" cy="2600325"/>
          </a:xfrm>
        </p:spPr>
      </p:sp>
      <p:sp>
        <p:nvSpPr>
          <p:cNvPr id="3" name="Notes Placeholder 2"/>
          <p:cNvSpPr>
            <a:spLocks noGrp="1"/>
          </p:cNvSpPr>
          <p:nvPr>
            <p:ph type="body" idx="1"/>
          </p:nvPr>
        </p:nvSpPr>
        <p:spPr/>
        <p:txBody>
          <a:bodyPr>
            <a:normAutofit/>
          </a:bodyPr>
          <a:lstStyle/>
          <a:p>
            <a:r>
              <a:rPr lang="en-US" sz="2800" dirty="0" smtClean="0"/>
              <a:t>There's an old saying in newsrooms that the story of a dog biting a man is so common it’s not news. It happens all the time…So what?</a:t>
            </a:r>
          </a:p>
          <a:p>
            <a:r>
              <a:rPr lang="en-US" sz="2800" dirty="0" smtClean="0"/>
              <a:t>BUT.</a:t>
            </a:r>
          </a:p>
          <a:p>
            <a:r>
              <a:rPr lang="en-US" sz="2800" dirty="0" smtClean="0"/>
              <a:t>If you’ve got a story about a man biting a dog…now </a:t>
            </a:r>
            <a:r>
              <a:rPr lang="en-US" sz="2800" u="sng" dirty="0" smtClean="0"/>
              <a:t>that’s</a:t>
            </a:r>
            <a:r>
              <a:rPr lang="en-US" sz="2800" dirty="0" smtClean="0"/>
              <a:t> news. </a:t>
            </a:r>
            <a:endParaRPr lang="en-US" sz="28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24000" y="381000"/>
            <a:ext cx="3467100" cy="2600325"/>
          </a:xfrm>
        </p:spPr>
      </p:sp>
      <p:sp>
        <p:nvSpPr>
          <p:cNvPr id="3" name="Notes Placeholder 2"/>
          <p:cNvSpPr>
            <a:spLocks noGrp="1"/>
          </p:cNvSpPr>
          <p:nvPr>
            <p:ph type="body" idx="1"/>
          </p:nvPr>
        </p:nvSpPr>
        <p:spPr>
          <a:xfrm>
            <a:off x="685801" y="3276600"/>
            <a:ext cx="5486400" cy="5322570"/>
          </a:xfrm>
        </p:spPr>
        <p:txBody>
          <a:bodyPr>
            <a:normAutofit/>
          </a:bodyPr>
          <a:lstStyle/>
          <a:p>
            <a:r>
              <a:rPr lang="en-US" sz="2000" dirty="0" smtClean="0"/>
              <a:t>News is the basis for a lot of stand-up comedy and comedic shows. Not only do the people in news stories do funny things, but as the Daily Show and Colbert Report have shown, the news media itself can be pretty funny, in a serious way.</a:t>
            </a:r>
          </a:p>
          <a:p>
            <a:r>
              <a:rPr lang="en-US" sz="2000" dirty="0" smtClean="0"/>
              <a:t>This is a funny observation by Seinfeld</a:t>
            </a:r>
          </a:p>
          <a:p>
            <a:r>
              <a:rPr lang="en-US" sz="2000" dirty="0" smtClean="0"/>
              <a:t>And, as is always the case with the best jokes, there's some truth in it, too. </a:t>
            </a:r>
          </a:p>
          <a:p>
            <a:r>
              <a:rPr lang="en-US" sz="2000" dirty="0" smtClean="0"/>
              <a:t>Because there’s a limited amount of space on a website’s main page…or a newspaper cover…or in a television news broadcast…not every story gets attention. Scarcity forces choices.</a:t>
            </a:r>
          </a:p>
          <a:p>
            <a:r>
              <a:rPr lang="en-US" sz="2000" dirty="0" smtClean="0"/>
              <a:t>Those choices express priorities. </a:t>
            </a:r>
          </a:p>
          <a:p>
            <a:r>
              <a:rPr lang="en-US" sz="2000" dirty="0" smtClean="0"/>
              <a:t>News, then, is PRIORITY information.</a:t>
            </a:r>
          </a:p>
          <a:p>
            <a:r>
              <a:rPr lang="en-US" sz="2000" dirty="0" smtClean="0"/>
              <a:t>ASK: </a:t>
            </a:r>
            <a:r>
              <a:rPr lang="en-US" sz="2000" u="sng" dirty="0" smtClean="0"/>
              <a:t>Whose</a:t>
            </a:r>
            <a:r>
              <a:rPr lang="en-US" sz="2000" dirty="0" smtClean="0"/>
              <a:t> priorities?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76400" y="304800"/>
            <a:ext cx="2857500" cy="2143125"/>
          </a:xfrm>
        </p:spPr>
      </p:sp>
      <p:sp>
        <p:nvSpPr>
          <p:cNvPr id="3" name="Notes Placeholder 2"/>
          <p:cNvSpPr>
            <a:spLocks noGrp="1"/>
          </p:cNvSpPr>
          <p:nvPr>
            <p:ph type="body" idx="1"/>
          </p:nvPr>
        </p:nvSpPr>
        <p:spPr>
          <a:xfrm>
            <a:off x="228600" y="2590800"/>
            <a:ext cx="6324600" cy="6008370"/>
          </a:xfrm>
        </p:spPr>
        <p:txBody>
          <a:bodyPr>
            <a:noAutofit/>
          </a:bodyPr>
          <a:lstStyle/>
          <a:p>
            <a:endParaRPr lang="en-US" sz="2000" dirty="0" smtClean="0"/>
          </a:p>
          <a:p>
            <a:r>
              <a:rPr lang="en-US" sz="2000" dirty="0" smtClean="0"/>
              <a:t>Again…</a:t>
            </a:r>
            <a:r>
              <a:rPr lang="en-US" sz="2000" u="sng" dirty="0" smtClean="0"/>
              <a:t>Whose</a:t>
            </a:r>
            <a:r>
              <a:rPr lang="en-US" sz="2000" dirty="0" smtClean="0"/>
              <a:t> priority?</a:t>
            </a:r>
          </a:p>
          <a:p>
            <a:r>
              <a:rPr lang="en-US" sz="2000" dirty="0" smtClean="0"/>
              <a:t>	</a:t>
            </a:r>
            <a:r>
              <a:rPr lang="en-US" sz="2400" dirty="0" smtClean="0"/>
              <a:t>This is the New York Times’ motto, prominently displayed every day on Page One.  What they’re saying is, </a:t>
            </a:r>
            <a:r>
              <a:rPr lang="en-US" sz="2400" i="1" dirty="0" smtClean="0"/>
              <a:t>“We sift through all the news in the world and, using our best judgment, pick what we think is suitable for serious people.”</a:t>
            </a:r>
          </a:p>
          <a:p>
            <a:r>
              <a:rPr lang="en-US" sz="2400" dirty="0" smtClean="0"/>
              <a:t>	On good days, that means you’ll learn cool things you might have missed. </a:t>
            </a:r>
          </a:p>
          <a:p>
            <a:r>
              <a:rPr lang="en-US" sz="2400" dirty="0" smtClean="0"/>
              <a:t>	It can also mean that the overwhelmingly white, rich and well-connected Editors of the Times tend to devote way too much attention to Ivy League universities at the expense of  news about the colleges that educate the most New Yorkers: community colleges and state universities.</a:t>
            </a:r>
            <a:endParaRPr lang="en-US" sz="2800" dirty="0" smtClean="0"/>
          </a:p>
          <a:p>
            <a:endParaRPr lang="en-US" sz="2000" dirty="0" smtClean="0"/>
          </a:p>
          <a:p>
            <a:endParaRPr lang="en-US" sz="2000"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400" dirty="0" smtClean="0"/>
          </a:p>
          <a:p>
            <a:r>
              <a:rPr lang="en-US" sz="2400" dirty="0" smtClean="0"/>
              <a:t>This is the </a:t>
            </a:r>
            <a:r>
              <a:rPr lang="en-US" sz="2400" u="sng" dirty="0" smtClean="0"/>
              <a:t>News Literacy </a:t>
            </a:r>
            <a:r>
              <a:rPr lang="en-US" sz="2400" dirty="0" smtClean="0"/>
              <a:t>definition of news: </a:t>
            </a:r>
            <a:r>
              <a:rPr lang="en-US" sz="2400" i="1" dirty="0" smtClean="0"/>
              <a:t>“Information of some public interest that is shared and has been subjected to a journalistic process of verification.”</a:t>
            </a:r>
          </a:p>
          <a:p>
            <a:r>
              <a:rPr lang="en-US" sz="2400" dirty="0" smtClean="0"/>
              <a:t>That’s a definition you need to be able to write and speak about, using examples from the news you are now reading every day. </a:t>
            </a:r>
          </a:p>
          <a:p>
            <a:r>
              <a:rPr lang="en-US" sz="2400" dirty="0" smtClean="0"/>
              <a:t>(Every Day…right?)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00200" y="152400"/>
            <a:ext cx="3314700" cy="2486025"/>
          </a:xfrm>
        </p:spPr>
      </p:sp>
      <p:sp>
        <p:nvSpPr>
          <p:cNvPr id="3" name="Notes Placeholder 2"/>
          <p:cNvSpPr>
            <a:spLocks noGrp="1"/>
          </p:cNvSpPr>
          <p:nvPr>
            <p:ph type="body" idx="1"/>
          </p:nvPr>
        </p:nvSpPr>
        <p:spPr>
          <a:xfrm>
            <a:off x="304800" y="2895600"/>
            <a:ext cx="6172200" cy="6096000"/>
          </a:xfrm>
        </p:spPr>
        <p:txBody>
          <a:bodyPr>
            <a:normAutofit fontScale="92500" lnSpcReduction="10000"/>
          </a:bodyPr>
          <a:lstStyle/>
          <a:p>
            <a:r>
              <a:rPr lang="en-US" sz="2400" dirty="0" smtClean="0"/>
              <a:t>Regardless </a:t>
            </a:r>
            <a:r>
              <a:rPr lang="en-US" sz="2400" dirty="0"/>
              <a:t>which definition is in play, there’s a process by which information gets turned into “News” and which information gets ignored, or de-emphasized…</a:t>
            </a:r>
          </a:p>
          <a:p>
            <a:r>
              <a:rPr lang="en-US" sz="2400" dirty="0"/>
              <a:t>To help you organize </a:t>
            </a:r>
            <a:r>
              <a:rPr lang="en-US" sz="2400" dirty="0" smtClean="0"/>
              <a:t>you critique news judgments by various outlets, we suggest there are four factors that determine what becomes “News”:</a:t>
            </a:r>
            <a:endParaRPr lang="en-US" sz="2400" dirty="0"/>
          </a:p>
          <a:p>
            <a:pPr marL="231115" indent="-231115">
              <a:buAutoNum type="arabicPeriod"/>
            </a:pPr>
            <a:r>
              <a:rPr lang="en-US" sz="2400" dirty="0"/>
              <a:t>Universal news drivers</a:t>
            </a:r>
          </a:p>
          <a:p>
            <a:pPr marL="231115" indent="-231115">
              <a:buAutoNum type="arabicPeriod"/>
            </a:pPr>
            <a:r>
              <a:rPr lang="en-US" sz="2400" dirty="0"/>
              <a:t>Editorial judgment</a:t>
            </a:r>
          </a:p>
          <a:p>
            <a:pPr marL="231115" indent="-231115">
              <a:buAutoNum type="arabicPeriod"/>
            </a:pPr>
            <a:r>
              <a:rPr lang="en-US" sz="2400" dirty="0"/>
              <a:t>Audience</a:t>
            </a:r>
          </a:p>
          <a:p>
            <a:pPr marL="231115" indent="-231115">
              <a:buAutoNum type="arabicPeriod"/>
            </a:pPr>
            <a:r>
              <a:rPr lang="en-US" sz="2400" dirty="0"/>
              <a:t>Profits and competition</a:t>
            </a:r>
          </a:p>
          <a:p>
            <a:r>
              <a:rPr lang="en-US" sz="2400" dirty="0" smtClean="0"/>
              <a:t>This is the blueprint for the rest of the lecture. </a:t>
            </a:r>
          </a:p>
          <a:p>
            <a:r>
              <a:rPr lang="en-US" sz="2400" dirty="0"/>
              <a:t> </a:t>
            </a:r>
            <a:r>
              <a:rPr lang="en-US" sz="2400" dirty="0" smtClean="0"/>
              <a:t>We’ll examine these factors so you can analyze how a piece of information becomes news.</a:t>
            </a:r>
          </a:p>
          <a:p>
            <a:endParaRPr lang="en-US" sz="2400" dirty="0" smtClean="0"/>
          </a:p>
          <a:p>
            <a:r>
              <a:rPr lang="en-US" sz="2400" dirty="0" smtClean="0"/>
              <a:t>And then we’ll start thinking about how this professional method is being replaced by algorithms and audience metrics and what impact that has on news consumers</a:t>
            </a:r>
            <a:r>
              <a:rPr lang="en-US" sz="2000" dirty="0" smtClean="0"/>
              <a:t>.</a:t>
            </a: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33600" y="228600"/>
            <a:ext cx="2209800" cy="1657350"/>
          </a:xfrm>
        </p:spPr>
      </p:sp>
      <p:sp>
        <p:nvSpPr>
          <p:cNvPr id="3" name="Notes Placeholder 2"/>
          <p:cNvSpPr>
            <a:spLocks noGrp="1"/>
          </p:cNvSpPr>
          <p:nvPr>
            <p:ph type="body" idx="1"/>
          </p:nvPr>
        </p:nvSpPr>
        <p:spPr>
          <a:xfrm>
            <a:off x="228600" y="2057400"/>
            <a:ext cx="6400800" cy="7010400"/>
          </a:xfrm>
        </p:spPr>
        <p:txBody>
          <a:bodyPr>
            <a:normAutofit lnSpcReduction="10000"/>
          </a:bodyPr>
          <a:lstStyle/>
          <a:p>
            <a:r>
              <a:rPr lang="en-US" sz="1800" dirty="0" smtClean="0"/>
              <a:t>WE assert that in every recorded society, in every part of the world, in every period of history….information that becomes “news” tends to have one or more of these characteristics. </a:t>
            </a:r>
          </a:p>
          <a:p>
            <a:r>
              <a:rPr lang="en-US" sz="1800" dirty="0" smtClean="0"/>
              <a:t>We call these News Drivers.</a:t>
            </a:r>
          </a:p>
          <a:p>
            <a:r>
              <a:rPr lang="en-US" sz="1800" dirty="0" smtClean="0"/>
              <a:t>Write them all down. You don’t have to be able to recite the list, but we’ll use it today and, you’ll do better with the advanced analysis expected in the second half of the course if you can remember them</a:t>
            </a:r>
          </a:p>
          <a:p>
            <a:r>
              <a:rPr lang="en-US" sz="1800" dirty="0" smtClean="0"/>
              <a:t>The “news value” of a given piece of information is not an immutable ratio governed by precise calculations, but you </a:t>
            </a:r>
            <a:r>
              <a:rPr lang="en-US" sz="1800" b="1" u="sng" dirty="0" smtClean="0"/>
              <a:t>can</a:t>
            </a:r>
            <a:r>
              <a:rPr lang="en-US" sz="1800" dirty="0" smtClean="0"/>
              <a:t> use these ideas to explain why one story goes viral and another does not.</a:t>
            </a:r>
          </a:p>
          <a:p>
            <a:r>
              <a:rPr lang="en-US" sz="1800" dirty="0" smtClean="0"/>
              <a:t>These are the concrete expressions of our primal need for information that Alerts, Diverts, and Connects us. </a:t>
            </a:r>
          </a:p>
          <a:p>
            <a:r>
              <a:rPr lang="en-US" sz="1800" dirty="0"/>
              <a:t>You’ll be asked in this course to apply the drivers to every story you read, stopping for a second to say…Why is THIS news? Which Drivers </a:t>
            </a:r>
            <a:r>
              <a:rPr lang="en-US" sz="1800" dirty="0" smtClean="0"/>
              <a:t>pushed this information to the fore?</a:t>
            </a:r>
            <a:endParaRPr lang="en-US" sz="1800" dirty="0"/>
          </a:p>
          <a:p>
            <a:endParaRPr lang="en-US" sz="1800" dirty="0" smtClean="0"/>
          </a:p>
          <a:p>
            <a:r>
              <a:rPr lang="en-US" sz="1800" dirty="0" smtClean="0"/>
              <a:t>You can assume that surrounding all of these is our demand for information about what is happening NOW. Hence the term “NEWs.” Think of immediacy as an accelerant. If a piece of information fits a driver </a:t>
            </a:r>
            <a:r>
              <a:rPr lang="en-US" sz="1800" b="1" u="sng" dirty="0" smtClean="0"/>
              <a:t>and </a:t>
            </a:r>
            <a:r>
              <a:rPr lang="en-US" sz="1800" dirty="0" smtClean="0"/>
              <a:t>it is brand new information, that can propel it into newsworthiness.</a:t>
            </a:r>
          </a:p>
          <a:p>
            <a:r>
              <a:rPr lang="en-US" sz="1800" dirty="0" smtClean="0"/>
              <a:t>The fact that there’s a test in week six matters a little today, but on the day of the test, it will matter to you a lot.</a:t>
            </a:r>
          </a:p>
          <a:p>
            <a:r>
              <a:rPr lang="en-US" sz="1600" dirty="0" smtClean="0"/>
              <a:t>     </a:t>
            </a:r>
          </a:p>
          <a:p>
            <a:endParaRPr lang="en-US" dirty="0" smtClean="0"/>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33600" y="228600"/>
            <a:ext cx="2057400" cy="1543050"/>
          </a:xfrm>
        </p:spPr>
      </p:sp>
      <p:sp>
        <p:nvSpPr>
          <p:cNvPr id="3" name="Notes Placeholder 2"/>
          <p:cNvSpPr>
            <a:spLocks noGrp="1"/>
          </p:cNvSpPr>
          <p:nvPr>
            <p:ph type="body" idx="1"/>
          </p:nvPr>
        </p:nvSpPr>
        <p:spPr>
          <a:xfrm>
            <a:off x="228600" y="1905000"/>
            <a:ext cx="6400800" cy="7162800"/>
          </a:xfrm>
        </p:spPr>
        <p:txBody>
          <a:bodyPr>
            <a:normAutofit fontScale="92500"/>
          </a:bodyPr>
          <a:lstStyle/>
          <a:p>
            <a:r>
              <a:rPr lang="en-US" sz="2400" dirty="0" smtClean="0"/>
              <a:t>(ON THIS SERIES, A 2</a:t>
            </a:r>
            <a:r>
              <a:rPr lang="en-US" sz="2400" baseline="30000" dirty="0" smtClean="0"/>
              <a:t>ND</a:t>
            </a:r>
            <a:r>
              <a:rPr lang="en-US" sz="2400" dirty="0" smtClean="0"/>
              <a:t> CLICK BRINGS UP THE DRIVER)</a:t>
            </a:r>
          </a:p>
          <a:p>
            <a:r>
              <a:rPr lang="en-US" sz="2400" dirty="0" smtClean="0"/>
              <a:t>Asked </a:t>
            </a:r>
            <a:r>
              <a:rPr lang="en-US" sz="2400" dirty="0"/>
              <a:t>if they read news about politics and government, students universally roll their eyes and say “Boring”</a:t>
            </a:r>
          </a:p>
          <a:p>
            <a:r>
              <a:rPr lang="en-US" sz="2400" dirty="0"/>
              <a:t>Self-governance is serious stuff: very little Paris Hilton factor there.</a:t>
            </a:r>
          </a:p>
          <a:p>
            <a:r>
              <a:rPr lang="en-US" sz="2400" dirty="0" smtClean="0"/>
              <a:t>Governor Andrew Cuomo’s plan to balance New York’s near-bankrupt  government includes  trimming the SUNY budget.</a:t>
            </a:r>
          </a:p>
          <a:p>
            <a:r>
              <a:rPr lang="en-US" sz="2400" dirty="0" smtClean="0"/>
              <a:t>When state spending on higher ed. falls, courses are cut, tuitions rise. That means lower-income students have a tougher time getting  a college degree. Which means they aren’t likely to get a good-paying job. Which means less  tax revenue. Which means SUNY funding has to be cut more. Which means even fewer opportunities for escape from lower-income jobs…</a:t>
            </a:r>
          </a:p>
          <a:p>
            <a:r>
              <a:rPr lang="en-US" sz="2400" dirty="0" smtClean="0"/>
              <a:t>Which driver makes Cuomo’s budget plan news?(CLICK FOR Importance) Which primal need is satisfied by the story? </a:t>
            </a:r>
          </a:p>
          <a:p>
            <a:r>
              <a:rPr lang="en-US" sz="2400" dirty="0" smtClean="0"/>
              <a:t>http</a:t>
            </a:r>
            <a:r>
              <a:rPr lang="en-US" sz="2400" dirty="0"/>
              <a:t>://www.sbstatesman.com/cuomos-proposed-budget-calls-for-more-cuts-to-suny786</a:t>
            </a:r>
          </a:p>
          <a:p>
            <a:endParaRPr lang="en-US" sz="180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76400" y="228600"/>
            <a:ext cx="2857500" cy="2143125"/>
          </a:xfrm>
        </p:spPr>
      </p:sp>
      <p:sp>
        <p:nvSpPr>
          <p:cNvPr id="3" name="Notes Placeholder 2"/>
          <p:cNvSpPr>
            <a:spLocks noGrp="1"/>
          </p:cNvSpPr>
          <p:nvPr>
            <p:ph type="body" idx="1"/>
          </p:nvPr>
        </p:nvSpPr>
        <p:spPr>
          <a:xfrm>
            <a:off x="228600" y="2590800"/>
            <a:ext cx="6477000" cy="6477000"/>
          </a:xfrm>
        </p:spPr>
        <p:txBody>
          <a:bodyPr>
            <a:normAutofit fontScale="92500" lnSpcReduction="10000"/>
          </a:bodyPr>
          <a:lstStyle/>
          <a:p>
            <a:pPr defTabSz="924458">
              <a:defRPr/>
            </a:pPr>
            <a:r>
              <a:rPr lang="en-US" sz="2400" dirty="0" smtClean="0"/>
              <a:t>(LECTURER NOTE: THE HIDDEN “NEWS DRIVER” WORD COMES UP </a:t>
            </a:r>
            <a:r>
              <a:rPr lang="en-US" sz="2400" u="sng" dirty="0" smtClean="0"/>
              <a:t>AFTER 2</a:t>
            </a:r>
            <a:r>
              <a:rPr lang="en-US" sz="2400" u="sng" baseline="30000" dirty="0" smtClean="0"/>
              <a:t>ND</a:t>
            </a:r>
            <a:r>
              <a:rPr lang="en-US" sz="2400" u="sng" dirty="0" smtClean="0"/>
              <a:t> CLICK</a:t>
            </a:r>
            <a:r>
              <a:rPr lang="en-US" sz="2400" dirty="0" smtClean="0"/>
              <a:t>)</a:t>
            </a:r>
          </a:p>
          <a:p>
            <a:r>
              <a:rPr lang="en-US" sz="2400" dirty="0" smtClean="0"/>
              <a:t>What is the dominant driver that makes this news?</a:t>
            </a:r>
          </a:p>
          <a:p>
            <a:r>
              <a:rPr lang="en-US" sz="2400" dirty="0" smtClean="0"/>
              <a:t>In two weeks, a live or nearly live report from this scene of action will be of little interest, unless something big happens. But because it’s happening RIGHT NOW, and is one small chapter in a historic event, it is timely and therefore news.</a:t>
            </a:r>
          </a:p>
          <a:p>
            <a:r>
              <a:rPr lang="en-US" sz="2400" dirty="0" smtClean="0"/>
              <a:t>All news is driven by that Immediacy effect we talked about.</a:t>
            </a:r>
          </a:p>
          <a:p>
            <a:r>
              <a:rPr lang="en-US" sz="2400" dirty="0" smtClean="0"/>
              <a:t>Sometimes called “Breaking News” or “Spot News” this kind of story gets increased attention because it just happened.</a:t>
            </a:r>
          </a:p>
          <a:p>
            <a:r>
              <a:rPr lang="en-US" sz="2400" dirty="0" smtClean="0"/>
              <a:t>Timeliness can also mean that an event becomes news because it happens in the context of something else that’s news. </a:t>
            </a:r>
            <a:r>
              <a:rPr lang="en-US" sz="2400" dirty="0"/>
              <a:t> </a:t>
            </a:r>
            <a:r>
              <a:rPr lang="en-US" sz="2400" dirty="0" smtClean="0"/>
              <a:t>Reindeer escaping the Central Park Zoo is a minor story in June. But if it happened December 23</a:t>
            </a:r>
            <a:r>
              <a:rPr lang="en-US" sz="2400" baseline="30000" dirty="0" smtClean="0"/>
              <a:t>rd</a:t>
            </a:r>
            <a:r>
              <a:rPr lang="en-US" sz="2400" dirty="0" smtClean="0"/>
              <a:t>, it would probably get national attention.</a:t>
            </a:r>
          </a:p>
          <a:p>
            <a:r>
              <a:rPr lang="en-US" sz="2400" dirty="0" smtClean="0"/>
              <a:t>ASK: Which primal news need is satisfied</a:t>
            </a:r>
          </a:p>
          <a:p>
            <a:r>
              <a:rPr lang="en-US" sz="2400" dirty="0" smtClean="0"/>
              <a:t>(ALERTS, DIVERTS, CONNECTS)</a:t>
            </a:r>
          </a:p>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24000" y="228600"/>
            <a:ext cx="2971800" cy="2228850"/>
          </a:xfrm>
        </p:spPr>
      </p:sp>
      <p:sp>
        <p:nvSpPr>
          <p:cNvPr id="3" name="Notes Placeholder 2"/>
          <p:cNvSpPr>
            <a:spLocks noGrp="1"/>
          </p:cNvSpPr>
          <p:nvPr>
            <p:ph type="body" idx="1"/>
          </p:nvPr>
        </p:nvSpPr>
        <p:spPr>
          <a:xfrm>
            <a:off x="304800" y="2667000"/>
            <a:ext cx="6172200" cy="6324600"/>
          </a:xfrm>
        </p:spPr>
        <p:txBody>
          <a:bodyPr>
            <a:normAutofit fontScale="92500" lnSpcReduction="10000"/>
          </a:bodyPr>
          <a:lstStyle/>
          <a:p>
            <a:endParaRPr lang="en-US" sz="1600" dirty="0" smtClean="0"/>
          </a:p>
          <a:p>
            <a:r>
              <a:rPr lang="en-US" sz="2400" dirty="0" smtClean="0"/>
              <a:t>(After it runs) </a:t>
            </a:r>
          </a:p>
          <a:p>
            <a:r>
              <a:rPr lang="en-US" sz="2400" dirty="0" err="1" smtClean="0"/>
              <a:t>Brezinski</a:t>
            </a:r>
            <a:r>
              <a:rPr lang="en-US" sz="2400" dirty="0" smtClean="0"/>
              <a:t> swears it was a spontaneous response and not a publicity stunt.</a:t>
            </a:r>
          </a:p>
          <a:p>
            <a:r>
              <a:rPr lang="en-US" sz="2400" dirty="0" smtClean="0"/>
              <a:t>ASK: What do you think she is reacting to?</a:t>
            </a:r>
          </a:p>
          <a:p>
            <a:r>
              <a:rPr lang="en-US" sz="2400" dirty="0" smtClean="0"/>
              <a:t>If you are going to be effective consumers of news you need to have an understanding of how Paris Hilton’s term in jail came to be the lead story on so many newscasts. </a:t>
            </a:r>
          </a:p>
          <a:p>
            <a:r>
              <a:rPr lang="en-US" sz="2400" dirty="0" smtClean="0"/>
              <a:t>How, out of all the news in the world, does </a:t>
            </a:r>
            <a:r>
              <a:rPr lang="en-US" sz="2400" u="sng" dirty="0" smtClean="0"/>
              <a:t>that</a:t>
            </a:r>
            <a:r>
              <a:rPr lang="en-US" sz="2400" dirty="0" smtClean="0"/>
              <a:t>  story get served to you?</a:t>
            </a:r>
          </a:p>
          <a:p>
            <a:r>
              <a:rPr lang="en-US" sz="2400" dirty="0" smtClean="0"/>
              <a:t>In the survey last month,  about 80 percent of you said the press presents too much trivial news. And 60% said the press presents too much bad news. </a:t>
            </a:r>
          </a:p>
          <a:p>
            <a:r>
              <a:rPr lang="en-US" sz="2400" dirty="0" smtClean="0"/>
              <a:t>Why? 13% of you said that’s reality, roughly a quarter said humans are drawn to tragedy and another quarter said the press does it to make money. </a:t>
            </a:r>
          </a:p>
          <a:p>
            <a:r>
              <a:rPr lang="en-US" sz="2400" dirty="0" smtClean="0"/>
              <a:t>That’s the point of today’s lecture. What IS news? </a:t>
            </a:r>
            <a:r>
              <a:rPr lang="en-US" sz="2400" smtClean="0"/>
              <a:t>And why.</a:t>
            </a:r>
            <a:endParaRPr lang="en-US" sz="2400" dirty="0" smtClean="0"/>
          </a:p>
          <a:p>
            <a:endParaRPr lang="en-US" sz="2400"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81200" y="381000"/>
            <a:ext cx="2667000" cy="2000250"/>
          </a:xfrm>
        </p:spPr>
      </p:sp>
      <p:sp>
        <p:nvSpPr>
          <p:cNvPr id="3" name="Notes Placeholder 2"/>
          <p:cNvSpPr>
            <a:spLocks noGrp="1"/>
          </p:cNvSpPr>
          <p:nvPr>
            <p:ph type="body" idx="1"/>
          </p:nvPr>
        </p:nvSpPr>
        <p:spPr>
          <a:xfrm>
            <a:off x="685801" y="2743200"/>
            <a:ext cx="5486400" cy="5855970"/>
          </a:xfrm>
        </p:spPr>
        <p:txBody>
          <a:bodyPr>
            <a:normAutofit/>
          </a:bodyPr>
          <a:lstStyle/>
          <a:p>
            <a:r>
              <a:rPr lang="en-US" sz="1800" dirty="0" smtClean="0"/>
              <a:t>(LECTURER NOTE: THE HIDDEN “NEWS DRIVER” WORD COMES UP AFTER 2</a:t>
            </a:r>
            <a:r>
              <a:rPr lang="en-US" sz="1800" baseline="30000" dirty="0" smtClean="0"/>
              <a:t>ND</a:t>
            </a:r>
            <a:r>
              <a:rPr lang="en-US" sz="1800" dirty="0" smtClean="0"/>
              <a:t> CLICK)</a:t>
            </a:r>
          </a:p>
          <a:p>
            <a:endParaRPr lang="en-US" sz="1800" dirty="0" smtClean="0"/>
          </a:p>
          <a:p>
            <a:r>
              <a:rPr lang="en-US" sz="2400" dirty="0" smtClean="0"/>
              <a:t>Would this </a:t>
            </a:r>
            <a:r>
              <a:rPr lang="en-US" sz="2400" u="sng" dirty="0" smtClean="0"/>
              <a:t>West Virginia </a:t>
            </a:r>
            <a:r>
              <a:rPr lang="en-US" sz="2400" dirty="0" smtClean="0"/>
              <a:t>Scoutmaster’s award be written up anywhere in </a:t>
            </a:r>
            <a:r>
              <a:rPr lang="en-US" sz="2400" u="sng" dirty="0" smtClean="0"/>
              <a:t>your</a:t>
            </a:r>
            <a:r>
              <a:rPr lang="en-US" sz="2400" dirty="0" smtClean="0"/>
              <a:t> hometown paper?</a:t>
            </a:r>
          </a:p>
          <a:p>
            <a:r>
              <a:rPr lang="en-US" sz="2400" dirty="0" smtClean="0"/>
              <a:t> Even way back deep in the community pages with the weddings and anniversaries? </a:t>
            </a:r>
          </a:p>
          <a:p>
            <a:r>
              <a:rPr lang="en-US" sz="2400" dirty="0" smtClean="0"/>
              <a:t>In Braxton West Virginia, it </a:t>
            </a:r>
            <a:r>
              <a:rPr lang="en-US" sz="2400" u="sng" dirty="0" smtClean="0"/>
              <a:t>is</a:t>
            </a:r>
            <a:r>
              <a:rPr lang="en-US" sz="2400" dirty="0" smtClean="0"/>
              <a:t> on the community page.</a:t>
            </a:r>
          </a:p>
          <a:p>
            <a:r>
              <a:rPr lang="en-US" sz="2400" dirty="0" smtClean="0"/>
              <a:t>ASK: Which Driver makes this news in Braxton and not in Brooklyn?</a:t>
            </a:r>
          </a:p>
          <a:p>
            <a:r>
              <a:rPr lang="en-US" sz="2400" dirty="0" smtClean="0"/>
              <a:t>ASK: Which primal news need is </a:t>
            </a:r>
            <a:r>
              <a:rPr lang="en-US" sz="2400" dirty="0" err="1" smtClean="0"/>
              <a:t>satisfed</a:t>
            </a:r>
            <a:r>
              <a:rPr lang="en-US" sz="2400" dirty="0" smtClean="0"/>
              <a:t>?</a:t>
            </a:r>
            <a:endParaRPr lang="en-US" sz="2400" dirty="0"/>
          </a:p>
          <a:p>
            <a:r>
              <a:rPr lang="en-US" sz="2400" dirty="0"/>
              <a:t>http://www.bcn-news.com/</a:t>
            </a:r>
          </a:p>
          <a:p>
            <a:endParaRPr lang="en-US" sz="1600"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00200" y="304800"/>
            <a:ext cx="3086100" cy="2314575"/>
          </a:xfrm>
        </p:spPr>
      </p:sp>
      <p:sp>
        <p:nvSpPr>
          <p:cNvPr id="3" name="Notes Placeholder 2"/>
          <p:cNvSpPr>
            <a:spLocks noGrp="1"/>
          </p:cNvSpPr>
          <p:nvPr>
            <p:ph type="body" idx="1"/>
          </p:nvPr>
        </p:nvSpPr>
        <p:spPr>
          <a:xfrm>
            <a:off x="381000" y="2819400"/>
            <a:ext cx="6324600" cy="5779770"/>
          </a:xfrm>
        </p:spPr>
        <p:txBody>
          <a:bodyPr>
            <a:normAutofit/>
          </a:bodyPr>
          <a:lstStyle/>
          <a:p>
            <a:r>
              <a:rPr lang="en-US" sz="1800" dirty="0" smtClean="0"/>
              <a:t>(LECTURER NOTE: THE HIDDEN “NEWS DRIVER” WORD COMES UP AFTER 2</a:t>
            </a:r>
            <a:r>
              <a:rPr lang="en-US" sz="1800" baseline="30000" dirty="0" smtClean="0"/>
              <a:t>ND</a:t>
            </a:r>
            <a:r>
              <a:rPr lang="en-US" sz="1800" dirty="0" smtClean="0"/>
              <a:t> CLICK)</a:t>
            </a:r>
          </a:p>
          <a:p>
            <a:r>
              <a:rPr lang="en-US" sz="2400" dirty="0" smtClean="0"/>
              <a:t>A Stony Brook student, Jeanine </a:t>
            </a:r>
            <a:r>
              <a:rPr lang="en-US" sz="2400" dirty="0" err="1" smtClean="0"/>
              <a:t>Rescigno</a:t>
            </a:r>
            <a:r>
              <a:rPr lang="en-US" sz="2400" dirty="0" smtClean="0"/>
              <a:t>, dies in a wreck on the William Floyd Parkway. Her death is reported by </a:t>
            </a:r>
            <a:r>
              <a:rPr lang="en-US" sz="2400" dirty="0" err="1" smtClean="0"/>
              <a:t>by</a:t>
            </a:r>
            <a:r>
              <a:rPr lang="en-US" sz="2400" dirty="0" smtClean="0"/>
              <a:t> News 12, Newsday, The Three Village Herald, Patch.com, the Statesman and the Independent…</a:t>
            </a:r>
          </a:p>
          <a:p>
            <a:r>
              <a:rPr lang="en-US" sz="2400" dirty="0" smtClean="0"/>
              <a:t> There are an average of 93 highway fatalities every day in the U.S. Is this death news in Queens? New Haven? Boston? Chicago?</a:t>
            </a:r>
          </a:p>
          <a:p>
            <a:r>
              <a:rPr lang="en-US" sz="2400" dirty="0" smtClean="0"/>
              <a:t>ASK: Which Driver makes this news?</a:t>
            </a:r>
          </a:p>
          <a:p>
            <a:r>
              <a:rPr lang="en-US" sz="2400" dirty="0" smtClean="0"/>
              <a:t>ASK: Which primal news need is satisfied</a:t>
            </a:r>
          </a:p>
          <a:p>
            <a:endParaRPr lang="en-US" sz="1800" dirty="0" smtClean="0"/>
          </a:p>
          <a:p>
            <a:r>
              <a:rPr lang="en-US" sz="1800" dirty="0" smtClean="0"/>
              <a:t>http</a:t>
            </a:r>
            <a:r>
              <a:rPr lang="en-US" sz="1800" dirty="0"/>
              <a:t>://threevillage.patch.com/articles/stony-brook-student-killed-in-shirley-crash</a:t>
            </a:r>
          </a:p>
          <a:p>
            <a:endParaRPr lang="en-US" sz="2400"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05000" y="152400"/>
            <a:ext cx="2667000" cy="2000250"/>
          </a:xfrm>
        </p:spPr>
      </p:sp>
      <p:sp>
        <p:nvSpPr>
          <p:cNvPr id="3" name="Notes Placeholder 2"/>
          <p:cNvSpPr>
            <a:spLocks noGrp="1"/>
          </p:cNvSpPr>
          <p:nvPr>
            <p:ph type="body" idx="1"/>
          </p:nvPr>
        </p:nvSpPr>
        <p:spPr>
          <a:xfrm>
            <a:off x="304800" y="2362200"/>
            <a:ext cx="6324600" cy="6553200"/>
          </a:xfrm>
        </p:spPr>
        <p:txBody>
          <a:bodyPr>
            <a:normAutofit/>
          </a:bodyPr>
          <a:lstStyle/>
          <a:p>
            <a:r>
              <a:rPr lang="en-US" sz="1400" dirty="0" smtClean="0"/>
              <a:t>(</a:t>
            </a:r>
            <a:endParaRPr lang="en-US" sz="1400" dirty="0"/>
          </a:p>
          <a:p>
            <a:r>
              <a:rPr lang="en-US" sz="2400" dirty="0" smtClean="0"/>
              <a:t>The USGS records more than a million earthquakes per year.</a:t>
            </a:r>
          </a:p>
          <a:p>
            <a:r>
              <a:rPr lang="en-US" sz="2400" dirty="0" smtClean="0"/>
              <a:t>Let’s think about what makes this one world news.</a:t>
            </a:r>
          </a:p>
          <a:p>
            <a:r>
              <a:rPr lang="en-US" sz="2400" dirty="0" smtClean="0"/>
              <a:t>(Click to launch video)</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81200" y="152400"/>
            <a:ext cx="3162300" cy="2371725"/>
          </a:xfrm>
        </p:spPr>
      </p:sp>
      <p:sp>
        <p:nvSpPr>
          <p:cNvPr id="3" name="Notes Placeholder 2"/>
          <p:cNvSpPr>
            <a:spLocks noGrp="1"/>
          </p:cNvSpPr>
          <p:nvPr>
            <p:ph type="body" idx="1"/>
          </p:nvPr>
        </p:nvSpPr>
        <p:spPr>
          <a:xfrm>
            <a:off x="228600" y="2743200"/>
            <a:ext cx="6324600" cy="6248400"/>
          </a:xfrm>
        </p:spPr>
        <p:txBody>
          <a:bodyPr>
            <a:normAutofit/>
          </a:bodyPr>
          <a:lstStyle/>
          <a:p>
            <a:r>
              <a:rPr lang="en-US" sz="2000" dirty="0" smtClean="0"/>
              <a:t>(BBC interview with a preternaturally sensible 16-year-old.)</a:t>
            </a:r>
          </a:p>
          <a:p>
            <a:r>
              <a:rPr lang="en-US" sz="2000" dirty="0" smtClean="0"/>
              <a:t>For starters, it was a 6.3 on the Richter Scale, there’s only about 134 of those per year.</a:t>
            </a:r>
          </a:p>
          <a:p>
            <a:r>
              <a:rPr lang="en-US" sz="2000" dirty="0" smtClean="0"/>
              <a:t>But that’s still not very unique. On January 18, there was a Richter 7.2 quake in southern Pakistan. It went unnoticed. A 7.2!</a:t>
            </a:r>
          </a:p>
          <a:p>
            <a:r>
              <a:rPr lang="en-US" sz="2000" dirty="0" smtClean="0"/>
              <a:t>But that caused no known casualties while in New Zealand the death toll continues to rise toward the thousands.</a:t>
            </a:r>
          </a:p>
          <a:p>
            <a:r>
              <a:rPr lang="en-US" sz="2000" dirty="0" smtClean="0"/>
              <a:t>That’s a big death toll, biggest of the year, so far…</a:t>
            </a:r>
          </a:p>
          <a:p>
            <a:endParaRPr lang="en-US" sz="2000" dirty="0" smtClean="0"/>
          </a:p>
          <a:p>
            <a:r>
              <a:rPr lang="en-US" sz="2000" dirty="0" smtClean="0"/>
              <a:t>ASK</a:t>
            </a:r>
            <a:r>
              <a:rPr lang="en-US" sz="2000" dirty="0"/>
              <a:t>: What makes this one world news</a:t>
            </a:r>
            <a:r>
              <a:rPr lang="en-US" sz="2000" dirty="0" smtClean="0"/>
              <a:t>?</a:t>
            </a:r>
          </a:p>
          <a:p>
            <a:r>
              <a:rPr lang="en-US" sz="2000" dirty="0" smtClean="0"/>
              <a:t>          What is the driver? (magnitude: death toll)</a:t>
            </a:r>
            <a:endParaRPr lang="en-US" sz="2000" dirty="0"/>
          </a:p>
          <a:p>
            <a:r>
              <a:rPr lang="en-US" sz="2000" dirty="0" smtClean="0"/>
              <a:t>(</a:t>
            </a:r>
            <a:r>
              <a:rPr lang="en-US" sz="2000" dirty="0"/>
              <a:t>Haiti, btw, was 222,000 quake-caused deaths)</a:t>
            </a:r>
          </a:p>
          <a:p>
            <a:r>
              <a:rPr lang="en-US" sz="2000" dirty="0" smtClean="0"/>
              <a:t>ASK: Which primal news need is satisfied</a:t>
            </a:r>
            <a:endParaRPr lang="en-US" sz="2000" dirty="0"/>
          </a:p>
          <a:p>
            <a:endParaRPr lang="en-US" dirty="0"/>
          </a:p>
          <a:p>
            <a:r>
              <a:rPr lang="en-US" dirty="0"/>
              <a:t>http://www.independent.co.uk/news/world/australasia/new-zealand-earthquake-caused-by-new-fault-line-2223545.html</a:t>
            </a:r>
          </a:p>
          <a:p>
            <a:r>
              <a:rPr lang="en-US" dirty="0" smtClean="0"/>
              <a:t>http</a:t>
            </a:r>
            <a:r>
              <a:rPr lang="en-US" dirty="0"/>
              <a:t>://www.cbsnews.com/2300-202_162-10004744.html</a:t>
            </a:r>
          </a:p>
          <a:p>
            <a:r>
              <a:rPr lang="en-US" dirty="0" smtClean="0"/>
              <a:t>http</a:t>
            </a:r>
            <a:r>
              <a:rPr lang="en-US" dirty="0"/>
              <a:t>://www.bbc.co.uk/news/world-asia-pacific-12533291  - great clickable map</a:t>
            </a:r>
          </a:p>
          <a:p>
            <a:endParaRPr lang="en-US" dirty="0"/>
          </a:p>
          <a:p>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52600" y="304800"/>
            <a:ext cx="2933700" cy="2200275"/>
          </a:xfrm>
        </p:spPr>
      </p:sp>
      <p:sp>
        <p:nvSpPr>
          <p:cNvPr id="3" name="Notes Placeholder 2"/>
          <p:cNvSpPr>
            <a:spLocks noGrp="1"/>
          </p:cNvSpPr>
          <p:nvPr>
            <p:ph type="body" idx="1"/>
          </p:nvPr>
        </p:nvSpPr>
        <p:spPr>
          <a:xfrm>
            <a:off x="152400" y="2743200"/>
            <a:ext cx="6400800" cy="5855970"/>
          </a:xfrm>
        </p:spPr>
        <p:txBody>
          <a:bodyPr>
            <a:normAutofit lnSpcReduction="10000"/>
          </a:bodyPr>
          <a:lstStyle/>
          <a:p>
            <a:r>
              <a:rPr lang="en-US" dirty="0" smtClean="0"/>
              <a:t>(</a:t>
            </a:r>
            <a:r>
              <a:rPr lang="en-US" sz="1400" dirty="0" smtClean="0"/>
              <a:t>LECTURER NOTE: THE HIDDEN “NEWS DRIVER” WORD COMES UP AFTER 2</a:t>
            </a:r>
            <a:r>
              <a:rPr lang="en-US" sz="1400" baseline="30000" dirty="0" smtClean="0"/>
              <a:t>ND</a:t>
            </a:r>
            <a:r>
              <a:rPr lang="en-US" sz="1400" dirty="0" smtClean="0"/>
              <a:t> CLICK)</a:t>
            </a:r>
          </a:p>
          <a:p>
            <a:r>
              <a:rPr lang="en-US" sz="2400" dirty="0" smtClean="0"/>
              <a:t>When  </a:t>
            </a:r>
            <a:r>
              <a:rPr lang="en-US" sz="2400" dirty="0" err="1" smtClean="0"/>
              <a:t>Jia</a:t>
            </a:r>
            <a:r>
              <a:rPr lang="en-US" sz="2400" dirty="0" smtClean="0"/>
              <a:t> </a:t>
            </a:r>
            <a:r>
              <a:rPr lang="en-US" sz="2400" dirty="0" err="1" smtClean="0"/>
              <a:t>Jem</a:t>
            </a:r>
            <a:r>
              <a:rPr lang="en-US" sz="2400" dirty="0" smtClean="0"/>
              <a:t>, of Chicago, a fanatical fan of Aqua Teen Hunger Force (a comic) went over the top and made an all-bacon-and-salami dress for her Aqua Teen Hunger Force-themed birthday party…it got a little write-up  in the comics/geek blogosphere.</a:t>
            </a:r>
          </a:p>
          <a:p>
            <a:r>
              <a:rPr lang="en-US" sz="2400" dirty="0" smtClean="0"/>
              <a:t>But when  Stefani Joanne Angelina </a:t>
            </a:r>
            <a:r>
              <a:rPr lang="en-US" sz="2400" dirty="0" err="1" smtClean="0"/>
              <a:t>Germanotta</a:t>
            </a:r>
            <a:r>
              <a:rPr lang="en-US" sz="2400" dirty="0" smtClean="0"/>
              <a:t> wore a meat  dress to a party in Los </a:t>
            </a:r>
            <a:r>
              <a:rPr lang="en-US" sz="2400" dirty="0" err="1" smtClean="0"/>
              <a:t>Angeleles</a:t>
            </a:r>
            <a:r>
              <a:rPr lang="en-US" sz="2400" dirty="0" smtClean="0"/>
              <a:t>…it made news worldwide, even if it was her third outfit of the evening. </a:t>
            </a:r>
          </a:p>
          <a:p>
            <a:r>
              <a:rPr lang="en-US" sz="2400" dirty="0" smtClean="0"/>
              <a:t>ASK: What is the driver?</a:t>
            </a:r>
          </a:p>
          <a:p>
            <a:r>
              <a:rPr lang="en-US" sz="2400" dirty="0" smtClean="0"/>
              <a:t>Prominence. </a:t>
            </a:r>
            <a:r>
              <a:rPr lang="en-US" sz="2400" dirty="0" err="1" smtClean="0"/>
              <a:t>Germanotta</a:t>
            </a:r>
            <a:r>
              <a:rPr lang="en-US" sz="2400" dirty="0" smtClean="0"/>
              <a:t> is Lady Gaga. When she does something, anything…it’s news. (She wore the dress to the MTV VMA Awards at the Nokia Theater in LA)</a:t>
            </a:r>
          </a:p>
          <a:p>
            <a:r>
              <a:rPr lang="en-US" sz="2400" dirty="0" smtClean="0"/>
              <a:t>ASK: Which primal news need is satisfied</a:t>
            </a:r>
          </a:p>
          <a:p>
            <a:endParaRPr lang="en-US" sz="20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00200" y="609600"/>
            <a:ext cx="2857500" cy="2143125"/>
          </a:xfrm>
        </p:spPr>
      </p:sp>
      <p:sp>
        <p:nvSpPr>
          <p:cNvPr id="3" name="Notes Placeholder 2"/>
          <p:cNvSpPr>
            <a:spLocks noGrp="1"/>
          </p:cNvSpPr>
          <p:nvPr>
            <p:ph type="body" idx="1"/>
          </p:nvPr>
        </p:nvSpPr>
        <p:spPr>
          <a:xfrm>
            <a:off x="152400" y="2971800"/>
            <a:ext cx="6477000" cy="5627370"/>
          </a:xfrm>
        </p:spPr>
        <p:txBody>
          <a:bodyPr>
            <a:normAutofit/>
          </a:bodyPr>
          <a:lstStyle/>
          <a:p>
            <a:r>
              <a:rPr lang="en-US" sz="2400" dirty="0" smtClean="0"/>
              <a:t>When Wisconsin’s governor proposed chopping school budgets and taking away certain union rights of teachers, teachers and their supporters took to the streets along with taxpayers who oppose the unions.</a:t>
            </a:r>
          </a:p>
          <a:p>
            <a:r>
              <a:rPr lang="en-US" sz="2400" dirty="0" smtClean="0"/>
              <a:t>ASK: What is the driver? </a:t>
            </a:r>
            <a:endParaRPr lang="en-US" sz="2400" dirty="0"/>
          </a:p>
          <a:p>
            <a:r>
              <a:rPr lang="en-US" sz="2400" dirty="0" smtClean="0"/>
              <a:t>Information about conflict is news. It illuminates policy issues and defines characters. </a:t>
            </a:r>
          </a:p>
          <a:p>
            <a:r>
              <a:rPr lang="en-US" sz="2400" dirty="0" smtClean="0"/>
              <a:t>ASK: Which primal news need is satisfied</a:t>
            </a:r>
          </a:p>
          <a:p>
            <a:endParaRPr lang="en-US" sz="2400" dirty="0"/>
          </a:p>
          <a:p>
            <a:r>
              <a:rPr lang="en-US" sz="1600" dirty="0"/>
              <a:t>http://www.huffingtonpost.com/2011/02/24/wisconsin-assembly-deal-vote_n_827530.html</a:t>
            </a:r>
            <a:endParaRPr lang="en-US" sz="1600" dirty="0" smtClean="0"/>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81200" y="457200"/>
            <a:ext cx="2476500" cy="1857375"/>
          </a:xfrm>
        </p:spPr>
      </p:sp>
      <p:sp>
        <p:nvSpPr>
          <p:cNvPr id="3" name="Notes Placeholder 2"/>
          <p:cNvSpPr>
            <a:spLocks noGrp="1"/>
          </p:cNvSpPr>
          <p:nvPr>
            <p:ph type="body" idx="1"/>
          </p:nvPr>
        </p:nvSpPr>
        <p:spPr>
          <a:xfrm>
            <a:off x="685801" y="2514600"/>
            <a:ext cx="5486400" cy="6084570"/>
          </a:xfrm>
        </p:spPr>
        <p:txBody>
          <a:bodyPr>
            <a:normAutofit/>
          </a:bodyPr>
          <a:lstStyle/>
          <a:p>
            <a:r>
              <a:rPr lang="en-US" dirty="0" smtClean="0"/>
              <a:t>(LECTURER NOTE: THE HIDDEN “NEWS DRIVER” COMES UP AFTER 2</a:t>
            </a:r>
            <a:r>
              <a:rPr lang="en-US" baseline="30000" dirty="0" smtClean="0"/>
              <a:t>ND</a:t>
            </a:r>
            <a:r>
              <a:rPr lang="en-US" dirty="0" smtClean="0"/>
              <a:t> CLICK)</a:t>
            </a:r>
          </a:p>
          <a:p>
            <a:endParaRPr lang="en-US" sz="2400" dirty="0" smtClean="0"/>
          </a:p>
          <a:p>
            <a:r>
              <a:rPr lang="en-US" sz="2400" dirty="0" smtClean="0"/>
              <a:t>Video set up: when Finlay Lomax had a stroke after his premature birth, doctors said he’d never walk again. Physical therapy didn’t go well. About that time, his family got a baby duck named Ming-Ming.</a:t>
            </a:r>
          </a:p>
          <a:p>
            <a:r>
              <a:rPr lang="en-US" sz="2400" dirty="0" smtClean="0"/>
              <a:t>(Click to start video)</a:t>
            </a:r>
          </a:p>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7800" y="457200"/>
            <a:ext cx="3771900" cy="2828925"/>
          </a:xfrm>
        </p:spPr>
      </p:sp>
      <p:sp>
        <p:nvSpPr>
          <p:cNvPr id="3" name="Notes Placeholder 2"/>
          <p:cNvSpPr>
            <a:spLocks noGrp="1"/>
          </p:cNvSpPr>
          <p:nvPr>
            <p:ph type="body" idx="1"/>
          </p:nvPr>
        </p:nvSpPr>
        <p:spPr>
          <a:xfrm>
            <a:off x="685801" y="3657600"/>
            <a:ext cx="5486400" cy="4941570"/>
          </a:xfrm>
        </p:spPr>
        <p:txBody>
          <a:bodyPr>
            <a:normAutofit/>
          </a:bodyPr>
          <a:lstStyle/>
          <a:p>
            <a:r>
              <a:rPr lang="en-US" sz="2400" dirty="0" smtClean="0"/>
              <a:t>(Lecturer: </a:t>
            </a:r>
            <a:r>
              <a:rPr lang="en-US" sz="2400" dirty="0" err="1" smtClean="0"/>
              <a:t>MingMing</a:t>
            </a:r>
            <a:r>
              <a:rPr lang="en-US" sz="2400" dirty="0" smtClean="0"/>
              <a:t> is named for the duck on a popular kids show, the Wonder Pets. If you know the Wonder Pets theme song, sing “The Duck….The Duck is Walking…What kind of </a:t>
            </a:r>
            <a:r>
              <a:rPr lang="en-US" sz="2400" dirty="0" err="1" smtClean="0"/>
              <a:t>driver?Huuuman</a:t>
            </a:r>
            <a:r>
              <a:rPr lang="en-US" sz="2400" dirty="0" smtClean="0"/>
              <a:t> Interest.”)</a:t>
            </a:r>
          </a:p>
          <a:p>
            <a:r>
              <a:rPr lang="en-US" sz="2400" dirty="0" smtClean="0"/>
              <a:t> </a:t>
            </a:r>
          </a:p>
          <a:p>
            <a:r>
              <a:rPr lang="en-US" sz="2400" dirty="0" smtClean="0"/>
              <a:t>ASK: What is the driver?</a:t>
            </a:r>
          </a:p>
          <a:p>
            <a:r>
              <a:rPr lang="en-US" sz="2400" dirty="0" smtClean="0"/>
              <a:t>ASK: Which Primal need is satisfied?</a:t>
            </a:r>
          </a:p>
          <a:p>
            <a:r>
              <a:rPr lang="en-US" sz="2400" dirty="0" smtClean="0"/>
              <a:t> Human Interest is any story that makes you go…</a:t>
            </a:r>
            <a:r>
              <a:rPr lang="en-US" sz="2400" dirty="0" err="1" smtClean="0"/>
              <a:t>Awwwww</a:t>
            </a:r>
            <a:r>
              <a:rPr lang="en-US" sz="2400" dirty="0" smtClean="0"/>
              <a:t>.</a:t>
            </a:r>
          </a:p>
          <a:p>
            <a:endParaRPr lang="en-US" sz="2400" dirty="0" smtClean="0"/>
          </a:p>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228600"/>
            <a:ext cx="2095500" cy="1571625"/>
          </a:xfrm>
        </p:spPr>
      </p:sp>
      <p:sp>
        <p:nvSpPr>
          <p:cNvPr id="3" name="Notes Placeholder 2"/>
          <p:cNvSpPr>
            <a:spLocks noGrp="1"/>
          </p:cNvSpPr>
          <p:nvPr>
            <p:ph type="body" idx="1"/>
          </p:nvPr>
        </p:nvSpPr>
        <p:spPr>
          <a:xfrm>
            <a:off x="228600" y="1981200"/>
            <a:ext cx="6400800" cy="7010400"/>
          </a:xfrm>
        </p:spPr>
        <p:txBody>
          <a:bodyPr>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tx1"/>
                </a:solidFill>
                <a:latin typeface="+mn-lt"/>
                <a:ea typeface="+mn-ea"/>
                <a:cs typeface="+mn-cs"/>
              </a:rPr>
              <a:t>(</a:t>
            </a:r>
            <a:r>
              <a:rPr lang="en-US" sz="2400" kern="1200" dirty="0" err="1" smtClean="0">
                <a:solidFill>
                  <a:schemeClr val="tx1"/>
                </a:solidFill>
                <a:latin typeface="+mn-lt"/>
                <a:ea typeface="+mn-ea"/>
                <a:cs typeface="+mn-cs"/>
              </a:rPr>
              <a:t>Howie’s</a:t>
            </a:r>
            <a:r>
              <a:rPr lang="en-US" sz="2400" kern="1200" dirty="0" smtClean="0">
                <a:solidFill>
                  <a:schemeClr val="tx1"/>
                </a:solidFill>
                <a:latin typeface="+mn-lt"/>
                <a:ea typeface="+mn-ea"/>
                <a:cs typeface="+mn-cs"/>
              </a:rPr>
              <a:t> standby Human Interest story that is really a Magnitude story!)</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tx1"/>
                </a:solidFill>
                <a:latin typeface="+mn-lt"/>
                <a:ea typeface="+mn-ea"/>
                <a:cs typeface="+mn-cs"/>
              </a:rPr>
              <a:t>Robert </a:t>
            </a:r>
            <a:r>
              <a:rPr lang="en-US" sz="2400" kern="1200" dirty="0" err="1" smtClean="0">
                <a:solidFill>
                  <a:schemeClr val="tx1"/>
                </a:solidFill>
                <a:latin typeface="+mn-lt"/>
                <a:ea typeface="+mn-ea"/>
                <a:cs typeface="+mn-cs"/>
              </a:rPr>
              <a:t>Shafran</a:t>
            </a:r>
            <a:r>
              <a:rPr lang="en-US" sz="2400" kern="1200" dirty="0" smtClean="0">
                <a:solidFill>
                  <a:schemeClr val="tx1"/>
                </a:solidFill>
                <a:latin typeface="+mn-lt"/>
                <a:ea typeface="+mn-ea"/>
                <a:cs typeface="+mn-cs"/>
              </a:rPr>
              <a:t>, 19, enrolls at Sullivan County Community College in upstate New York and right away, strangers start calling him Eddy and girls he doesn’t know run up to give him hugs. A sophomore at Sullivan, whose best friend, Eddy </a:t>
            </a:r>
            <a:r>
              <a:rPr lang="en-US" sz="2400" kern="1200" dirty="0" err="1" smtClean="0">
                <a:solidFill>
                  <a:schemeClr val="tx1"/>
                </a:solidFill>
                <a:latin typeface="+mn-lt"/>
                <a:ea typeface="+mn-ea"/>
                <a:cs typeface="+mn-cs"/>
              </a:rPr>
              <a:t>Galland</a:t>
            </a:r>
            <a:r>
              <a:rPr lang="en-US" sz="2400" kern="1200" dirty="0" smtClean="0">
                <a:solidFill>
                  <a:schemeClr val="tx1"/>
                </a:solidFill>
                <a:latin typeface="+mn-lt"/>
                <a:ea typeface="+mn-ea"/>
                <a:cs typeface="+mn-cs"/>
              </a:rPr>
              <a:t>, had just transferred to Nassau Community College on Long Island, figured it out first and got the separated twins together. Hospital records confirmed what the boys figured out, and the New York press trumpeted the story of reunited twins.</a:t>
            </a:r>
            <a:br>
              <a:rPr lang="en-US" sz="2400" kern="1200" dirty="0" smtClean="0">
                <a:solidFill>
                  <a:schemeClr val="tx1"/>
                </a:solidFill>
                <a:latin typeface="+mn-lt"/>
                <a:ea typeface="+mn-ea"/>
                <a:cs typeface="+mn-cs"/>
              </a:rPr>
            </a:br>
            <a:r>
              <a:rPr lang="en-US" sz="2400" kern="1200" dirty="0" smtClean="0">
                <a:solidFill>
                  <a:schemeClr val="tx1"/>
                </a:solidFill>
                <a:latin typeface="+mn-lt"/>
                <a:ea typeface="+mn-ea"/>
                <a:cs typeface="+mn-cs"/>
              </a:rPr>
              <a:t>Then the unbelievable happened. David </a:t>
            </a:r>
            <a:r>
              <a:rPr lang="en-US" sz="2400" kern="1200" dirty="0" err="1" smtClean="0">
                <a:solidFill>
                  <a:schemeClr val="tx1"/>
                </a:solidFill>
                <a:latin typeface="+mn-lt"/>
                <a:ea typeface="+mn-ea"/>
                <a:cs typeface="+mn-cs"/>
              </a:rPr>
              <a:t>Kellman</a:t>
            </a:r>
            <a:r>
              <a:rPr lang="en-US" sz="2400" kern="1200" dirty="0" smtClean="0">
                <a:solidFill>
                  <a:schemeClr val="tx1"/>
                </a:solidFill>
                <a:latin typeface="+mn-lt"/>
                <a:ea typeface="+mn-ea"/>
                <a:cs typeface="+mn-cs"/>
              </a:rPr>
              <a:t>, a freshman at New York's Queens College saw their picture in the </a:t>
            </a:r>
            <a:r>
              <a:rPr lang="en-US" sz="2400" kern="1200" dirty="0" err="1" smtClean="0">
                <a:solidFill>
                  <a:schemeClr val="tx1"/>
                </a:solidFill>
                <a:latin typeface="+mn-lt"/>
                <a:ea typeface="+mn-ea"/>
                <a:cs typeface="+mn-cs"/>
              </a:rPr>
              <a:t>paperand</a:t>
            </a:r>
            <a:r>
              <a:rPr lang="en-US" sz="2400" kern="1200" dirty="0" smtClean="0">
                <a:solidFill>
                  <a:schemeClr val="tx1"/>
                </a:solidFill>
                <a:latin typeface="+mn-lt"/>
                <a:ea typeface="+mn-ea"/>
                <a:cs typeface="+mn-cs"/>
              </a:rPr>
              <a:t> called Eddy </a:t>
            </a:r>
            <a:r>
              <a:rPr lang="en-US" sz="2400" kern="1200" dirty="0" err="1" smtClean="0">
                <a:solidFill>
                  <a:schemeClr val="tx1"/>
                </a:solidFill>
                <a:latin typeface="+mn-lt"/>
                <a:ea typeface="+mn-ea"/>
                <a:cs typeface="+mn-cs"/>
              </a:rPr>
              <a:t>Galland’s</a:t>
            </a:r>
            <a:r>
              <a:rPr lang="en-US" sz="2400" kern="1200" dirty="0" smtClean="0">
                <a:solidFill>
                  <a:schemeClr val="tx1"/>
                </a:solidFill>
                <a:latin typeface="+mn-lt"/>
                <a:ea typeface="+mn-ea"/>
                <a:cs typeface="+mn-cs"/>
              </a:rPr>
              <a:t> house. "You're not going to believe this," he began, but documents at Manhattan's Louise Wise adoption agency confirmed it.</a:t>
            </a:r>
          </a:p>
          <a:p>
            <a:r>
              <a:rPr lang="en-US" sz="2400" dirty="0" smtClean="0"/>
              <a:t>ASK: What is the driver?</a:t>
            </a:r>
          </a:p>
          <a:p>
            <a:r>
              <a:rPr lang="en-US" sz="2400" dirty="0" smtClean="0"/>
              <a:t>ASK: Which Primal need is satisfied?</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tx1"/>
                </a:solidFill>
                <a:latin typeface="+mn-lt"/>
                <a:ea typeface="+mn-ea"/>
                <a:cs typeface="+mn-cs"/>
              </a:rPr>
              <a:t>Robert, David and Eddy are triplets, born in that order, within 27 minutes of each other. They were </a:t>
            </a:r>
            <a:r>
              <a:rPr lang="en-US" sz="2400" dirty="0" smtClean="0"/>
              <a:t>handed to the adoption agency, which </a:t>
            </a:r>
            <a:r>
              <a:rPr lang="en-US" sz="2400" kern="1200" dirty="0" smtClean="0">
                <a:solidFill>
                  <a:schemeClr val="tx1"/>
                </a:solidFill>
                <a:latin typeface="+mn-lt"/>
                <a:ea typeface="+mn-ea"/>
                <a:cs typeface="+mn-cs"/>
              </a:rPr>
              <a:t>separated them without telling the parents </a:t>
            </a:r>
            <a:r>
              <a:rPr lang="en-US" sz="2400" dirty="0" smtClean="0"/>
              <a:t>of each that they had one of a set of triplets.</a:t>
            </a:r>
            <a:r>
              <a:rPr lang="en-US" sz="2400" kern="1200" dirty="0" smtClean="0">
                <a:solidFill>
                  <a:schemeClr val="tx1"/>
                </a:solidFill>
                <a:latin typeface="+mn-lt"/>
                <a:ea typeface="+mn-ea"/>
                <a:cs typeface="+mn-cs"/>
              </a:rPr>
              <a:t> </a:t>
            </a:r>
          </a:p>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8800" y="304800"/>
            <a:ext cx="3009900" cy="2257425"/>
          </a:xfrm>
        </p:spPr>
      </p:sp>
      <p:sp>
        <p:nvSpPr>
          <p:cNvPr id="3" name="Notes Placeholder 2"/>
          <p:cNvSpPr>
            <a:spLocks noGrp="1"/>
          </p:cNvSpPr>
          <p:nvPr>
            <p:ph type="body" idx="1"/>
          </p:nvPr>
        </p:nvSpPr>
        <p:spPr>
          <a:xfrm>
            <a:off x="228600" y="2743200"/>
            <a:ext cx="6248400" cy="6248400"/>
          </a:xfrm>
        </p:spPr>
        <p:txBody>
          <a:bodyPr>
            <a:normAutofit/>
          </a:bodyPr>
          <a:lstStyle/>
          <a:p>
            <a:r>
              <a:rPr lang="en-US" dirty="0" smtClean="0"/>
              <a:t>(LECTURER NOTE: THE HIDDEN “NEWS DRIVER” COMES UP AFTER 2</a:t>
            </a:r>
            <a:r>
              <a:rPr lang="en-US" baseline="30000" dirty="0" smtClean="0"/>
              <a:t>ND</a:t>
            </a:r>
            <a:r>
              <a:rPr lang="en-US" dirty="0" smtClean="0"/>
              <a:t> CLICK)</a:t>
            </a:r>
          </a:p>
          <a:p>
            <a:endParaRPr lang="en-US" dirty="0" smtClean="0"/>
          </a:p>
          <a:p>
            <a:r>
              <a:rPr lang="en-US" sz="2400" dirty="0" smtClean="0"/>
              <a:t>The fact that </a:t>
            </a:r>
            <a:r>
              <a:rPr lang="en-US" sz="2400" dirty="0" err="1" smtClean="0"/>
              <a:t>Tabler</a:t>
            </a:r>
            <a:r>
              <a:rPr lang="en-US" sz="2400" dirty="0" smtClean="0"/>
              <a:t> Quad, built decades ago,  is still there? </a:t>
            </a:r>
            <a:r>
              <a:rPr lang="en-US" sz="2400" u="sng" dirty="0" smtClean="0"/>
              <a:t>Not News.</a:t>
            </a:r>
          </a:p>
          <a:p>
            <a:r>
              <a:rPr lang="en-US" sz="2400" dirty="0" smtClean="0"/>
              <a:t>But, add a few hundred new dorm rooms and it’s news.</a:t>
            </a:r>
          </a:p>
          <a:p>
            <a:r>
              <a:rPr lang="en-US" sz="2400" dirty="0" smtClean="0"/>
              <a:t>Or another version of the same driver. It costs a lot to ride the MTA, right? So $5 in fares to get across town is no news.</a:t>
            </a:r>
          </a:p>
          <a:p>
            <a:r>
              <a:rPr lang="en-US" sz="2400" dirty="0" smtClean="0"/>
              <a:t>But if they raise your fare on the MTA? That’s NEWS.</a:t>
            </a:r>
          </a:p>
          <a:p>
            <a:endParaRPr lang="en-US" sz="2400" dirty="0" smtClean="0"/>
          </a:p>
          <a:p>
            <a:r>
              <a:rPr lang="en-US" sz="2400" dirty="0" smtClean="0"/>
              <a:t>ASK: What is the driver?</a:t>
            </a:r>
          </a:p>
          <a:p>
            <a:r>
              <a:rPr lang="en-US" sz="2400" dirty="0" smtClean="0"/>
              <a:t>ASK: Which primal news need is satisfied</a:t>
            </a:r>
          </a:p>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We have talked about three kinds of stories that are news in every culture.</a:t>
            </a:r>
          </a:p>
          <a:p>
            <a:r>
              <a:rPr lang="en-US" sz="2400" dirty="0" smtClean="0"/>
              <a:t>What are those? (Alerts, Diverts, Connects)</a:t>
            </a:r>
          </a:p>
          <a:p>
            <a:r>
              <a:rPr lang="en-US" sz="2400" dirty="0" smtClean="0"/>
              <a:t>And what traits differentiate news from other kinds of information? (Verification, Independence, Accountability)</a:t>
            </a:r>
          </a:p>
          <a:p>
            <a:r>
              <a:rPr lang="en-US" sz="2400" dirty="0" smtClean="0"/>
              <a:t>So…it’s pretty simple, right?</a:t>
            </a:r>
          </a:p>
          <a:p>
            <a:r>
              <a:rPr lang="en-US" sz="2400" dirty="0" smtClean="0"/>
              <a:t>We all know what is news and what isn’t…</a:t>
            </a:r>
            <a:endParaRPr lang="en-US" sz="24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52600" y="533400"/>
            <a:ext cx="2933700" cy="2200275"/>
          </a:xfrm>
        </p:spPr>
      </p:sp>
      <p:sp>
        <p:nvSpPr>
          <p:cNvPr id="3" name="Notes Placeholder 2"/>
          <p:cNvSpPr>
            <a:spLocks noGrp="1"/>
          </p:cNvSpPr>
          <p:nvPr>
            <p:ph type="body" idx="1"/>
          </p:nvPr>
        </p:nvSpPr>
        <p:spPr>
          <a:xfrm>
            <a:off x="304800" y="2895600"/>
            <a:ext cx="6248400" cy="5867400"/>
          </a:xfrm>
        </p:spPr>
        <p:txBody>
          <a:bodyPr>
            <a:normAutofit/>
          </a:bodyPr>
          <a:lstStyle/>
          <a:p>
            <a:r>
              <a:rPr lang="en-US" sz="1600" dirty="0" smtClean="0"/>
              <a:t>(LECTURER NOTE: THE HIDDEN “NEWS DRIVER” COMES UP AFTER 2</a:t>
            </a:r>
            <a:r>
              <a:rPr lang="en-US" sz="1600" baseline="30000" dirty="0" smtClean="0"/>
              <a:t>ND</a:t>
            </a:r>
            <a:r>
              <a:rPr lang="en-US" sz="1600" dirty="0" smtClean="0"/>
              <a:t> CLICK)</a:t>
            </a:r>
          </a:p>
          <a:p>
            <a:r>
              <a:rPr lang="en-US" sz="2400" dirty="0" smtClean="0"/>
              <a:t>For years, surgeons cut out women’s lymph nodes when breast cancer migrated there, a painful surgery with lingering effects.</a:t>
            </a:r>
          </a:p>
          <a:p>
            <a:r>
              <a:rPr lang="en-US" sz="2400" dirty="0" smtClean="0"/>
              <a:t>New research published in the Journal of the American Medical Association shows 92% of women with early-stage breast cancers that have spread to a nearby lymph node do NOT increase their survival by having their lymph nodes removed.</a:t>
            </a:r>
          </a:p>
          <a:p>
            <a:endParaRPr lang="en-US" sz="2400" dirty="0" smtClean="0"/>
          </a:p>
          <a:p>
            <a:r>
              <a:rPr lang="en-US" sz="2400" dirty="0" smtClean="0"/>
              <a:t>ASK: What is the driver?</a:t>
            </a:r>
          </a:p>
          <a:p>
            <a:r>
              <a:rPr lang="en-US" sz="2400" dirty="0" smtClean="0"/>
              <a:t>ASK: Which Primal information need is satisfied?</a:t>
            </a:r>
          </a:p>
          <a:p>
            <a:r>
              <a:rPr lang="en-US" sz="1600" dirty="0"/>
              <a:t>http://www.washingtonpost.com/wp-dyn/content/article/2011/02/08/AR2011020806346.html</a:t>
            </a:r>
          </a:p>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33600" y="152400"/>
            <a:ext cx="2628900" cy="1971675"/>
          </a:xfrm>
        </p:spPr>
      </p:sp>
      <p:sp>
        <p:nvSpPr>
          <p:cNvPr id="3" name="Notes Placeholder 2"/>
          <p:cNvSpPr>
            <a:spLocks noGrp="1"/>
          </p:cNvSpPr>
          <p:nvPr>
            <p:ph type="body" idx="1"/>
          </p:nvPr>
        </p:nvSpPr>
        <p:spPr>
          <a:xfrm>
            <a:off x="152400" y="2209800"/>
            <a:ext cx="6477000" cy="6858000"/>
          </a:xfrm>
        </p:spPr>
        <p:txBody>
          <a:bodyPr>
            <a:normAutofit/>
          </a:bodyPr>
          <a:lstStyle/>
          <a:p>
            <a:pPr defTabSz="924458">
              <a:defRPr/>
            </a:pPr>
            <a:r>
              <a:rPr lang="en-US" sz="1400" dirty="0" smtClean="0"/>
              <a:t>LECTURER NOTE: THE HIDDEN “NEWS DRIVER” WORD COMES UP </a:t>
            </a:r>
            <a:r>
              <a:rPr lang="en-US" sz="1400" u="sng" dirty="0" smtClean="0"/>
              <a:t>AFTER 2</a:t>
            </a:r>
            <a:r>
              <a:rPr lang="en-US" sz="1400" u="sng" baseline="30000" dirty="0" smtClean="0"/>
              <a:t>ND</a:t>
            </a:r>
            <a:r>
              <a:rPr lang="en-US" sz="1400" u="sng" dirty="0" smtClean="0"/>
              <a:t> CLICK</a:t>
            </a:r>
            <a:r>
              <a:rPr lang="en-US" sz="1400" dirty="0" smtClean="0"/>
              <a:t>)</a:t>
            </a:r>
          </a:p>
          <a:p>
            <a:r>
              <a:rPr lang="en-US" sz="2000" dirty="0" smtClean="0"/>
              <a:t>Here’s a tricky one. This story demonstrates the absolute</a:t>
            </a:r>
            <a:r>
              <a:rPr lang="en-US" sz="2000" u="sng" dirty="0" smtClean="0"/>
              <a:t> lack </a:t>
            </a:r>
            <a:r>
              <a:rPr lang="en-US" sz="2000" dirty="0" smtClean="0"/>
              <a:t>of one specific driver.</a:t>
            </a:r>
          </a:p>
          <a:p>
            <a:r>
              <a:rPr lang="en-US" sz="2000" dirty="0" smtClean="0"/>
              <a:t>If you are a member of the </a:t>
            </a:r>
            <a:r>
              <a:rPr lang="en-US" sz="2000" dirty="0"/>
              <a:t>Park Slope Food Coop in Brooklyn, </a:t>
            </a:r>
            <a:r>
              <a:rPr lang="en-US" sz="2000" dirty="0" smtClean="0"/>
              <a:t>you </a:t>
            </a:r>
            <a:r>
              <a:rPr lang="en-US" sz="2000" dirty="0"/>
              <a:t>can </a:t>
            </a:r>
            <a:r>
              <a:rPr lang="en-US" sz="2000" dirty="0" smtClean="0"/>
              <a:t>buy organic beef, artisanal </a:t>
            </a:r>
            <a:r>
              <a:rPr lang="en-US" sz="2000" dirty="0" err="1" smtClean="0"/>
              <a:t>kimchi</a:t>
            </a:r>
            <a:r>
              <a:rPr lang="en-US" sz="2000" dirty="0" smtClean="0"/>
              <a:t> and  the like…but to shop there, members have to work in the store a couple hours a month. Imagine the horror of utopians when they discovered some members of the Coop were having their nannies work their shifts at the Co-op.</a:t>
            </a:r>
          </a:p>
          <a:p>
            <a:r>
              <a:rPr lang="en-US" sz="2000" dirty="0" smtClean="0"/>
              <a:t>Does this story matter to you? </a:t>
            </a:r>
          </a:p>
          <a:p>
            <a:r>
              <a:rPr lang="en-US" sz="2000" dirty="0" smtClean="0"/>
              <a:t>ASK: If the driver isn’t Proximity…what is it?</a:t>
            </a:r>
          </a:p>
          <a:p>
            <a:r>
              <a:rPr lang="en-US" sz="2000" dirty="0" smtClean="0"/>
              <a:t>Relevance…or in this case, </a:t>
            </a:r>
            <a:r>
              <a:rPr lang="en-US" sz="2000" dirty="0" err="1" smtClean="0"/>
              <a:t>irRelevance</a:t>
            </a:r>
            <a:r>
              <a:rPr lang="en-US" sz="2000" dirty="0"/>
              <a:t> </a:t>
            </a:r>
            <a:r>
              <a:rPr lang="en-US" sz="2000" dirty="0" smtClean="0"/>
              <a:t>to all but a few hipsters and yuppies in Brooklyn. (Or people who like to make fun of them.)</a:t>
            </a:r>
          </a:p>
          <a:p>
            <a:r>
              <a:rPr lang="en-US" sz="2000" dirty="0" smtClean="0"/>
              <a:t>If it affects your life…your community…your job…it is relevant, which is a powerful driver.</a:t>
            </a:r>
          </a:p>
          <a:p>
            <a:r>
              <a:rPr lang="en-US" sz="2000" dirty="0" smtClean="0"/>
              <a:t>ASK: Which primal news need is satisfied by RELEVANCE?</a:t>
            </a:r>
          </a:p>
          <a:p>
            <a:pPr defTabSz="924458">
              <a:defRPr/>
            </a:pPr>
            <a:endParaRPr lang="en-US" sz="1600" dirty="0"/>
          </a:p>
          <a:p>
            <a:pPr defTabSz="924458">
              <a:defRPr/>
            </a:pPr>
            <a:r>
              <a:rPr lang="en-US" sz="1600" dirty="0" smtClean="0"/>
              <a:t>http</a:t>
            </a:r>
            <a:r>
              <a:rPr lang="en-US" sz="1600" dirty="0"/>
              <a:t>://www.nytimes.com/2011/02/18/nyregion/18coop.html  </a:t>
            </a:r>
          </a:p>
          <a:p>
            <a:pPr defTabSz="924458">
              <a:defRPr/>
            </a:pPr>
            <a:r>
              <a:rPr lang="en-US" sz="1600" dirty="0" smtClean="0"/>
              <a:t>http</a:t>
            </a:r>
            <a:r>
              <a:rPr lang="en-US" sz="1600" dirty="0"/>
              <a:t>://www.fuckedinparkslope.com/home/cool-or-not-cool-having-your-nanny-do-your-coop-shift.html</a:t>
            </a:r>
          </a:p>
          <a:p>
            <a:endParaRPr lang="en-US" sz="1600" dirty="0" smtClean="0"/>
          </a:p>
          <a:p>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24000" y="381000"/>
            <a:ext cx="3314700" cy="2486025"/>
          </a:xfrm>
        </p:spPr>
      </p:sp>
      <p:sp>
        <p:nvSpPr>
          <p:cNvPr id="3" name="Notes Placeholder 2"/>
          <p:cNvSpPr>
            <a:spLocks noGrp="1"/>
          </p:cNvSpPr>
          <p:nvPr>
            <p:ph type="body" idx="1"/>
          </p:nvPr>
        </p:nvSpPr>
        <p:spPr>
          <a:xfrm>
            <a:off x="304800" y="2971800"/>
            <a:ext cx="6324600" cy="6019800"/>
          </a:xfrm>
        </p:spPr>
        <p:txBody>
          <a:bodyPr>
            <a:normAutofit/>
          </a:bodyPr>
          <a:lstStyle/>
          <a:p>
            <a:r>
              <a:rPr lang="en-US" sz="3200" dirty="0" smtClean="0"/>
              <a:t>Just to reiterate…If it affects your bank account…your housing…your career…as these two stories we already talked about do, it is relevant. We reuse these examples to make another point, which is that a single story, particularly a good one, can be propelled by multiple drivers.</a:t>
            </a:r>
            <a:endParaRPr lang="en-US" sz="1600" dirty="0" smtClean="0"/>
          </a:p>
          <a:p>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7800" y="304800"/>
            <a:ext cx="3683000" cy="2762250"/>
          </a:xfrm>
        </p:spPr>
      </p:sp>
      <p:sp>
        <p:nvSpPr>
          <p:cNvPr id="3" name="Notes Placeholder 2"/>
          <p:cNvSpPr>
            <a:spLocks noGrp="1"/>
          </p:cNvSpPr>
          <p:nvPr>
            <p:ph type="body" idx="1"/>
          </p:nvPr>
        </p:nvSpPr>
        <p:spPr>
          <a:xfrm>
            <a:off x="685801" y="3200400"/>
            <a:ext cx="5486400" cy="5398770"/>
          </a:xfrm>
        </p:spPr>
        <p:txBody>
          <a:bodyPr>
            <a:normAutofit/>
          </a:bodyPr>
          <a:lstStyle/>
          <a:p>
            <a:r>
              <a:rPr lang="en-US" sz="1000" dirty="0" smtClean="0"/>
              <a:t>(</a:t>
            </a:r>
            <a:r>
              <a:rPr lang="en-US" dirty="0" smtClean="0"/>
              <a:t>LECTURER NOTE: THE HIDDEN “NEWS DRIVER” WORD COMES UP AFTER 2</a:t>
            </a:r>
            <a:r>
              <a:rPr lang="en-US" baseline="30000" dirty="0" smtClean="0"/>
              <a:t>ND</a:t>
            </a:r>
            <a:r>
              <a:rPr lang="en-US" dirty="0" smtClean="0"/>
              <a:t> CLICK)</a:t>
            </a:r>
          </a:p>
          <a:p>
            <a:r>
              <a:rPr lang="en-US" sz="2400" dirty="0" smtClean="0"/>
              <a:t>A lot of robbers use force. This one used </a:t>
            </a:r>
            <a:r>
              <a:rPr lang="en-US" sz="2400" u="sng" dirty="0" smtClean="0"/>
              <a:t>the Force</a:t>
            </a:r>
            <a:r>
              <a:rPr lang="en-US" sz="2400" dirty="0" smtClean="0"/>
              <a:t>, when he dressed as Darth Vader to rob a Chase Manhattan branch in </a:t>
            </a:r>
            <a:r>
              <a:rPr lang="en-US" sz="2400" u="sng" dirty="0" smtClean="0"/>
              <a:t>Setauket</a:t>
            </a:r>
            <a:r>
              <a:rPr lang="en-US" sz="2400" dirty="0"/>
              <a:t>.</a:t>
            </a:r>
            <a:endParaRPr lang="en-US" sz="2400" dirty="0" smtClean="0"/>
          </a:p>
          <a:p>
            <a:r>
              <a:rPr lang="en-US" sz="2400" dirty="0" smtClean="0"/>
              <a:t>Suffolk County alone has a bank robbery every week, according to the FBI. None of </a:t>
            </a:r>
            <a:r>
              <a:rPr lang="en-US" sz="2400" u="sng" dirty="0" smtClean="0"/>
              <a:t>those</a:t>
            </a:r>
            <a:r>
              <a:rPr lang="en-US" sz="2400" dirty="0" smtClean="0"/>
              <a:t> make national news.</a:t>
            </a:r>
          </a:p>
          <a:p>
            <a:r>
              <a:rPr lang="en-US" sz="2400" dirty="0" smtClean="0"/>
              <a:t>Why did this one show up on websites and in newspapers nationwide?</a:t>
            </a:r>
          </a:p>
          <a:p>
            <a:r>
              <a:rPr lang="en-US" sz="2400" dirty="0" smtClean="0"/>
              <a:t>ASK: What’s the driver?</a:t>
            </a:r>
          </a:p>
          <a:p>
            <a:r>
              <a:rPr lang="en-US" sz="2400" dirty="0" smtClean="0"/>
              <a:t>Unusualness</a:t>
            </a:r>
          </a:p>
          <a:p>
            <a:r>
              <a:rPr lang="en-US" sz="2400" dirty="0" smtClean="0"/>
              <a:t>ASK: Which primal news need is satisfied</a:t>
            </a:r>
          </a:p>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57400" y="152400"/>
            <a:ext cx="2324100" cy="1743075"/>
          </a:xfrm>
        </p:spPr>
      </p:sp>
      <p:sp>
        <p:nvSpPr>
          <p:cNvPr id="3" name="Notes Placeholder 2"/>
          <p:cNvSpPr>
            <a:spLocks noGrp="1"/>
          </p:cNvSpPr>
          <p:nvPr>
            <p:ph type="body" idx="1"/>
          </p:nvPr>
        </p:nvSpPr>
        <p:spPr>
          <a:xfrm>
            <a:off x="152400" y="1981200"/>
            <a:ext cx="6553200" cy="7086600"/>
          </a:xfrm>
        </p:spPr>
        <p:txBody>
          <a:bodyPr>
            <a:normAutofit lnSpcReduction="10000"/>
          </a:bodyPr>
          <a:lstStyle/>
          <a:p>
            <a:r>
              <a:rPr lang="en-US" sz="1400" dirty="0" smtClean="0"/>
              <a:t>(</a:t>
            </a:r>
            <a:r>
              <a:rPr lang="en-US" sz="1800" dirty="0" smtClean="0"/>
              <a:t>Editors photo fades to reveal Editorial Judgment text)</a:t>
            </a:r>
          </a:p>
          <a:p>
            <a:r>
              <a:rPr lang="en-US" sz="1800" dirty="0" smtClean="0"/>
              <a:t>So how does a news organization decide what gets news coverage?</a:t>
            </a:r>
          </a:p>
          <a:p>
            <a:r>
              <a:rPr lang="en-US" sz="1800" dirty="0" smtClean="0"/>
              <a:t>As we said in the last lecture, journalists have no more free press rights than any other citizen, they just get paid for it, while you have to do it on your own time.</a:t>
            </a:r>
          </a:p>
          <a:p>
            <a:r>
              <a:rPr lang="en-US" sz="1800" dirty="0" smtClean="0"/>
              <a:t>In the past, American journalists wrapped themselves in the flag and first amendment and emphasized Importance, Relevance, Conflict and Change when choosing top stories.</a:t>
            </a:r>
          </a:p>
          <a:p>
            <a:r>
              <a:rPr lang="en-US" sz="1800" dirty="0" smtClean="0"/>
              <a:t>As marketing data improved, editors began paying attention to what interests the audience and who is the audience is.</a:t>
            </a:r>
          </a:p>
          <a:p>
            <a:r>
              <a:rPr lang="en-US" sz="1800" dirty="0" smtClean="0"/>
              <a:t>A big part of the job of leading a news organization is finding the balance between what the audience wants, vs. what it may need. </a:t>
            </a:r>
          </a:p>
          <a:p>
            <a:r>
              <a:rPr lang="en-US" sz="1800" dirty="0" smtClean="0"/>
              <a:t>Sometimes editorial judgment is affected by the pressure to keep up with competing news outlets and to make more money.</a:t>
            </a:r>
          </a:p>
          <a:p>
            <a:r>
              <a:rPr lang="en-US" sz="1800" dirty="0"/>
              <a:t>To be honest, it’s somewhere between gut and science All </a:t>
            </a:r>
            <a:r>
              <a:rPr lang="en-US" sz="1800" dirty="0" smtClean="0"/>
              <a:t>of that is reflected in which stories are selected  AND how they are played. </a:t>
            </a:r>
          </a:p>
          <a:p>
            <a:r>
              <a:rPr lang="en-US" sz="1800" dirty="0" smtClean="0"/>
              <a:t>That’s  what we call Presentation… How a story is displayed, illustrated and described…in relation to the other stories that are selected by that TV Station, Web Site, Newspaper or Radio Station.</a:t>
            </a:r>
          </a:p>
          <a:p>
            <a:r>
              <a:rPr lang="en-US" sz="1800" dirty="0" smtClean="0"/>
              <a:t>Presentation is best evaluated in terms of Tone and Weight.</a:t>
            </a:r>
          </a:p>
          <a:p>
            <a:r>
              <a:rPr lang="en-US" sz="1800" dirty="0" smtClean="0"/>
              <a:t>Tone: humorous, serious, conversational, scholarly indicates whether editors think the story alerts, diverts or connects. </a:t>
            </a:r>
          </a:p>
          <a:p>
            <a:r>
              <a:rPr lang="en-US" sz="1800" dirty="0" smtClean="0"/>
              <a:t>Weight: The time and space devoted to a story indicates how important and/or interesting editors think it is.</a:t>
            </a:r>
          </a:p>
          <a:p>
            <a:r>
              <a:rPr lang="en-US" sz="1800" dirty="0" smtClean="0"/>
              <a:t>Let’s work as a class on giving stories the right attention based on importance versus interest.</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POINT: THE MATRIX GAME</a:t>
            </a:r>
          </a:p>
          <a:p>
            <a:r>
              <a:rPr lang="en-US" sz="2400" dirty="0" smtClean="0"/>
              <a:t>Let’s say you are now in charge of news coverage for some outlet.</a:t>
            </a:r>
          </a:p>
          <a:p>
            <a:r>
              <a:rPr lang="en-US" sz="2400" dirty="0" smtClean="0"/>
              <a:t>Your colleagues bring to you their final list of stories for the next deadline…Rate these stories on two simple axes: Importance and Interest.</a:t>
            </a:r>
          </a:p>
          <a:p>
            <a:r>
              <a:rPr lang="en-US" sz="2400" dirty="0" smtClean="0"/>
              <a:t>This exercise is intended to help you practice your news judgment skills…to sit in the editors Uneasy Chair</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05000" y="304800"/>
            <a:ext cx="2438400" cy="1828800"/>
          </a:xfrm>
        </p:spPr>
      </p:sp>
      <p:sp>
        <p:nvSpPr>
          <p:cNvPr id="3" name="Notes Placeholder 2"/>
          <p:cNvSpPr>
            <a:spLocks noGrp="1"/>
          </p:cNvSpPr>
          <p:nvPr>
            <p:ph type="body" idx="1"/>
          </p:nvPr>
        </p:nvSpPr>
        <p:spPr>
          <a:xfrm>
            <a:off x="228600" y="2362200"/>
            <a:ext cx="6324600" cy="6629400"/>
          </a:xfrm>
        </p:spPr>
        <p:txBody>
          <a:bodyPr>
            <a:normAutofit/>
          </a:bodyPr>
          <a:lstStyle/>
          <a:p>
            <a:r>
              <a:rPr lang="en-US" sz="2400" dirty="0" smtClean="0"/>
              <a:t>First you’ll rate the IMPORTANCE of the story on a vertical scale of Negative Four through Positive Four.</a:t>
            </a:r>
          </a:p>
          <a:p>
            <a:r>
              <a:rPr lang="en-US" sz="2400" dirty="0" smtClean="0"/>
              <a:t>Then you’ll rate the INTEREST on the horizontal axis, Negative Four through Positive Four.</a:t>
            </a:r>
          </a:p>
          <a:p>
            <a:r>
              <a:rPr lang="en-US" sz="2400" dirty="0" smtClean="0"/>
              <a:t>You do this by clapping: Decide where you think this story belongs on the Importance scale: from -4 (Utterly Unimportant) to +4 (Utterly Important) . </a:t>
            </a:r>
          </a:p>
          <a:p>
            <a:r>
              <a:rPr lang="en-US" sz="2400" dirty="0" smtClean="0"/>
              <a:t>(Assistant’s Name) will slide the story up the scale. You clap at the moment his/her hand hits the place you think it belongs on the scale. When it passes your number, STOP CLAPPING. </a:t>
            </a:r>
          </a:p>
          <a:p>
            <a:r>
              <a:rPr lang="en-US" sz="2400" dirty="0" smtClean="0"/>
              <a:t>We’ll do the same with the Interest scale, from -4 (BOOOORING) to +4 (WOW! TELL ME MORE!)</a:t>
            </a:r>
          </a:p>
          <a:p>
            <a:r>
              <a:rPr lang="en-US" sz="2400" dirty="0" smtClean="0"/>
              <a:t>Very Scientific…Ready?</a:t>
            </a:r>
          </a:p>
          <a:p>
            <a:r>
              <a:rPr lang="en-US" sz="2400" dirty="0" smtClean="0"/>
              <a:t>Remember, only clap when the meter is correct.</a:t>
            </a:r>
          </a:p>
          <a:p>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2400" dirty="0" smtClean="0"/>
              <a:t>The Knicks trade half their roster to get Anthony.  Experts at Sporting News say New York will now win at least two more of the remaining 20-odd games and improve their playoff chances by…(Can you believe they calculate this?) 6.2 percent</a:t>
            </a:r>
          </a:p>
          <a:p>
            <a:r>
              <a:rPr lang="en-US" sz="2400" dirty="0" smtClean="0"/>
              <a:t>Importance? AFTER RATING ASK: Why this score?</a:t>
            </a:r>
          </a:p>
          <a:p>
            <a:r>
              <a:rPr lang="en-US" sz="2400" dirty="0" smtClean="0"/>
              <a:t>Interest? AFTER RATING ASK: Why this score?</a:t>
            </a:r>
            <a:endParaRPr lang="en-US" sz="24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81200" y="152400"/>
            <a:ext cx="2448983" cy="1836737"/>
          </a:xfrm>
        </p:spPr>
      </p:sp>
      <p:sp>
        <p:nvSpPr>
          <p:cNvPr id="3" name="Notes Placeholder 2"/>
          <p:cNvSpPr>
            <a:spLocks noGrp="1"/>
          </p:cNvSpPr>
          <p:nvPr>
            <p:ph type="body" idx="1"/>
          </p:nvPr>
        </p:nvSpPr>
        <p:spPr>
          <a:xfrm>
            <a:off x="152400" y="2209800"/>
            <a:ext cx="6477000" cy="6858000"/>
          </a:xfrm>
        </p:spPr>
        <p:txBody>
          <a:bodyPr>
            <a:normAutofit/>
          </a:bodyPr>
          <a:lstStyle/>
          <a:p>
            <a:r>
              <a:rPr lang="en-US" sz="2000" dirty="0" smtClean="0"/>
              <a:t>If approved by the U.S. Food and Drug Administration, Aqua Bounty's genetically modified salmon would be the first genetically altered animal cleared for human consumption in the United States. </a:t>
            </a:r>
          </a:p>
          <a:p>
            <a:r>
              <a:rPr lang="en-US" sz="2000" dirty="0" smtClean="0"/>
              <a:t>GMO salmon grows twice as fast as natural salmon and the FDA has already said the salmon, which some have dubbed “</a:t>
            </a:r>
            <a:r>
              <a:rPr lang="en-US" sz="2000" dirty="0" err="1" smtClean="0"/>
              <a:t>Frankenfish</a:t>
            </a:r>
            <a:r>
              <a:rPr lang="en-US" sz="2000" dirty="0" smtClean="0"/>
              <a:t>,” is as safe as traditional salmon. Genetically engineered vegetables such as corn have been on the market for years.</a:t>
            </a:r>
          </a:p>
          <a:p>
            <a:r>
              <a:rPr lang="en-US" sz="2000" dirty="0" smtClean="0"/>
              <a:t>Both Food and Drug Administration staff and the salmon's maker, Aqua Bounty Technologies Inc, have said the fast-growing fish appears to be the same as normal Atlantic salmon and poses little threat to the environment or diners.</a:t>
            </a:r>
          </a:p>
          <a:p>
            <a:r>
              <a:rPr lang="en-US" sz="2000" dirty="0" smtClean="0"/>
              <a:t>But some consumer advocates, environmentalists and others have protested the move. They say there is not enough data to show that eating the genetically modified salmon does not cause side effects such as allergic reactions or that accidental escape will not harm other fish. </a:t>
            </a:r>
          </a:p>
          <a:p>
            <a:r>
              <a:rPr lang="en-US" sz="2000" b="1" dirty="0" smtClean="0"/>
              <a:t>Importance</a:t>
            </a:r>
            <a:r>
              <a:rPr lang="en-US" sz="2000" dirty="0" smtClean="0"/>
              <a:t>? AFTER RATING ASK: Why this score?</a:t>
            </a:r>
          </a:p>
          <a:p>
            <a:r>
              <a:rPr lang="en-US" sz="2000" b="1" dirty="0" smtClean="0"/>
              <a:t>Interest? </a:t>
            </a:r>
            <a:r>
              <a:rPr lang="en-US" sz="2000" dirty="0" smtClean="0"/>
              <a:t>AFTER RATING ASK: Why this score?</a:t>
            </a:r>
          </a:p>
          <a:p>
            <a:r>
              <a:rPr lang="en-US" sz="2000" dirty="0" err="1" smtClean="0"/>
              <a:t>ASK:Which</a:t>
            </a:r>
            <a:r>
              <a:rPr lang="en-US" sz="2000" dirty="0" smtClean="0"/>
              <a:t> drivers are in play?</a:t>
            </a:r>
          </a:p>
          <a:p>
            <a:endParaRPr lang="en-US" dirty="0" smtClean="0"/>
          </a:p>
          <a:p>
            <a:endParaRPr lang="en-US" dirty="0" smtClean="0"/>
          </a:p>
          <a:p>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57400" y="228600"/>
            <a:ext cx="2400300" cy="1800225"/>
          </a:xfrm>
        </p:spPr>
      </p:sp>
      <p:sp>
        <p:nvSpPr>
          <p:cNvPr id="3" name="Notes Placeholder 2"/>
          <p:cNvSpPr>
            <a:spLocks noGrp="1"/>
          </p:cNvSpPr>
          <p:nvPr>
            <p:ph type="body" idx="1"/>
          </p:nvPr>
        </p:nvSpPr>
        <p:spPr>
          <a:xfrm>
            <a:off x="304800" y="2209800"/>
            <a:ext cx="6400800" cy="6781800"/>
          </a:xfrm>
        </p:spPr>
        <p:txBody>
          <a:bodyPr>
            <a:normAutofit/>
          </a:bodyPr>
          <a:lstStyle/>
          <a:p>
            <a:r>
              <a:rPr lang="en-US" sz="2400" dirty="0" smtClean="0"/>
              <a:t>A Libyan military aircraft crashed Wednesday southwest of Benghazi after the crew refused to follow orders to bomb the city.</a:t>
            </a:r>
          </a:p>
          <a:p>
            <a:r>
              <a:rPr lang="en-US" sz="2400" dirty="0" smtClean="0"/>
              <a:t>The pilot and co-pilot parachuted out of the craft, and the plane crashed in an uninhabited area, Libya’s official newspaper said.</a:t>
            </a:r>
          </a:p>
          <a:p>
            <a:endParaRPr lang="en-US" sz="2400" dirty="0" smtClean="0"/>
          </a:p>
          <a:p>
            <a:r>
              <a:rPr lang="en-US" sz="2400" dirty="0" smtClean="0"/>
              <a:t>Importance</a:t>
            </a:r>
            <a:r>
              <a:rPr lang="en-US" sz="2400" dirty="0"/>
              <a:t>? AFTER RATING ASK: Why this score?</a:t>
            </a:r>
          </a:p>
          <a:p>
            <a:r>
              <a:rPr lang="en-US" sz="2400" dirty="0"/>
              <a:t>Interest? AFTER RATING ASK: Why this score?</a:t>
            </a:r>
          </a:p>
          <a:p>
            <a:r>
              <a:rPr lang="en-US" sz="2400" dirty="0" err="1"/>
              <a:t>ASK:Which</a:t>
            </a:r>
            <a:r>
              <a:rPr lang="en-US" sz="2400" dirty="0"/>
              <a:t> drivers are in play</a:t>
            </a:r>
            <a:r>
              <a:rPr lang="en-US" sz="2400" dirty="0" smtClean="0"/>
              <a:t>?</a:t>
            </a:r>
          </a:p>
          <a:p>
            <a:endParaRPr lang="en-US" dirty="0"/>
          </a:p>
          <a:p>
            <a:r>
              <a:rPr lang="en-US" dirty="0">
                <a:hlinkClick r:id="rId3"/>
              </a:rPr>
              <a:t>http://news.yahoo.com/s/nm/20110223/wl_nm/us_libya_protests_plane</a:t>
            </a:r>
            <a:endParaRPr lang="en-US" dirty="0"/>
          </a:p>
          <a:p>
            <a:r>
              <a:rPr lang="en-US" dirty="0" smtClean="0"/>
              <a:t>http</a:t>
            </a:r>
            <a:r>
              <a:rPr lang="en-US" dirty="0"/>
              <a:t>://articles.cnn.com/2011-02-23/world/libya.plane.crash_1_parachuted-uninhabited-area-aircraft?_s=PM:WORLD</a:t>
            </a:r>
          </a:p>
          <a:p>
            <a:endParaRPr lang="en-US" dirty="0"/>
          </a:p>
        </p:txBody>
      </p:sp>
      <p:sp>
        <p:nvSpPr>
          <p:cNvPr id="5" name="Rectangle 4"/>
          <p:cNvSpPr/>
          <p:nvPr/>
        </p:nvSpPr>
        <p:spPr>
          <a:xfrm>
            <a:off x="685800" y="4648200"/>
            <a:ext cx="5143500" cy="370348"/>
          </a:xfrm>
          <a:prstGeom prst="rect">
            <a:avLst/>
          </a:prstGeom>
        </p:spPr>
        <p:txBody>
          <a:bodyPr wrap="square" lIns="92446" tIns="46223" rIns="92446" bIns="46223">
            <a:spAutoFit/>
          </a:bodyPr>
          <a:lstStyle/>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Like this: Madoff’s Ponzi scheme is discovered to be the cause of a $322M mess at the Mets.</a:t>
            </a:r>
          </a:p>
          <a:p>
            <a:r>
              <a:rPr lang="en-US" sz="2400" dirty="0" smtClean="0"/>
              <a:t>That’s a big deal in New York, so all three New York papers were focused on the Madoff story.</a:t>
            </a:r>
          </a:p>
          <a:p>
            <a:endParaRPr lang="en-US" sz="2400" dirty="0" smtClean="0"/>
          </a:p>
          <a:p>
            <a:r>
              <a:rPr lang="en-US" sz="2400" dirty="0" smtClean="0"/>
              <a:t>It’s clear from this that everybody agrees what is news, right?</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24000" y="304800"/>
            <a:ext cx="3390900" cy="2543175"/>
          </a:xfrm>
        </p:spPr>
      </p:sp>
      <p:sp>
        <p:nvSpPr>
          <p:cNvPr id="3" name="Notes Placeholder 2"/>
          <p:cNvSpPr>
            <a:spLocks noGrp="1"/>
          </p:cNvSpPr>
          <p:nvPr>
            <p:ph type="body" idx="1"/>
          </p:nvPr>
        </p:nvSpPr>
        <p:spPr>
          <a:xfrm>
            <a:off x="304800" y="2971800"/>
            <a:ext cx="5867401" cy="5627370"/>
          </a:xfrm>
        </p:spPr>
        <p:txBody>
          <a:bodyPr>
            <a:noAutofit/>
          </a:bodyPr>
          <a:lstStyle/>
          <a:p>
            <a:r>
              <a:rPr lang="en-US" sz="2400" dirty="0" smtClean="0"/>
              <a:t>If the situation in Libya worsens and spreads to Algeria, oil prices will probably top out at $115 a barrel, analysts predicted last week.</a:t>
            </a:r>
          </a:p>
          <a:p>
            <a:r>
              <a:rPr lang="en-US" sz="2400" dirty="0" smtClean="0"/>
              <a:t>In the U.S., we watch global oil supplies closely because domestic oil makes up less than half our demand. And of the rest, we buy half our oil from OPEC member-states, including Libya and only about a quarter from nearby Mexico and Canada. Importance? AFTER RATING ASK: Why this score?</a:t>
            </a:r>
          </a:p>
          <a:p>
            <a:r>
              <a:rPr lang="en-US" sz="2400" dirty="0" smtClean="0"/>
              <a:t>Interest? AFTER RATING ASK: Why this score?</a:t>
            </a:r>
          </a:p>
          <a:p>
            <a:r>
              <a:rPr lang="en-US" sz="2400" dirty="0" err="1" smtClean="0"/>
              <a:t>ASK:Which</a:t>
            </a:r>
            <a:r>
              <a:rPr lang="en-US" sz="2400" dirty="0" smtClean="0"/>
              <a:t> drivers are in play?</a:t>
            </a:r>
          </a:p>
          <a:p>
            <a:endParaRPr lang="en-US" sz="24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000" dirty="0" smtClean="0"/>
              <a:t>(News Fellow Link Video to NEXT slide)</a:t>
            </a:r>
          </a:p>
          <a:p>
            <a:endParaRPr lang="en-US" sz="2000" dirty="0" smtClean="0"/>
          </a:p>
          <a:p>
            <a:r>
              <a:rPr lang="en-US" sz="2400" dirty="0" smtClean="0"/>
              <a:t>For the first time, scientists have come up with a credible picture of the HIV/AIDS virus, and it looks as nasty as you might imagine.</a:t>
            </a:r>
          </a:p>
          <a:p>
            <a:r>
              <a:rPr lang="en-US" sz="2400" dirty="0" smtClean="0"/>
              <a:t>Here’s a short clip.</a:t>
            </a:r>
          </a:p>
          <a:p>
            <a:endParaRPr lang="en-US" dirty="0" smtClean="0"/>
          </a:p>
          <a:p>
            <a:endParaRPr lang="en-US" dirty="0" smtClean="0"/>
          </a:p>
          <a:p>
            <a:r>
              <a:rPr lang="en-US" dirty="0" smtClean="0"/>
              <a:t>http://gizmodo.com/#!5765334/hiv-as-youve-never-seen-it-before</a:t>
            </a:r>
          </a:p>
          <a:p>
            <a:endParaRPr lang="en-US" dirty="0" smtClean="0"/>
          </a:p>
          <a:p>
            <a:endParaRPr 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000" dirty="0" smtClean="0"/>
              <a:t>(After video runs)</a:t>
            </a:r>
          </a:p>
          <a:p>
            <a:endParaRPr lang="en-US" sz="2000" dirty="0" smtClean="0"/>
          </a:p>
          <a:p>
            <a:r>
              <a:rPr lang="en-US" sz="2000" dirty="0" err="1" smtClean="0"/>
              <a:t>Importance?AFTER</a:t>
            </a:r>
            <a:r>
              <a:rPr lang="en-US" sz="2000" dirty="0" smtClean="0"/>
              <a:t> RATING ASK: Why this score?</a:t>
            </a:r>
          </a:p>
          <a:p>
            <a:r>
              <a:rPr lang="en-US" sz="2000" dirty="0" smtClean="0"/>
              <a:t>Interest? AFTER RATING ASK: Why this score?</a:t>
            </a:r>
          </a:p>
          <a:p>
            <a:r>
              <a:rPr lang="en-US" sz="2000" dirty="0" err="1" smtClean="0"/>
              <a:t>ASK:Which</a:t>
            </a:r>
            <a:r>
              <a:rPr lang="en-US" sz="2000" dirty="0" smtClean="0"/>
              <a:t> drivers are in play?</a:t>
            </a:r>
          </a:p>
          <a:p>
            <a:endParaRPr lang="en-US" sz="2000" dirty="0" smtClean="0"/>
          </a:p>
          <a:p>
            <a:r>
              <a:rPr lang="en-US" sz="2000" dirty="0" smtClean="0"/>
              <a:t>(We find that each lecture has its own news judgment, so it’s a good thing to reflect on the total package of selections as they hang there on the wall, even if only to tease them for being sensationalists.)</a:t>
            </a:r>
          </a:p>
          <a:p>
            <a:endParaRPr lang="en-US" dirty="0" smtClean="0">
              <a:hlinkClick r:id="rId3"/>
            </a:endParaRPr>
          </a:p>
          <a:p>
            <a:endParaRPr lang="en-US" dirty="0" smtClean="0">
              <a:hlinkClick r:id="rId3"/>
            </a:endParaRPr>
          </a:p>
          <a:p>
            <a:r>
              <a:rPr lang="en-US" dirty="0" smtClean="0">
                <a:hlinkClick r:id="rId3"/>
              </a:rPr>
              <a:t>http://gizmodo.com/#!5765334/hiv-as-youve-never-seen-it-before</a:t>
            </a:r>
            <a:endParaRPr lang="en-US" dirty="0" smtClean="0"/>
          </a:p>
          <a:p>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57400" y="228600"/>
            <a:ext cx="2209800" cy="1657350"/>
          </a:xfrm>
        </p:spPr>
      </p:sp>
      <p:sp>
        <p:nvSpPr>
          <p:cNvPr id="3" name="Notes Placeholder 2"/>
          <p:cNvSpPr>
            <a:spLocks noGrp="1"/>
          </p:cNvSpPr>
          <p:nvPr>
            <p:ph type="body" idx="1"/>
          </p:nvPr>
        </p:nvSpPr>
        <p:spPr>
          <a:xfrm>
            <a:off x="304800" y="2133600"/>
            <a:ext cx="6324600" cy="6934200"/>
          </a:xfrm>
        </p:spPr>
        <p:txBody>
          <a:bodyPr>
            <a:noAutofit/>
          </a:bodyPr>
          <a:lstStyle/>
          <a:p>
            <a:r>
              <a:rPr lang="en-US" sz="2400" dirty="0" smtClean="0"/>
              <a:t>Our third factor that drives News Judgment by professional editors and producers is the audience. And who is the audience?...YOU</a:t>
            </a:r>
          </a:p>
          <a:p>
            <a:r>
              <a:rPr lang="en-US" sz="2400" dirty="0" smtClean="0"/>
              <a:t>But different media outlets have different audiences. TV watchers are different from website skimmers and from newspaper readers.</a:t>
            </a:r>
          </a:p>
          <a:p>
            <a:r>
              <a:rPr lang="en-US" sz="2400" dirty="0" smtClean="0"/>
              <a:t>And within those groups, men, women, professionals, blue collar workers, retirees and 18-year-olds have different needs and expectations.</a:t>
            </a:r>
          </a:p>
          <a:p>
            <a:r>
              <a:rPr lang="en-US" sz="2400" dirty="0" smtClean="0"/>
              <a:t>Some might want more news that alerts, some might want more news that connects or diverts. </a:t>
            </a:r>
          </a:p>
          <a:p>
            <a:r>
              <a:rPr lang="en-US" sz="2400" dirty="0" smtClean="0"/>
              <a:t>And what about the obligation to serve the public? If the press plays a Fourth Estate role, how can it waste time on Paris Hilton?</a:t>
            </a:r>
          </a:p>
          <a:p>
            <a:r>
              <a:rPr lang="en-US" sz="2400" dirty="0" smtClean="0"/>
              <a:t>ASK: What is an example of news the Stony Brook Undergrad </a:t>
            </a:r>
            <a:r>
              <a:rPr lang="en-US" sz="2400" u="sng" dirty="0" smtClean="0"/>
              <a:t>Needs?</a:t>
            </a:r>
          </a:p>
          <a:p>
            <a:r>
              <a:rPr lang="en-US" sz="2400" dirty="0" smtClean="0"/>
              <a:t>          Now how about an example of news the Stony Brook Undergrad </a:t>
            </a:r>
            <a:r>
              <a:rPr lang="en-US" sz="2400" u="sng" dirty="0" smtClean="0"/>
              <a:t>WANTS?</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7800" y="304800"/>
            <a:ext cx="3162300" cy="2371725"/>
          </a:xfrm>
        </p:spPr>
      </p:sp>
      <p:sp>
        <p:nvSpPr>
          <p:cNvPr id="3" name="Notes Placeholder 2"/>
          <p:cNvSpPr>
            <a:spLocks noGrp="1"/>
          </p:cNvSpPr>
          <p:nvPr>
            <p:ph type="body" idx="1"/>
          </p:nvPr>
        </p:nvSpPr>
        <p:spPr>
          <a:xfrm>
            <a:off x="685801" y="2819400"/>
            <a:ext cx="5486400" cy="6096000"/>
          </a:xfrm>
        </p:spPr>
        <p:txBody>
          <a:bodyPr>
            <a:normAutofit/>
          </a:bodyPr>
          <a:lstStyle/>
          <a:p>
            <a:r>
              <a:rPr lang="en-US" sz="2400" dirty="0" smtClean="0"/>
              <a:t>The Economist Magazine vs. People Magazine</a:t>
            </a:r>
          </a:p>
          <a:p>
            <a:r>
              <a:rPr lang="en-US" sz="2400" dirty="0" smtClean="0"/>
              <a:t>ASK: why are these two front pages so different</a:t>
            </a:r>
          </a:p>
          <a:p>
            <a:r>
              <a:rPr lang="en-US" sz="2400" dirty="0" smtClean="0"/>
              <a:t>ASK: is this pandering , or is it public service, or is it good business?</a:t>
            </a:r>
          </a:p>
          <a:p>
            <a:r>
              <a:rPr lang="en-US" sz="2400" dirty="0" smtClean="0"/>
              <a:t>Editors and producers add value to information and news by how much space or time they give to a story, and by its prominence. Beware of a simplistic dismissal of those who are audience-driven. Often a magazine like People can bring many more people to a serious health story, for instance, because as people browse the celebrity news, they will stop and read an important story.</a:t>
            </a:r>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95400" y="457200"/>
            <a:ext cx="3619500" cy="2714625"/>
          </a:xfrm>
        </p:spPr>
      </p:sp>
      <p:sp>
        <p:nvSpPr>
          <p:cNvPr id="3" name="Notes Placeholder 2"/>
          <p:cNvSpPr>
            <a:spLocks noGrp="1"/>
          </p:cNvSpPr>
          <p:nvPr>
            <p:ph type="body" idx="1"/>
          </p:nvPr>
        </p:nvSpPr>
        <p:spPr>
          <a:xfrm>
            <a:off x="685801" y="3276600"/>
            <a:ext cx="5486400" cy="5322570"/>
          </a:xfrm>
        </p:spPr>
        <p:txBody>
          <a:bodyPr>
            <a:normAutofit/>
          </a:bodyPr>
          <a:lstStyle/>
          <a:p>
            <a:r>
              <a:rPr lang="en-US" sz="1600" dirty="0" smtClean="0"/>
              <a:t>LOCAL TV NEWS vs. NETWORK NEWS</a:t>
            </a:r>
          </a:p>
          <a:p>
            <a:r>
              <a:rPr lang="en-US" sz="1600" dirty="0" smtClean="0"/>
              <a:t>Local TV tends to focus on local crime, local heroes and “news you can use” to save money or lose weight. </a:t>
            </a:r>
          </a:p>
          <a:p>
            <a:r>
              <a:rPr lang="en-US" sz="1600" dirty="0" smtClean="0"/>
              <a:t>Network TV News  in the evening tends to focus on politics, government, world news and demographic or consumer trend stories, although they also talk a lot about weight loss and health.</a:t>
            </a:r>
          </a:p>
          <a:p>
            <a:r>
              <a:rPr lang="en-US" sz="1600" dirty="0" smtClean="0"/>
              <a:t>Editors and producers add value to information and news by how much space or time they give to a story.</a:t>
            </a:r>
          </a:p>
          <a:p>
            <a:r>
              <a:rPr lang="en-US" sz="1600" dirty="0" smtClean="0"/>
              <a:t>Does it lead the TV newscast? Those kinds of decisions send a signal to news consumers on how important or interesting they think a story is and why you should pay attention. </a:t>
            </a:r>
          </a:p>
          <a:p>
            <a:r>
              <a:rPr lang="en-US" sz="1600" dirty="0" smtClean="0"/>
              <a:t>But they are also responding to </a:t>
            </a:r>
            <a:r>
              <a:rPr lang="en-US" sz="1600" u="sng" dirty="0" smtClean="0"/>
              <a:t>your</a:t>
            </a:r>
            <a:r>
              <a:rPr lang="en-US" sz="1600" dirty="0" smtClean="0"/>
              <a:t> signals. If their story selection causes them to lose ratings, heads roll and new producers are brought in to bring ratings back up, usually by leaning more toward stories people want than what they need..</a:t>
            </a:r>
          </a:p>
          <a:p>
            <a:endParaRPr lang="en-US" sz="1600" dirty="0" smtClean="0"/>
          </a:p>
          <a:p>
            <a:r>
              <a:rPr lang="en-US" sz="1600" dirty="0" smtClean="0"/>
              <a:t>ASK: SO WHY THE DIFFERENCE BETWEEN LOCAL AND NETWORK TV STORY SELECTION, TONE AND WEIGHT?</a:t>
            </a:r>
          </a:p>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3200" dirty="0" smtClean="0"/>
              <a:t>Here’s an example of Network evening news. Pay attention to presentation, to tone and to the kinds of stories selected.</a:t>
            </a:r>
          </a:p>
          <a:p>
            <a:r>
              <a:rPr lang="en-US" sz="3200" dirty="0" smtClean="0"/>
              <a:t>(AFTER SLIDE RUNS: Now let’s look at a local Long Island newscast)</a:t>
            </a:r>
          </a:p>
          <a:p>
            <a:endParaRPr lang="en-US" dirty="0" smtClean="0"/>
          </a:p>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52600" y="457200"/>
            <a:ext cx="2705100" cy="2028825"/>
          </a:xfrm>
        </p:spPr>
      </p:sp>
      <p:sp>
        <p:nvSpPr>
          <p:cNvPr id="3" name="Notes Placeholder 2"/>
          <p:cNvSpPr>
            <a:spLocks noGrp="1"/>
          </p:cNvSpPr>
          <p:nvPr>
            <p:ph type="body" idx="1"/>
          </p:nvPr>
        </p:nvSpPr>
        <p:spPr>
          <a:xfrm>
            <a:off x="685801" y="2895600"/>
            <a:ext cx="5486400" cy="5703570"/>
          </a:xfrm>
        </p:spPr>
        <p:txBody>
          <a:bodyPr>
            <a:normAutofit/>
          </a:bodyPr>
          <a:lstStyle/>
          <a:p>
            <a:r>
              <a:rPr lang="en-US" sz="2800" dirty="0" smtClean="0"/>
              <a:t>After Local News video:</a:t>
            </a:r>
          </a:p>
          <a:p>
            <a:endParaRPr lang="en-US" sz="2800" dirty="0" smtClean="0"/>
          </a:p>
          <a:p>
            <a:r>
              <a:rPr lang="en-US" sz="2800" dirty="0" smtClean="0"/>
              <a:t>ASK:  What are the differences between those two clips?</a:t>
            </a:r>
          </a:p>
          <a:p>
            <a:r>
              <a:rPr lang="en-US" sz="2800" dirty="0" smtClean="0"/>
              <a:t>          Is that because of who produces it or because of who watches it?</a:t>
            </a:r>
          </a:p>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381000"/>
            <a:ext cx="3314700" cy="2486025"/>
          </a:xfrm>
        </p:spPr>
      </p:sp>
      <p:sp>
        <p:nvSpPr>
          <p:cNvPr id="3" name="Notes Placeholder 2"/>
          <p:cNvSpPr>
            <a:spLocks noGrp="1"/>
          </p:cNvSpPr>
          <p:nvPr>
            <p:ph type="body" idx="1"/>
          </p:nvPr>
        </p:nvSpPr>
        <p:spPr>
          <a:xfrm>
            <a:off x="228600" y="3048000"/>
            <a:ext cx="6629400" cy="5551170"/>
          </a:xfrm>
        </p:spPr>
        <p:txBody>
          <a:bodyPr>
            <a:normAutofit/>
          </a:bodyPr>
          <a:lstStyle/>
          <a:p>
            <a:r>
              <a:rPr lang="en-US" sz="2400" dirty="0" smtClean="0"/>
              <a:t>Sensationalism is a negative term that gets slung around.  You sense you are reading a sensationalist paper when you see white headlines on giant black bars, wacky stories, clearly opinionated headlines…</a:t>
            </a:r>
          </a:p>
          <a:p>
            <a:r>
              <a:rPr lang="en-US" sz="2400" dirty="0" smtClean="0"/>
              <a:t>Where is the line between serving a specific audience…and pandering to it?</a:t>
            </a:r>
          </a:p>
          <a:p>
            <a:r>
              <a:rPr lang="en-US" sz="2400" dirty="0" smtClean="0"/>
              <a:t>ASK: what is </a:t>
            </a:r>
            <a:r>
              <a:rPr lang="en-US" sz="2400" u="sng" dirty="0" smtClean="0"/>
              <a:t>your </a:t>
            </a:r>
            <a:r>
              <a:rPr lang="en-US" sz="2400" dirty="0" smtClean="0"/>
              <a:t>definition of sensationalism?</a:t>
            </a:r>
          </a:p>
          <a:p>
            <a:r>
              <a:rPr lang="en-US" sz="2400" dirty="0" smtClean="0"/>
              <a:t>ASK: why would news outlets resort to sensationalism?</a:t>
            </a:r>
          </a:p>
          <a:p>
            <a:r>
              <a:rPr lang="en-US" sz="2400" dirty="0" smtClean="0"/>
              <a:t>ASK: what do they gain?</a:t>
            </a:r>
          </a:p>
          <a:p>
            <a:r>
              <a:rPr lang="en-US" sz="2400" dirty="0" smtClean="0"/>
              <a:t>ASK: what do they risk?</a:t>
            </a:r>
          </a:p>
          <a:p>
            <a:endParaRPr lang="en-US" sz="2400"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7800" y="304800"/>
            <a:ext cx="2590800" cy="1943100"/>
          </a:xfrm>
        </p:spPr>
      </p:sp>
      <p:sp>
        <p:nvSpPr>
          <p:cNvPr id="3" name="Notes Placeholder 2"/>
          <p:cNvSpPr>
            <a:spLocks noGrp="1"/>
          </p:cNvSpPr>
          <p:nvPr>
            <p:ph type="body" idx="1"/>
          </p:nvPr>
        </p:nvSpPr>
        <p:spPr>
          <a:xfrm>
            <a:off x="228600" y="2362200"/>
            <a:ext cx="6400800" cy="6705600"/>
          </a:xfrm>
        </p:spPr>
        <p:txBody>
          <a:bodyPr>
            <a:noAutofit/>
          </a:bodyPr>
          <a:lstStyle/>
          <a:p>
            <a:r>
              <a:rPr lang="en-US" sz="2400" dirty="0" smtClean="0"/>
              <a:t>(Animation: this slide clicks through the various “most read” and “most emailed” stories on the New York Times promos list.</a:t>
            </a:r>
          </a:p>
          <a:p>
            <a:r>
              <a:rPr lang="en-US" sz="2400" dirty="0" smtClean="0"/>
              <a:t>Since you are reading the New York Times</a:t>
            </a:r>
            <a:r>
              <a:rPr lang="en-US" sz="2400" baseline="0" dirty="0" smtClean="0"/>
              <a:t> every day, let’s take a look at how your choices drive news judgment. While the editors exercise their judgment each day to select some mix of interesting and important stories,  reader</a:t>
            </a:r>
            <a:r>
              <a:rPr lang="en-US" sz="2400" dirty="0" smtClean="0"/>
              <a:t> data on lists like this re-stacks the editors choices into a virtual newspaper edited by you.</a:t>
            </a:r>
            <a:endParaRPr lang="en-US" sz="2400" baseline="0" dirty="0" smtClean="0"/>
          </a:p>
          <a:p>
            <a:r>
              <a:rPr lang="en-US" sz="2400" baseline="0" dirty="0" smtClean="0"/>
              <a:t>ASK: Who uses these lists to guide their reading?</a:t>
            </a:r>
          </a:p>
          <a:p>
            <a:r>
              <a:rPr lang="en-US" sz="2400" baseline="0" dirty="0" smtClean="0"/>
              <a:t>        Why?</a:t>
            </a:r>
          </a:p>
          <a:p>
            <a:r>
              <a:rPr lang="en-US" sz="2400" baseline="0" dirty="0" smtClean="0"/>
              <a:t>        How can that affect what you learn each day?</a:t>
            </a:r>
          </a:p>
          <a:p>
            <a:r>
              <a:rPr lang="en-US" sz="2400" baseline="0" dirty="0" smtClean="0"/>
              <a:t>        Is there a downside?</a:t>
            </a:r>
          </a:p>
          <a:p>
            <a:r>
              <a:rPr lang="en-US" sz="2400" baseline="0" dirty="0" smtClean="0"/>
              <a:t>Some websites rely entirely on these audience measures. </a:t>
            </a:r>
            <a:r>
              <a:rPr lang="en-US" sz="2400" dirty="0" smtClean="0"/>
              <a:t>The editorial function-or mediation- has been totally replaced.</a:t>
            </a:r>
          </a:p>
          <a:p>
            <a:r>
              <a:rPr lang="en-US" sz="2400" dirty="0" smtClean="0"/>
              <a:t>ASK: what do you think works best? Why?</a:t>
            </a:r>
            <a:endParaRPr lang="en-US" sz="24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NOTE TO DEAN : If</a:t>
            </a:r>
            <a:r>
              <a:rPr lang="en-US" sz="2400" baseline="0" dirty="0" smtClean="0"/>
              <a:t> you </a:t>
            </a:r>
            <a:r>
              <a:rPr lang="en-US" sz="2400" baseline="0" dirty="0" err="1" smtClean="0"/>
              <a:t>google</a:t>
            </a:r>
            <a:r>
              <a:rPr lang="en-US" sz="2400" baseline="0" dirty="0" smtClean="0"/>
              <a:t> it, Newsday has their covers online, but the </a:t>
            </a:r>
            <a:r>
              <a:rPr lang="en-US" sz="2400" baseline="0" dirty="0" err="1" smtClean="0"/>
              <a:t>newseum</a:t>
            </a:r>
            <a:r>
              <a:rPr lang="en-US" sz="2400" baseline="0" dirty="0" smtClean="0"/>
              <a:t> no longer does it seems. Very odd. </a:t>
            </a:r>
            <a:endParaRPr lang="en-US" sz="2400" dirty="0" smtClean="0"/>
          </a:p>
          <a:p>
            <a:endParaRPr lang="en-US" sz="2400" dirty="0" smtClean="0"/>
          </a:p>
          <a:p>
            <a:r>
              <a:rPr lang="en-US" sz="2400" dirty="0" smtClean="0"/>
              <a:t>But that was just one day…</a:t>
            </a:r>
          </a:p>
          <a:p>
            <a:r>
              <a:rPr lang="en-US" sz="2400" dirty="0" smtClean="0"/>
              <a:t>Here is a more typical day, on which every paper has a different focus.</a:t>
            </a:r>
          </a:p>
          <a:p>
            <a:r>
              <a:rPr lang="en-US" sz="2400" dirty="0" err="1" smtClean="0"/>
              <a:t>Whaaat</a:t>
            </a:r>
            <a:r>
              <a:rPr lang="en-US" sz="2400" dirty="0" smtClean="0"/>
              <a:t>?</a:t>
            </a:r>
          </a:p>
          <a:p>
            <a:r>
              <a:rPr lang="en-US" sz="2400" dirty="0" smtClean="0"/>
              <a:t>What happened to those timeless story types…those definitive values…?</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28800" y="228601"/>
            <a:ext cx="2286000" cy="1714500"/>
          </a:xfrm>
        </p:spPr>
      </p:sp>
      <p:sp>
        <p:nvSpPr>
          <p:cNvPr id="3" name="Notes Placeholder 2"/>
          <p:cNvSpPr>
            <a:spLocks noGrp="1"/>
          </p:cNvSpPr>
          <p:nvPr>
            <p:ph type="body" idx="1"/>
          </p:nvPr>
        </p:nvSpPr>
        <p:spPr>
          <a:xfrm>
            <a:off x="228600" y="2133600"/>
            <a:ext cx="6400800" cy="6934200"/>
          </a:xfrm>
        </p:spPr>
        <p:txBody>
          <a:bodyPr>
            <a:normAutofit/>
          </a:bodyPr>
          <a:lstStyle/>
          <a:p>
            <a:r>
              <a:rPr lang="en-US" sz="2000" dirty="0" smtClean="0"/>
              <a:t>And now for the Fourth factor that affects news judgment: Competition and Profit.</a:t>
            </a:r>
          </a:p>
          <a:p>
            <a:pPr defTabSz="924458"/>
            <a:r>
              <a:rPr lang="en-US" sz="2000" baseline="0" dirty="0" smtClean="0"/>
              <a:t>Of all the thousands of people</a:t>
            </a:r>
            <a:r>
              <a:rPr lang="en-US" sz="2000" dirty="0" smtClean="0"/>
              <a:t> who were assaulted, injured or killed during last month’s protests in Egypt, none got more press attention than Lara Logan. The news that CBS’ Chief Foreign Affairs Correspondent had been assaulted in Cairo while trying to cover the story became The Story of the day, even bigger than the punching that CNN’s Anderson Cooper got and the beating meted out against a Fox News crew.</a:t>
            </a:r>
          </a:p>
          <a:p>
            <a:pPr defTabSz="924458"/>
            <a:r>
              <a:rPr lang="en-US" sz="2000" dirty="0" smtClean="0"/>
              <a:t>Is it Important?</a:t>
            </a:r>
          </a:p>
          <a:p>
            <a:pPr defTabSz="924458"/>
            <a:r>
              <a:rPr lang="en-US" sz="2000" dirty="0" smtClean="0"/>
              <a:t>Is it Interesting?</a:t>
            </a:r>
          </a:p>
          <a:p>
            <a:pPr defTabSz="924458"/>
            <a:r>
              <a:rPr lang="en-US" sz="2000" dirty="0" smtClean="0"/>
              <a:t>When you came across the story, did you ignore it?</a:t>
            </a:r>
          </a:p>
          <a:p>
            <a:pPr defTabSz="924458"/>
            <a:r>
              <a:rPr lang="en-US" sz="2000" dirty="0" smtClean="0"/>
              <a:t>If you were the editor, c</a:t>
            </a:r>
            <a:r>
              <a:rPr lang="en-US" sz="2000" baseline="0" dirty="0" smtClean="0"/>
              <a:t>ould you afford to ignore the story when your competitors</a:t>
            </a:r>
            <a:r>
              <a:rPr lang="en-US" sz="2000" dirty="0" smtClean="0"/>
              <a:t> are running it? What do you tell the Publisher when the competition sells out their newspaper racks and yours sit there </a:t>
            </a:r>
            <a:r>
              <a:rPr lang="en-US" sz="2000" dirty="0" err="1" smtClean="0"/>
              <a:t>unpurchased</a:t>
            </a:r>
            <a:r>
              <a:rPr lang="en-US" sz="2000" dirty="0" smtClean="0"/>
              <a:t>?</a:t>
            </a:r>
          </a:p>
          <a:p>
            <a:pPr defTabSz="924458"/>
            <a:r>
              <a:rPr lang="en-US" sz="2000" dirty="0" smtClean="0"/>
              <a:t>Forget profit….what about your competitive streak? You ok with getting “scooped?”</a:t>
            </a:r>
          </a:p>
          <a:p>
            <a:r>
              <a:rPr lang="en-US" sz="1600" dirty="0" smtClean="0"/>
              <a:t>ASK: WHY DID THE NETWORKS AND CABLE NEWS KEEP RUNNING AND RE-RUNNING IT? (Moves discussion to ratings)</a:t>
            </a:r>
          </a:p>
          <a:p>
            <a:r>
              <a:rPr lang="en-US" sz="1600" dirty="0" smtClean="0"/>
              <a:t>ASK: CAN YOU RUN AN INDEPENDENT NEWS ORGANIZATION IF YOU DON’T BRING IN THE RATINGS OR INCREASE SALES OF THE NEWSPAPER?</a:t>
            </a:r>
            <a:endParaRPr lang="en-US" sz="1600"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We’re now well into the News Literacy lessons of the course.</a:t>
            </a:r>
          </a:p>
          <a:p>
            <a:r>
              <a:rPr lang="en-US" sz="2400" dirty="0" smtClean="0"/>
              <a:t>Between the Taxonomy of News and this review of the factors</a:t>
            </a:r>
            <a:r>
              <a:rPr lang="en-US" sz="2400" baseline="0" dirty="0" smtClean="0"/>
              <a:t> of </a:t>
            </a:r>
            <a:r>
              <a:rPr lang="en-US" sz="2400" dirty="0" smtClean="0"/>
              <a:t>editorial judgment: News Drivers, Editorial Judgment, Audience,  and Profit &amp; Competition, we now expect you to start making skillful comments about how news gets selected and displayed.</a:t>
            </a:r>
          </a:p>
          <a:p>
            <a:r>
              <a:rPr lang="en-US" sz="2400" dirty="0" smtClean="0"/>
              <a:t>Next week’s homework will be an excellent time to start using these terms.</a:t>
            </a:r>
            <a:endParaRPr lang="en-US" sz="2400"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SLIDE: IS THERE TOO MUCH BAD NEWS?</a:t>
            </a:r>
          </a:p>
          <a:p>
            <a:r>
              <a:rPr lang="en-US" dirty="0" smtClean="0"/>
              <a:t>(NEXT SLIDE LAUNCHES THE ANNE MURRAY SONG)</a:t>
            </a:r>
          </a:p>
          <a:p>
            <a:r>
              <a:rPr lang="en-US" dirty="0" smtClean="0"/>
              <a:t>So…we’ve been thinking about four factors that determine what is news: the Universal News Drivers as the day-to-day expression of our need for news that alerts, diverts and connects us…editorial judgment of the stories’ importance and interest…audience impacts on what attracts readers and viewers…and the bare-knuckle fight for market share.</a:t>
            </a:r>
          </a:p>
          <a:p>
            <a:endParaRPr lang="en-US" dirty="0" smtClean="0"/>
          </a:p>
          <a:p>
            <a:r>
              <a:rPr lang="en-US" dirty="0" smtClean="0"/>
              <a:t>ASK: DO YOU PREFER TO READ SAD STORIES OR UPLIFTING STORIES?</a:t>
            </a:r>
          </a:p>
          <a:p>
            <a:r>
              <a:rPr lang="en-US" dirty="0" smtClean="0"/>
              <a:t>ASK: WHY WOULD NEWS OUTLETS FOCUS ON THE BAD?</a:t>
            </a:r>
          </a:p>
          <a:p>
            <a:r>
              <a:rPr lang="en-US" dirty="0" smtClean="0"/>
              <a:t>(prompt with reference to primal needs for information that ALERTS, DIVERTS, CONNECTS…)</a:t>
            </a:r>
          </a:p>
          <a:p>
            <a:r>
              <a:rPr lang="en-US" dirty="0" smtClean="0"/>
              <a:t>Does bad news serve the audience or the news outlets profits? Is the preponderance of bad news a result of the dark worldview of producers and editors, or is it somehow linked to the watchdog role?</a:t>
            </a:r>
          </a:p>
          <a:p>
            <a:endParaRPr lang="en-US" b="1" dirty="0" smtClean="0"/>
          </a:p>
          <a:p>
            <a:r>
              <a:rPr lang="en-US" b="1" dirty="0" smtClean="0"/>
              <a:t>Here are the thoughts of one song-writer about one of the most common complaints leveled against the news media.</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smtClean="0"/>
              <a:t>(LECTURER:</a:t>
            </a:r>
            <a:r>
              <a:rPr lang="en-US" b="0" baseline="0" smtClean="0"/>
              <a:t> NEXT CLICK LAUNCHES ANN MURRAY)</a:t>
            </a:r>
            <a:endParaRPr lang="en-US" b="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76400" y="609600"/>
            <a:ext cx="2933700" cy="2200275"/>
          </a:xfrm>
        </p:spPr>
      </p:sp>
      <p:sp>
        <p:nvSpPr>
          <p:cNvPr id="3" name="Notes Placeholder 2"/>
          <p:cNvSpPr>
            <a:spLocks noGrp="1"/>
          </p:cNvSpPr>
          <p:nvPr>
            <p:ph type="body" idx="1"/>
          </p:nvPr>
        </p:nvSpPr>
        <p:spPr>
          <a:xfrm>
            <a:off x="685801" y="3048000"/>
            <a:ext cx="5486400" cy="5551170"/>
          </a:xfrm>
        </p:spPr>
        <p:txBody>
          <a:bodyPr>
            <a:normAutofit/>
          </a:bodyPr>
          <a:lstStyle/>
          <a:p>
            <a:r>
              <a:rPr lang="en-US" sz="2400" dirty="0" smtClean="0"/>
              <a:t>Maybe we should make the course definition into a systematic way to describe what makes information newsworthy.</a:t>
            </a:r>
          </a:p>
          <a:p>
            <a:r>
              <a:rPr lang="en-US" sz="2400" dirty="0" smtClean="0"/>
              <a:t>If we do that, maybe we can make sense of all those different newspaper covers and the decision to lead a newscast with information about the jail term of a person with no obvious talent or education who is famous for…being famous.</a:t>
            </a:r>
          </a:p>
          <a:p>
            <a:r>
              <a:rPr lang="en-US" sz="2400" dirty="0" smtClean="0"/>
              <a:t>First, let’s think about definitions you might have heard in movies or conversation…</a:t>
            </a: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415790"/>
            <a:ext cx="5486400" cy="4652010"/>
          </a:xfrm>
        </p:spPr>
        <p:txBody>
          <a:bodyPr>
            <a:noAutofit/>
          </a:bodyPr>
          <a:lstStyle/>
          <a:p>
            <a:r>
              <a:rPr lang="en-US" sz="3200" dirty="0" smtClean="0"/>
              <a:t>Snowdrifts in Brooklyn, coyotes in Jersey, hemlines are rising again, the stock market is…rising and falling…Dead bodies on the South Shore…The Taliban is killing US Soldiers in Afghanistan again…if we’re talking about it, It’s news…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00200" y="381000"/>
            <a:ext cx="3314700" cy="2486025"/>
          </a:xfrm>
        </p:spPr>
      </p:sp>
      <p:sp>
        <p:nvSpPr>
          <p:cNvPr id="3" name="Notes Placeholder 2"/>
          <p:cNvSpPr>
            <a:spLocks noGrp="1"/>
          </p:cNvSpPr>
          <p:nvPr>
            <p:ph type="body" idx="1"/>
          </p:nvPr>
        </p:nvSpPr>
        <p:spPr>
          <a:xfrm>
            <a:off x="685801" y="3048000"/>
            <a:ext cx="5486400" cy="5551170"/>
          </a:xfrm>
        </p:spPr>
        <p:txBody>
          <a:bodyPr>
            <a:normAutofit/>
          </a:bodyPr>
          <a:lstStyle/>
          <a:p>
            <a:r>
              <a:rPr lang="en-US" sz="2800" dirty="0" smtClean="0"/>
              <a:t>Any time a reporter finds out something before anyone else, that’s a “scoop” (START THE BEATING HEART WITH SECOND CLICK)</a:t>
            </a:r>
          </a:p>
          <a:p>
            <a:r>
              <a:rPr lang="en-US" sz="2800" dirty="0" smtClean="0"/>
              <a:t>…and that newness in and of itself is sometimes enough to make information newsworthy, whether the scoop is information that alerts, diverts or connects us. Great news organizations are driven by reporting.</a:t>
            </a:r>
            <a:endParaRPr lang="en-US" sz="28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33600" y="228600"/>
            <a:ext cx="2286000" cy="1714500"/>
          </a:xfrm>
        </p:spPr>
      </p:sp>
      <p:sp>
        <p:nvSpPr>
          <p:cNvPr id="3" name="Notes Placeholder 2"/>
          <p:cNvSpPr>
            <a:spLocks noGrp="1"/>
          </p:cNvSpPr>
          <p:nvPr>
            <p:ph type="body" idx="1"/>
          </p:nvPr>
        </p:nvSpPr>
        <p:spPr>
          <a:xfrm>
            <a:off x="228600" y="2133600"/>
            <a:ext cx="6400800" cy="6858000"/>
          </a:xfrm>
        </p:spPr>
        <p:txBody>
          <a:bodyPr>
            <a:noAutofit/>
          </a:bodyPr>
          <a:lstStyle/>
          <a:p>
            <a:r>
              <a:rPr lang="en-US" sz="2000" dirty="0" smtClean="0"/>
              <a:t>Faced with a nearly-endless choice of news reports, </a:t>
            </a:r>
            <a:r>
              <a:rPr lang="en-US" sz="2000" u="sng" dirty="0" smtClean="0"/>
              <a:t>someone</a:t>
            </a:r>
            <a:r>
              <a:rPr lang="en-US" sz="2000" dirty="0" smtClean="0"/>
              <a:t> in the newsroom has to decide what gets attention and that someone is the Editor or Executive Producer.</a:t>
            </a:r>
          </a:p>
          <a:p>
            <a:r>
              <a:rPr lang="en-US" sz="2000" dirty="0" smtClean="0"/>
              <a:t>Cynics like to joke that… </a:t>
            </a:r>
            <a:r>
              <a:rPr lang="en-US" sz="2000" i="1" dirty="0" smtClean="0"/>
              <a:t>“news is what happens to Editors”  </a:t>
            </a:r>
            <a:r>
              <a:rPr lang="en-US" sz="2000" dirty="0" smtClean="0"/>
              <a:t>and that is not a good thing when upper crust newsroom leaders lavish attention on rich folks problems and  ignore the problems of lower income neighborhoods.</a:t>
            </a:r>
            <a:endParaRPr lang="en-US" sz="2000" i="1" dirty="0" smtClean="0"/>
          </a:p>
          <a:p>
            <a:r>
              <a:rPr lang="en-US" sz="2000" dirty="0" smtClean="0"/>
              <a:t>But…If the husband of Newsday’s editor gets stranded overnight on the LIRR during a snowstorm, it might move her to ask a reporter to find out why and that might be why readers learn there’s an engineering flaw in the power rail system. </a:t>
            </a:r>
          </a:p>
          <a:p>
            <a:r>
              <a:rPr lang="en-US" sz="2000" dirty="0" smtClean="0"/>
              <a:t>Editors are paid for their clear understanding of what makes a story interesting to the public. So, the editor who ordered up the story that uncovers an engineering error scored a scoop because news </a:t>
            </a:r>
            <a:r>
              <a:rPr lang="en-US" sz="2000" u="sng" dirty="0" smtClean="0"/>
              <a:t>IS</a:t>
            </a:r>
            <a:r>
              <a:rPr lang="en-US" sz="2000" dirty="0" smtClean="0"/>
              <a:t> what happens to editors….smart ones, anyway.</a:t>
            </a:r>
            <a:endParaRPr lang="en-US" sz="20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BA15BF-2280-4479-B19F-7D2563E9A495}" type="datetimeFigureOut">
              <a:rPr lang="en-US" smtClean="0"/>
              <a:pPr/>
              <a:t>6/8/2012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127B29-BE3A-451F-99AC-F0CEA7BE8858}"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BA15BF-2280-4479-B19F-7D2563E9A495}" type="datetimeFigureOut">
              <a:rPr lang="en-US" smtClean="0"/>
              <a:pPr/>
              <a:t>6/8/2012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127B29-BE3A-451F-99AC-F0CEA7BE885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BA15BF-2280-4479-B19F-7D2563E9A495}" type="datetimeFigureOut">
              <a:rPr lang="en-US" smtClean="0"/>
              <a:pPr/>
              <a:t>6/8/2012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127B29-BE3A-451F-99AC-F0CEA7BE885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BA15BF-2280-4479-B19F-7D2563E9A495}" type="datetimeFigureOut">
              <a:rPr lang="en-US" smtClean="0"/>
              <a:pPr/>
              <a:t>6/8/2012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127B29-BE3A-451F-99AC-F0CEA7BE8858}"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BA15BF-2280-4479-B19F-7D2563E9A495}" type="datetimeFigureOut">
              <a:rPr lang="en-US" smtClean="0"/>
              <a:pPr/>
              <a:t>6/8/2012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E127B29-BE3A-451F-99AC-F0CEA7BE8858}"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ABA15BF-2280-4479-B19F-7D2563E9A495}" type="datetimeFigureOut">
              <a:rPr lang="en-US" smtClean="0"/>
              <a:pPr/>
              <a:t>6/8/2012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127B29-BE3A-451F-99AC-F0CEA7BE8858}"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ABA15BF-2280-4479-B19F-7D2563E9A495}" type="datetimeFigureOut">
              <a:rPr lang="en-US" smtClean="0"/>
              <a:pPr/>
              <a:t>6/8/2012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E127B29-BE3A-451F-99AC-F0CEA7BE8858}"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ABA15BF-2280-4479-B19F-7D2563E9A495}" type="datetimeFigureOut">
              <a:rPr lang="en-US" smtClean="0"/>
              <a:pPr/>
              <a:t>6/8/2012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E127B29-BE3A-451F-99AC-F0CEA7BE8858}"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BA15BF-2280-4479-B19F-7D2563E9A495}" type="datetimeFigureOut">
              <a:rPr lang="en-US" smtClean="0"/>
              <a:pPr/>
              <a:t>6/8/2012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E127B29-BE3A-451F-99AC-F0CEA7BE885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BA15BF-2280-4479-B19F-7D2563E9A495}" type="datetimeFigureOut">
              <a:rPr lang="en-US" smtClean="0"/>
              <a:pPr/>
              <a:t>6/8/2012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127B29-BE3A-451F-99AC-F0CEA7BE8858}"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BA15BF-2280-4479-B19F-7D2563E9A495}" type="datetimeFigureOut">
              <a:rPr lang="en-US" smtClean="0"/>
              <a:pPr/>
              <a:t>6/8/2012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E127B29-BE3A-451F-99AC-F0CEA7BE8858}"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BA15BF-2280-4479-B19F-7D2563E9A495}" type="datetimeFigureOut">
              <a:rPr lang="en-US" smtClean="0"/>
              <a:pPr/>
              <a:t>6/8/2012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127B29-BE3A-451F-99AC-F0CEA7BE885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jpeg"/><Relationship Id="rId4" Type="http://schemas.openxmlformats.org/officeDocument/2006/relationships/image" Target="../media/image35.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jpe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29.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1.jpeg"/><Relationship Id="rId7"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58.png"/><Relationship Id="rId4" Type="http://schemas.openxmlformats.org/officeDocument/2006/relationships/image" Target="../media/image57.png"/></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60.jpeg"/><Relationship Id="rId4" Type="http://schemas.openxmlformats.org/officeDocument/2006/relationships/image" Target="../media/image59.jpeg"/></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image" Target="../media/image65.png"/><Relationship Id="rId4" Type="http://schemas.openxmlformats.org/officeDocument/2006/relationships/image" Target="../media/image64.png"/></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68.jpeg"/><Relationship Id="rId5" Type="http://schemas.openxmlformats.org/officeDocument/2006/relationships/image" Target="../media/image67.jpeg"/><Relationship Id="rId4"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5.xml"/><Relationship Id="rId1" Type="http://schemas.openxmlformats.org/officeDocument/2006/relationships/slideLayout" Target="../slideLayouts/slideLayout7.xml"/><Relationship Id="rId5" Type="http://schemas.openxmlformats.org/officeDocument/2006/relationships/image" Target="../media/image70.jpeg"/><Relationship Id="rId4" Type="http://schemas.openxmlformats.org/officeDocument/2006/relationships/image" Target="../media/image69.jpeg"/></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8" Type="http://schemas.openxmlformats.org/officeDocument/2006/relationships/image" Target="../media/image74.jpeg"/><Relationship Id="rId3" Type="http://schemas.openxmlformats.org/officeDocument/2006/relationships/image" Target="../media/image1.jpeg"/><Relationship Id="rId7" Type="http://schemas.openxmlformats.org/officeDocument/2006/relationships/image" Target="../media/image73.jpe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2.jpeg"/></Relationships>
</file>

<file path=ppt/slides/_rels/slide49.xml.rels><?xml version="1.0" encoding="UTF-8" standalone="yes"?>
<Relationships xmlns="http://schemas.openxmlformats.org/package/2006/relationships"><Relationship Id="rId8" Type="http://schemas.openxmlformats.org/officeDocument/2006/relationships/image" Target="../media/image79.jpeg"/><Relationship Id="rId3" Type="http://schemas.openxmlformats.org/officeDocument/2006/relationships/image" Target="../media/image1.jpeg"/><Relationship Id="rId7" Type="http://schemas.openxmlformats.org/officeDocument/2006/relationships/image" Target="../media/image78.jpe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0.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50.xml"/><Relationship Id="rId1" Type="http://schemas.openxmlformats.org/officeDocument/2006/relationships/slideLayout" Target="../slideLayouts/slideLayout7.xml"/><Relationship Id="rId5" Type="http://schemas.openxmlformats.org/officeDocument/2006/relationships/image" Target="../media/image82.jpeg"/><Relationship Id="rId4" Type="http://schemas.openxmlformats.org/officeDocument/2006/relationships/image" Target="../media/image81.jpeg"/></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image" Target="../media/image83.jpe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video" Target="file:///C:\Documents%20and%20Settings\jgiuffo\Desktop\Fall%2009%20PowerPoints\Lecture_5%20Fall_09\bad_news.wmv" TargetMode="External"/><Relationship Id="rId5" Type="http://schemas.openxmlformats.org/officeDocument/2006/relationships/image" Target="../media/image84.png"/><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2.gif"/></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ackground.jpg"/>
          <p:cNvPicPr>
            <a:picLocks noChangeAspect="1"/>
          </p:cNvPicPr>
          <p:nvPr/>
        </p:nvPicPr>
        <p:blipFill>
          <a:blip r:embed="rId3" cstate="print"/>
          <a:stretch>
            <a:fillRect/>
          </a:stretch>
        </p:blipFill>
        <p:spPr>
          <a:xfrm>
            <a:off x="0" y="0"/>
            <a:ext cx="9144000" cy="6858000"/>
          </a:xfrm>
          <a:prstGeom prst="rect">
            <a:avLst/>
          </a:prstGeom>
        </p:spPr>
      </p:pic>
      <p:pic>
        <p:nvPicPr>
          <p:cNvPr id="4" name="Picture 3" descr="background.jpg"/>
          <p:cNvPicPr>
            <a:picLocks noChangeAspect="1"/>
          </p:cNvPicPr>
          <p:nvPr/>
        </p:nvPicPr>
        <p:blipFill>
          <a:blip r:embed="rId4" cstate="print"/>
          <a:srcRect/>
          <a:stretch>
            <a:fillRect/>
          </a:stretch>
        </p:blipFill>
        <p:spPr>
          <a:xfrm>
            <a:off x="0" y="0"/>
            <a:ext cx="9144000" cy="381000"/>
          </a:xfrm>
          <a:prstGeom prst="rect">
            <a:avLst/>
          </a:prstGeom>
        </p:spPr>
      </p:pic>
      <p:sp>
        <p:nvSpPr>
          <p:cNvPr id="6" name="Title 1"/>
          <p:cNvSpPr txBox="1">
            <a:spLocks/>
          </p:cNvSpPr>
          <p:nvPr/>
        </p:nvSpPr>
        <p:spPr>
          <a:xfrm>
            <a:off x="0" y="304800"/>
            <a:ext cx="9144000" cy="1828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6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What is News</a:t>
            </a:r>
          </a:p>
        </p:txBody>
      </p:sp>
      <p:pic>
        <p:nvPicPr>
          <p:cNvPr id="5" name="Picture 5" descr="L01_003_MonkScribe.jpg"/>
          <p:cNvPicPr>
            <a:picLocks noChangeAspect="1"/>
          </p:cNvPicPr>
          <p:nvPr/>
        </p:nvPicPr>
        <p:blipFill>
          <a:blip r:embed="rId5" cstate="print"/>
          <a:srcRect/>
          <a:stretch>
            <a:fillRect/>
          </a:stretch>
        </p:blipFill>
        <p:spPr bwMode="auto">
          <a:xfrm>
            <a:off x="1447800" y="1600200"/>
            <a:ext cx="6248400" cy="3952857"/>
          </a:xfrm>
          <a:prstGeom prst="rect">
            <a:avLst/>
          </a:prstGeom>
          <a:ln>
            <a:noFill/>
          </a:ln>
          <a:effectLst>
            <a:outerShdw blurRad="292100" dist="139700" dir="2700000" algn="tl" rotWithShape="0">
              <a:srgbClr val="333333">
                <a:alpha val="65000"/>
              </a:srgbClr>
            </a:outerShdw>
          </a:effectLst>
        </p:spPr>
      </p:pic>
      <p:sp>
        <p:nvSpPr>
          <p:cNvPr id="7" name="Title 1"/>
          <p:cNvSpPr txBox="1">
            <a:spLocks/>
          </p:cNvSpPr>
          <p:nvPr/>
        </p:nvSpPr>
        <p:spPr>
          <a:xfrm>
            <a:off x="0" y="5486400"/>
            <a:ext cx="9144000" cy="1828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6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and Who Decides?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334000"/>
            <a:ext cx="9144000" cy="15240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News  is  Information  Powerful  People Don’t  Want  You  to  Have</a:t>
            </a:r>
          </a:p>
        </p:txBody>
      </p:sp>
      <p:pic>
        <p:nvPicPr>
          <p:cNvPr id="9" name="Picture 8" descr="Katrina_Satellite.bmp"/>
          <p:cNvPicPr>
            <a:picLocks noChangeAspect="1"/>
          </p:cNvPicPr>
          <p:nvPr/>
        </p:nvPicPr>
        <p:blipFill>
          <a:blip r:embed="rId4" cstate="print"/>
          <a:stretch>
            <a:fillRect/>
          </a:stretch>
        </p:blipFill>
        <p:spPr>
          <a:xfrm>
            <a:off x="1524000" y="1352091"/>
            <a:ext cx="5867400" cy="3905709"/>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3810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Definitions of News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5181600" y="1752600"/>
            <a:ext cx="3505200" cy="4267200"/>
          </a:xfrm>
          <a:prstGeom prst="rect">
            <a:avLst/>
          </a:prstGeom>
          <a:effectLst>
            <a:glow rad="139700">
              <a:schemeClr val="accent1">
                <a:satMod val="175000"/>
                <a:alpha val="40000"/>
              </a:schemeClr>
            </a:glow>
          </a:effectLst>
        </p:spPr>
        <p:txBody>
          <a:bodyPr>
            <a:normAutofit fontScale="85000" lnSpcReduction="10000"/>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News is Independent, </a:t>
            </a:r>
          </a:p>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Reliable, </a:t>
            </a:r>
          </a:p>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Accurate Information That Citizens Need to Be Free</a:t>
            </a:r>
          </a:p>
        </p:txBody>
      </p:sp>
      <p:sp>
        <p:nvSpPr>
          <p:cNvPr id="11"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Definitions of News</a:t>
            </a:r>
          </a:p>
        </p:txBody>
      </p:sp>
      <p:pic>
        <p:nvPicPr>
          <p:cNvPr id="19457" name="Picture 1"/>
          <p:cNvPicPr>
            <a:picLocks noChangeAspect="1" noChangeArrowheads="1"/>
          </p:cNvPicPr>
          <p:nvPr/>
        </p:nvPicPr>
        <p:blipFill>
          <a:blip r:embed="rId4" cstate="print"/>
          <a:srcRect/>
          <a:stretch>
            <a:fillRect/>
          </a:stretch>
        </p:blipFill>
        <p:spPr bwMode="auto">
          <a:xfrm>
            <a:off x="1023724" y="1371600"/>
            <a:ext cx="3700676" cy="493776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9457"/>
                                        </p:tgtEl>
                                        <p:attrNameLst>
                                          <p:attrName>style.visibility</p:attrName>
                                        </p:attrNameLst>
                                      </p:cBhvr>
                                      <p:to>
                                        <p:strVal val="visible"/>
                                      </p:to>
                                    </p:set>
                                    <p:animEffect transition="in" filter="fade">
                                      <p:cBhvr>
                                        <p:cTn id="11" dur="1000"/>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7150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9" name="Picture 8" descr="Katrina_Satellite.bmp"/>
          <p:cNvPicPr>
            <a:picLocks noChangeAspect="1"/>
          </p:cNvPicPr>
          <p:nvPr/>
        </p:nvPicPr>
        <p:blipFill>
          <a:blip r:embed="rId4" cstate="print"/>
          <a:stretch>
            <a:fillRect/>
          </a:stretch>
        </p:blipFill>
        <p:spPr>
          <a:xfrm>
            <a:off x="1755322" y="1405828"/>
            <a:ext cx="5633356" cy="4232972"/>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Definitions of News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4800600"/>
            <a:ext cx="9144000" cy="1905000"/>
          </a:xfrm>
          <a:prstGeom prst="rect">
            <a:avLst/>
          </a:prstGeom>
          <a:effectLst>
            <a:glow rad="139700">
              <a:schemeClr val="accent1">
                <a:satMod val="175000"/>
                <a:alpha val="40000"/>
              </a:schemeClr>
            </a:glow>
          </a:effectLst>
        </p:spPr>
        <p:txBody>
          <a:bodyPr>
            <a:normAutofit lnSpcReduction="10000"/>
          </a:bodyPr>
          <a:lstStyle/>
          <a:p>
            <a:pPr lvl="0" algn="ctr">
              <a:lnSpc>
                <a:spcPct val="120000"/>
              </a:lnSpc>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“It’s amazing that the amount of news that happens in the world every day always </a:t>
            </a:r>
          </a:p>
          <a:p>
            <a:pPr lvl="0" algn="ctr">
              <a:lnSpc>
                <a:spcPct val="120000"/>
              </a:lnSpc>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just exactly fits the newspaper.” </a:t>
            </a:r>
          </a:p>
        </p:txBody>
      </p:sp>
      <p:pic>
        <p:nvPicPr>
          <p:cNvPr id="9" name="Picture 8" descr="Katrina_Satellite.bmp"/>
          <p:cNvPicPr>
            <a:picLocks noChangeAspect="1"/>
          </p:cNvPicPr>
          <p:nvPr/>
        </p:nvPicPr>
        <p:blipFill>
          <a:blip r:embed="rId4" cstate="print"/>
          <a:stretch>
            <a:fillRect/>
          </a:stretch>
        </p:blipFill>
        <p:spPr>
          <a:xfrm>
            <a:off x="2933700" y="1335816"/>
            <a:ext cx="3276600" cy="3464784"/>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Definitions of News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4864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News is What “We” think is fit and proper</a:t>
            </a:r>
          </a:p>
        </p:txBody>
      </p:sp>
      <p:pic>
        <p:nvPicPr>
          <p:cNvPr id="9" name="Picture 8" descr="Katrina_Satellite.bmp"/>
          <p:cNvPicPr>
            <a:picLocks noChangeAspect="1"/>
          </p:cNvPicPr>
          <p:nvPr/>
        </p:nvPicPr>
        <p:blipFill>
          <a:blip r:embed="rId4" cstate="print"/>
          <a:stretch>
            <a:fillRect/>
          </a:stretch>
        </p:blipFill>
        <p:spPr>
          <a:xfrm>
            <a:off x="1210380" y="1541463"/>
            <a:ext cx="6723240" cy="3563937"/>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Definitions of News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4495800" y="1295400"/>
            <a:ext cx="4343400" cy="5257800"/>
          </a:xfrm>
          <a:prstGeom prst="rect">
            <a:avLst/>
          </a:prstGeom>
          <a:effectLst>
            <a:glow rad="139700">
              <a:schemeClr val="accent1">
                <a:satMod val="175000"/>
                <a:alpha val="40000"/>
              </a:schemeClr>
            </a:glow>
          </a:effectLst>
        </p:spPr>
        <p:txBody>
          <a:bodyPr>
            <a:normAutofit fontScale="85000" lnSpcReduction="20000"/>
          </a:bodyPr>
          <a:lstStyle/>
          <a:p>
            <a:pPr lvl="0" algn="ctr">
              <a:lnSpc>
                <a:spcPct val="120000"/>
              </a:lnSpc>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News is Information About a Subject of</a:t>
            </a:r>
          </a:p>
          <a:p>
            <a:pPr lvl="0" algn="ctr">
              <a:lnSpc>
                <a:spcPct val="120000"/>
              </a:lnSpc>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Some Public Interest That is Shared and </a:t>
            </a:r>
          </a:p>
          <a:p>
            <a:pPr lvl="0" algn="ctr">
              <a:lnSpc>
                <a:spcPct val="120000"/>
              </a:lnSpc>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Subject to the Journalistic Process of Verification </a:t>
            </a:r>
          </a:p>
        </p:txBody>
      </p:sp>
      <p:sp>
        <p:nvSpPr>
          <p:cNvPr id="11" name="Title 1"/>
          <p:cNvSpPr txBox="1">
            <a:spLocks/>
          </p:cNvSpPr>
          <p:nvPr/>
        </p:nvSpPr>
        <p:spPr>
          <a:xfrm>
            <a:off x="0" y="457200"/>
            <a:ext cx="9144000" cy="1143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Definitions of News</a:t>
            </a:r>
          </a:p>
        </p:txBody>
      </p:sp>
      <p:pic>
        <p:nvPicPr>
          <p:cNvPr id="11265" name="Picture 1"/>
          <p:cNvPicPr>
            <a:picLocks noChangeAspect="1" noChangeArrowheads="1"/>
          </p:cNvPicPr>
          <p:nvPr/>
        </p:nvPicPr>
        <p:blipFill>
          <a:blip r:embed="rId4" cstate="print"/>
          <a:srcRect/>
          <a:stretch>
            <a:fillRect/>
          </a:stretch>
        </p:blipFill>
        <p:spPr bwMode="auto">
          <a:xfrm>
            <a:off x="2667000" y="1371600"/>
            <a:ext cx="4119112" cy="45720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265"/>
                                        </p:tgtEl>
                                        <p:attrNameLst>
                                          <p:attrName>style.visibility</p:attrName>
                                        </p:attrNameLst>
                                      </p:cBhvr>
                                      <p:to>
                                        <p:strVal val="visible"/>
                                      </p:to>
                                    </p:set>
                                    <p:animEffect transition="in" filter="fade">
                                      <p:cBhvr>
                                        <p:cTn id="7" dur="2000"/>
                                        <p:tgtEl>
                                          <p:spTgt spid="11265"/>
                                        </p:tgtEl>
                                      </p:cBhvr>
                                    </p:animEffect>
                                  </p:childTnLst>
                                </p:cTn>
                              </p:par>
                            </p:childTnLst>
                          </p:cTn>
                        </p:par>
                        <p:par>
                          <p:cTn id="8" fill="hold">
                            <p:stCondLst>
                              <p:cond delay="2000"/>
                            </p:stCondLst>
                            <p:childTnLst>
                              <p:par>
                                <p:cTn id="9" presetID="35" presetClass="path" presetSubtype="0" accel="50000" decel="50000" fill="hold" nodeType="afterEffect">
                                  <p:stCondLst>
                                    <p:cond delay="0"/>
                                  </p:stCondLst>
                                  <p:childTnLst>
                                    <p:animMotion origin="layout" path="M -2.77778E-7 2.49538E-6 L -0.27517 2.49538E-6 " pathEditMode="relative" rAng="0" ptsTypes="AA">
                                      <p:cBhvr>
                                        <p:cTn id="10" dur="1000" fill="hold"/>
                                        <p:tgtEl>
                                          <p:spTgt spid="11265"/>
                                        </p:tgtEl>
                                        <p:attrNameLst>
                                          <p:attrName>ppt_x</p:attrName>
                                          <p:attrName>ppt_y</p:attrName>
                                        </p:attrNameLst>
                                      </p:cBhvr>
                                      <p:rCtr x="-138" y="0"/>
                                    </p:animMotion>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11" name="Title 1"/>
          <p:cNvSpPr txBox="1">
            <a:spLocks/>
          </p:cNvSpPr>
          <p:nvPr/>
        </p:nvSpPr>
        <p:spPr>
          <a:xfrm>
            <a:off x="0" y="533400"/>
            <a:ext cx="9144000" cy="17526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pPr>
            <a:r>
              <a:rPr lang="en-US" sz="6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Four Factors That </a:t>
            </a:r>
          </a:p>
          <a:p>
            <a:pPr lvl="0" algn="ctr">
              <a:spcBef>
                <a:spcPct val="0"/>
              </a:spcBef>
            </a:pPr>
            <a:r>
              <a:rPr lang="en-US" sz="6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Determine News</a:t>
            </a:r>
          </a:p>
        </p:txBody>
      </p:sp>
      <p:sp>
        <p:nvSpPr>
          <p:cNvPr id="6" name="Title 1"/>
          <p:cNvSpPr txBox="1">
            <a:spLocks/>
          </p:cNvSpPr>
          <p:nvPr/>
        </p:nvSpPr>
        <p:spPr>
          <a:xfrm>
            <a:off x="609600" y="2819400"/>
            <a:ext cx="85344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1. Universal News Drivers</a:t>
            </a:r>
          </a:p>
        </p:txBody>
      </p:sp>
      <p:sp>
        <p:nvSpPr>
          <p:cNvPr id="8" name="Title 1"/>
          <p:cNvSpPr txBox="1">
            <a:spLocks/>
          </p:cNvSpPr>
          <p:nvPr/>
        </p:nvSpPr>
        <p:spPr>
          <a:xfrm>
            <a:off x="0" y="3581400"/>
            <a:ext cx="9144000" cy="685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2. Editorial Judgment</a:t>
            </a:r>
          </a:p>
        </p:txBody>
      </p:sp>
      <p:sp>
        <p:nvSpPr>
          <p:cNvPr id="9" name="Title 1"/>
          <p:cNvSpPr txBox="1">
            <a:spLocks/>
          </p:cNvSpPr>
          <p:nvPr/>
        </p:nvSpPr>
        <p:spPr>
          <a:xfrm>
            <a:off x="0" y="4343400"/>
            <a:ext cx="8382000" cy="6096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3. The Audience</a:t>
            </a:r>
          </a:p>
        </p:txBody>
      </p:sp>
      <p:sp>
        <p:nvSpPr>
          <p:cNvPr id="10" name="Title 1"/>
          <p:cNvSpPr txBox="1">
            <a:spLocks/>
          </p:cNvSpPr>
          <p:nvPr/>
        </p:nvSpPr>
        <p:spPr>
          <a:xfrm>
            <a:off x="762000" y="5105400"/>
            <a:ext cx="83820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4. Profits and Competition</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 calcmode="lin" valueType="num">
                                      <p:cBhvr additive="base">
                                        <p:cTn id="1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 calcmode="lin" valueType="num">
                                      <p:cBhvr additive="base">
                                        <p:cTn id="22"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P spid="8" grpId="0" build="allAtOnce"/>
      <p:bldP spid="9" grpId="0" build="allAtOnce"/>
      <p:bldP spid="10"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1143000"/>
            <a:ext cx="4038600" cy="5334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buFont typeface="Arial" pitchFamily="34" charset="0"/>
              <a:buChar cha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Importance</a:t>
            </a:r>
          </a:p>
        </p:txBody>
      </p:sp>
      <p:sp>
        <p:nvSpPr>
          <p:cNvPr id="11" name="Title 1"/>
          <p:cNvSpPr txBox="1">
            <a:spLocks/>
          </p:cNvSpPr>
          <p:nvPr/>
        </p:nvSpPr>
        <p:spPr>
          <a:xfrm>
            <a:off x="0" y="3048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Factor 1: Universal News Drivers</a:t>
            </a:r>
          </a:p>
        </p:txBody>
      </p:sp>
      <p:sp>
        <p:nvSpPr>
          <p:cNvPr id="5" name="Title 1"/>
          <p:cNvSpPr txBox="1">
            <a:spLocks/>
          </p:cNvSpPr>
          <p:nvPr/>
        </p:nvSpPr>
        <p:spPr>
          <a:xfrm>
            <a:off x="0" y="2057400"/>
            <a:ext cx="5334000" cy="5334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buFont typeface="Arial" pitchFamily="34" charset="0"/>
              <a:buChar cha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Proximity</a:t>
            </a:r>
          </a:p>
        </p:txBody>
      </p:sp>
      <p:sp>
        <p:nvSpPr>
          <p:cNvPr id="6" name="Title 1"/>
          <p:cNvSpPr txBox="1">
            <a:spLocks/>
          </p:cNvSpPr>
          <p:nvPr/>
        </p:nvSpPr>
        <p:spPr>
          <a:xfrm>
            <a:off x="0" y="2514600"/>
            <a:ext cx="6019800" cy="609600"/>
          </a:xfrm>
          <a:prstGeom prst="rect">
            <a:avLst/>
          </a:prstGeom>
          <a:effectLst>
            <a:glow rad="139700">
              <a:schemeClr val="accent1">
                <a:satMod val="175000"/>
                <a:alpha val="40000"/>
              </a:schemeClr>
            </a:glow>
          </a:effectLst>
        </p:spPr>
        <p:txBody>
          <a:bodyPr>
            <a:normAutofit/>
          </a:bodyPr>
          <a:lstStyle/>
          <a:p>
            <a:pPr lvl="0" algn="ctr">
              <a:spcBef>
                <a:spcPct val="0"/>
              </a:spcBef>
              <a:buFont typeface="Arial" pitchFamily="34" charset="0"/>
              <a:buChar cha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Magnitude</a:t>
            </a:r>
          </a:p>
        </p:txBody>
      </p:sp>
      <p:sp>
        <p:nvSpPr>
          <p:cNvPr id="8" name="Title 1"/>
          <p:cNvSpPr txBox="1">
            <a:spLocks/>
          </p:cNvSpPr>
          <p:nvPr/>
        </p:nvSpPr>
        <p:spPr>
          <a:xfrm>
            <a:off x="0" y="3048000"/>
            <a:ext cx="6858000" cy="533400"/>
          </a:xfrm>
          <a:prstGeom prst="rect">
            <a:avLst/>
          </a:prstGeom>
          <a:effectLst>
            <a:glow rad="139700">
              <a:schemeClr val="accent1">
                <a:satMod val="175000"/>
                <a:alpha val="40000"/>
              </a:schemeClr>
            </a:glow>
          </a:effectLst>
        </p:spPr>
        <p:txBody>
          <a:bodyPr>
            <a:normAutofit fontScale="92500" lnSpcReduction="10000"/>
          </a:bodyPr>
          <a:lstStyle/>
          <a:p>
            <a:pPr lvl="0" algn="ctr">
              <a:spcBef>
                <a:spcPct val="0"/>
              </a:spcBef>
              <a:buFont typeface="Arial" pitchFamily="34" charset="0"/>
              <a:buChar cha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Prominence</a:t>
            </a:r>
          </a:p>
        </p:txBody>
      </p:sp>
      <p:sp>
        <p:nvSpPr>
          <p:cNvPr id="9" name="Title 1"/>
          <p:cNvSpPr txBox="1">
            <a:spLocks/>
          </p:cNvSpPr>
          <p:nvPr/>
        </p:nvSpPr>
        <p:spPr>
          <a:xfrm>
            <a:off x="0" y="1600200"/>
            <a:ext cx="4648200" cy="5334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buFont typeface="Arial" pitchFamily="34" charset="0"/>
              <a:buChar cha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Timeliness</a:t>
            </a:r>
          </a:p>
        </p:txBody>
      </p:sp>
      <p:sp>
        <p:nvSpPr>
          <p:cNvPr id="10" name="Title 1"/>
          <p:cNvSpPr txBox="1">
            <a:spLocks/>
          </p:cNvSpPr>
          <p:nvPr/>
        </p:nvSpPr>
        <p:spPr>
          <a:xfrm>
            <a:off x="0" y="3810000"/>
            <a:ext cx="9144000" cy="5334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buFont typeface="Arial" pitchFamily="34" charset="0"/>
              <a:buChar char="•"/>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2" name="Title 1"/>
          <p:cNvSpPr txBox="1">
            <a:spLocks/>
          </p:cNvSpPr>
          <p:nvPr/>
        </p:nvSpPr>
        <p:spPr>
          <a:xfrm>
            <a:off x="0" y="3429000"/>
            <a:ext cx="7086600" cy="609600"/>
          </a:xfrm>
          <a:prstGeom prst="rect">
            <a:avLst/>
          </a:prstGeom>
          <a:effectLst>
            <a:glow rad="139700">
              <a:schemeClr val="accent1">
                <a:satMod val="175000"/>
                <a:alpha val="40000"/>
              </a:schemeClr>
            </a:glow>
          </a:effectLst>
        </p:spPr>
        <p:txBody>
          <a:bodyPr>
            <a:normAutofit/>
          </a:bodyPr>
          <a:lstStyle/>
          <a:p>
            <a:pPr lvl="0" algn="ctr">
              <a:spcBef>
                <a:spcPct val="0"/>
              </a:spcBef>
              <a:buFont typeface="Arial" pitchFamily="34" charset="0"/>
              <a:buChar cha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Conflict</a:t>
            </a:r>
          </a:p>
        </p:txBody>
      </p:sp>
      <p:sp>
        <p:nvSpPr>
          <p:cNvPr id="14" name="Title 1"/>
          <p:cNvSpPr txBox="1">
            <a:spLocks/>
          </p:cNvSpPr>
          <p:nvPr/>
        </p:nvSpPr>
        <p:spPr>
          <a:xfrm>
            <a:off x="0" y="4953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5" name="Title 1"/>
          <p:cNvSpPr txBox="1">
            <a:spLocks/>
          </p:cNvSpPr>
          <p:nvPr/>
        </p:nvSpPr>
        <p:spPr>
          <a:xfrm>
            <a:off x="533400" y="3886200"/>
            <a:ext cx="8077200" cy="5334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buFont typeface="Arial" pitchFamily="34" charset="0"/>
              <a:buChar cha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Human Interest</a:t>
            </a:r>
          </a:p>
        </p:txBody>
      </p:sp>
      <p:sp>
        <p:nvSpPr>
          <p:cNvPr id="16" name="Title 1"/>
          <p:cNvSpPr txBox="1">
            <a:spLocks/>
          </p:cNvSpPr>
          <p:nvPr/>
        </p:nvSpPr>
        <p:spPr>
          <a:xfrm>
            <a:off x="1828800" y="4876800"/>
            <a:ext cx="6248400" cy="5334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buFont typeface="Arial" pitchFamily="34" charset="0"/>
              <a:buChar cha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Relevance </a:t>
            </a:r>
          </a:p>
        </p:txBody>
      </p:sp>
      <p:sp>
        <p:nvSpPr>
          <p:cNvPr id="17" name="Title 1"/>
          <p:cNvSpPr txBox="1">
            <a:spLocks/>
          </p:cNvSpPr>
          <p:nvPr/>
        </p:nvSpPr>
        <p:spPr>
          <a:xfrm>
            <a:off x="0" y="60198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2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8" name="Title 1"/>
          <p:cNvSpPr txBox="1">
            <a:spLocks/>
          </p:cNvSpPr>
          <p:nvPr/>
        </p:nvSpPr>
        <p:spPr>
          <a:xfrm>
            <a:off x="1752600" y="4343400"/>
            <a:ext cx="7391400" cy="5334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buFont typeface="Arial" pitchFamily="34" charset="0"/>
              <a:buChar cha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Change: </a:t>
            </a:r>
            <a:r>
              <a:rPr lang="en-US"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(Progress </a:t>
            </a:r>
            <a:r>
              <a:rPr lang="en-US" u="sng"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and</a:t>
            </a:r>
            <a:r>
              <a:rPr lang="en-US"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Regress)</a:t>
            </a: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9" name="Title 1"/>
          <p:cNvSpPr txBox="1">
            <a:spLocks/>
          </p:cNvSpPr>
          <p:nvPr/>
        </p:nvSpPr>
        <p:spPr>
          <a:xfrm>
            <a:off x="2590800" y="5410200"/>
            <a:ext cx="5791200" cy="5334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buFont typeface="Arial" pitchFamily="34" charset="0"/>
              <a:buChar char="•"/>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Unusualness</a:t>
            </a:r>
          </a:p>
        </p:txBody>
      </p:sp>
      <p:sp>
        <p:nvSpPr>
          <p:cNvPr id="20" name="TextBox 19"/>
          <p:cNvSpPr txBox="1"/>
          <p:nvPr/>
        </p:nvSpPr>
        <p:spPr>
          <a:xfrm>
            <a:off x="4876800" y="5867400"/>
            <a:ext cx="4267200" cy="584775"/>
          </a:xfrm>
          <a:prstGeom prst="rect">
            <a:avLst/>
          </a:prstGeom>
          <a:noFill/>
        </p:spPr>
        <p:txBody>
          <a:bodyPr wrap="square" rtlCol="0">
            <a:spAutoFit/>
          </a:bodyPr>
          <a:lstStyle/>
          <a:p>
            <a:r>
              <a:rPr lang="en-US" sz="32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Franklin Gothic Medium" pitchFamily="34" charset="0"/>
              </a:rPr>
              <a:t> </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Franklin Gothic Medium"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childTnLst>
                                </p:cTn>
                              </p:par>
                            </p:childTnLst>
                          </p:cTn>
                        </p:par>
                        <p:par>
                          <p:cTn id="40" fill="hold">
                            <p:stCondLst>
                              <p:cond delay="9000"/>
                            </p:stCondLst>
                            <p:childTnLst>
                              <p:par>
                                <p:cTn id="41" presetID="10"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6" grpId="0"/>
      <p:bldP spid="8" grpId="0"/>
      <p:bldP spid="9" grpId="0"/>
      <p:bldP spid="12" grpId="0"/>
      <p:bldP spid="15" grpId="0"/>
      <p:bldP spid="16"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60198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Importance</a:t>
            </a:r>
          </a:p>
        </p:txBody>
      </p:sp>
      <p:sp>
        <p:nvSpPr>
          <p:cNvPr id="11"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pic>
        <p:nvPicPr>
          <p:cNvPr id="2050" name="Picture 2"/>
          <p:cNvPicPr>
            <a:picLocks noChangeAspect="1" noChangeArrowheads="1"/>
          </p:cNvPicPr>
          <p:nvPr/>
        </p:nvPicPr>
        <p:blipFill>
          <a:blip r:embed="rId4" cstate="print"/>
          <a:srcRect/>
          <a:stretch>
            <a:fillRect/>
          </a:stretch>
        </p:blipFill>
        <p:spPr bwMode="auto">
          <a:xfrm>
            <a:off x="304801" y="1524000"/>
            <a:ext cx="3905027" cy="1005840"/>
          </a:xfrm>
          <a:prstGeom prst="rect">
            <a:avLst/>
          </a:prstGeom>
          <a:noFill/>
          <a:ln w="9525">
            <a:noFill/>
            <a:miter lim="800000"/>
            <a:headEnd/>
            <a:tailEnd/>
          </a:ln>
        </p:spPr>
      </p:pic>
      <p:pic>
        <p:nvPicPr>
          <p:cNvPr id="1026" name="Picture 2"/>
          <p:cNvPicPr>
            <a:picLocks noChangeAspect="1" noChangeArrowheads="1"/>
          </p:cNvPicPr>
          <p:nvPr/>
        </p:nvPicPr>
        <p:blipFill>
          <a:blip r:embed="rId5" cstate="print"/>
          <a:srcRect/>
          <a:stretch>
            <a:fillRect/>
          </a:stretch>
        </p:blipFill>
        <p:spPr bwMode="auto">
          <a:xfrm>
            <a:off x="533400" y="2590800"/>
            <a:ext cx="8046720" cy="731520"/>
          </a:xfrm>
          <a:prstGeom prst="rect">
            <a:avLst/>
          </a:prstGeom>
          <a:noFill/>
          <a:ln w="9525">
            <a:noFill/>
            <a:miter lim="800000"/>
            <a:headEnd/>
            <a:tailEnd/>
          </a:ln>
        </p:spPr>
      </p:pic>
      <p:pic>
        <p:nvPicPr>
          <p:cNvPr id="1027" name="Picture 3"/>
          <p:cNvPicPr>
            <a:picLocks noChangeAspect="1" noChangeArrowheads="1"/>
          </p:cNvPicPr>
          <p:nvPr/>
        </p:nvPicPr>
        <p:blipFill>
          <a:blip r:embed="rId6" cstate="print"/>
          <a:srcRect/>
          <a:stretch>
            <a:fillRect/>
          </a:stretch>
        </p:blipFill>
        <p:spPr bwMode="auto">
          <a:xfrm>
            <a:off x="2385391" y="3200400"/>
            <a:ext cx="4929809" cy="283464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000"/>
                                        <p:tgtEl>
                                          <p:spTgt spid="102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fade">
                                      <p:cBhvr>
                                        <p:cTn id="15" dur="1000"/>
                                        <p:tgtEl>
                                          <p:spTgt spid="102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7912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Timeliness</a:t>
            </a:r>
          </a:p>
        </p:txBody>
      </p:sp>
      <p:sp>
        <p:nvSpPr>
          <p:cNvPr id="11" name="Title 1"/>
          <p:cNvSpPr txBox="1">
            <a:spLocks/>
          </p:cNvSpPr>
          <p:nvPr/>
        </p:nvSpPr>
        <p:spPr>
          <a:xfrm>
            <a:off x="0" y="3810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pic>
        <p:nvPicPr>
          <p:cNvPr id="6" name="Picture 2"/>
          <p:cNvPicPr>
            <a:picLocks noChangeAspect="1" noChangeArrowheads="1"/>
          </p:cNvPicPr>
          <p:nvPr/>
        </p:nvPicPr>
        <p:blipFill>
          <a:blip r:embed="rId4" cstate="print"/>
          <a:srcRect/>
          <a:stretch>
            <a:fillRect/>
          </a:stretch>
        </p:blipFill>
        <p:spPr bwMode="auto">
          <a:xfrm>
            <a:off x="457200" y="1295400"/>
            <a:ext cx="4572000" cy="548640"/>
          </a:xfrm>
          <a:prstGeom prst="rect">
            <a:avLst/>
          </a:prstGeom>
          <a:noFill/>
          <a:ln w="9525">
            <a:noFill/>
            <a:miter lim="800000"/>
            <a:headEnd/>
            <a:tailEnd/>
          </a:ln>
        </p:spPr>
      </p:pic>
      <p:pic>
        <p:nvPicPr>
          <p:cNvPr id="9" name="Picture 3"/>
          <p:cNvPicPr>
            <a:picLocks noChangeAspect="1" noChangeArrowheads="1"/>
          </p:cNvPicPr>
          <p:nvPr/>
        </p:nvPicPr>
        <p:blipFill>
          <a:blip r:embed="rId5" cstate="print"/>
          <a:srcRect/>
          <a:stretch>
            <a:fillRect/>
          </a:stretch>
        </p:blipFill>
        <p:spPr bwMode="auto">
          <a:xfrm>
            <a:off x="1828800" y="1905000"/>
            <a:ext cx="5386108" cy="402336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ackground.jpg"/>
          <p:cNvPicPr>
            <a:picLocks noChangeAspect="1"/>
          </p:cNvPicPr>
          <p:nvPr/>
        </p:nvPicPr>
        <p:blipFill>
          <a:blip r:embed="rId3" cstate="print"/>
          <a:stretch>
            <a:fillRect/>
          </a:stretch>
        </p:blipFill>
        <p:spPr>
          <a:xfrm>
            <a:off x="0" y="0"/>
            <a:ext cx="9144000" cy="6858000"/>
          </a:xfrm>
          <a:prstGeom prst="rect">
            <a:avLst/>
          </a:prstGeom>
        </p:spPr>
      </p:pic>
      <p:pic>
        <p:nvPicPr>
          <p:cNvPr id="4" name="Picture 3" descr="background.jpg"/>
          <p:cNvPicPr>
            <a:picLocks noChangeAspect="1"/>
          </p:cNvPicPr>
          <p:nvPr/>
        </p:nvPicPr>
        <p:blipFill>
          <a:blip r:embed="rId4" cstate="print"/>
          <a:srcRect/>
          <a:stretch>
            <a:fillRect/>
          </a:stretch>
        </p:blipFill>
        <p:spPr>
          <a:xfrm>
            <a:off x="0" y="0"/>
            <a:ext cx="9144000" cy="381000"/>
          </a:xfrm>
          <a:prstGeom prst="rect">
            <a:avLst/>
          </a:prstGeom>
        </p:spPr>
      </p:pic>
      <p:sp>
        <p:nvSpPr>
          <p:cNvPr id="5" name="TextBox 4"/>
          <p:cNvSpPr txBox="1"/>
          <p:nvPr/>
        </p:nvSpPr>
        <p:spPr>
          <a:xfrm>
            <a:off x="3352800" y="2590800"/>
            <a:ext cx="2800767" cy="954107"/>
          </a:xfrm>
          <a:prstGeom prst="rect">
            <a:avLst/>
          </a:prstGeom>
          <a:noFill/>
        </p:spPr>
        <p:txBody>
          <a:bodyPr wrap="none" rtlCol="0">
            <a:spAutoFit/>
          </a:bodyPr>
          <a:lstStyle/>
          <a:p>
            <a:r>
              <a:rPr lang="en-US" sz="2800" dirty="0" err="1" smtClean="0">
                <a:solidFill>
                  <a:schemeClr val="bg1"/>
                </a:solidFill>
              </a:rPr>
              <a:t>Morningjoe.wmv</a:t>
            </a:r>
            <a:endParaRPr lang="en-US" sz="2800" dirty="0" smtClean="0">
              <a:solidFill>
                <a:schemeClr val="bg1"/>
              </a:solidFill>
            </a:endParaRPr>
          </a:p>
          <a:p>
            <a:endParaRPr lang="en-US" sz="2800"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867400"/>
            <a:ext cx="90678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Proximity</a:t>
            </a:r>
          </a:p>
        </p:txBody>
      </p:sp>
      <p:sp>
        <p:nvSpPr>
          <p:cNvPr id="11" name="Title 1"/>
          <p:cNvSpPr txBox="1">
            <a:spLocks/>
          </p:cNvSpPr>
          <p:nvPr/>
        </p:nvSpPr>
        <p:spPr>
          <a:xfrm>
            <a:off x="0" y="3048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pic>
        <p:nvPicPr>
          <p:cNvPr id="65538" name="Picture 2"/>
          <p:cNvPicPr>
            <a:picLocks noChangeAspect="1" noChangeArrowheads="1"/>
          </p:cNvPicPr>
          <p:nvPr/>
        </p:nvPicPr>
        <p:blipFill>
          <a:blip r:embed="rId4" cstate="print"/>
          <a:srcRect/>
          <a:stretch>
            <a:fillRect/>
          </a:stretch>
        </p:blipFill>
        <p:spPr bwMode="auto">
          <a:xfrm>
            <a:off x="4876800" y="2819400"/>
            <a:ext cx="3755136" cy="1280160"/>
          </a:xfrm>
          <a:prstGeom prst="rect">
            <a:avLst/>
          </a:prstGeom>
          <a:noFill/>
          <a:ln w="9525">
            <a:noFill/>
            <a:miter lim="800000"/>
            <a:headEnd/>
            <a:tailEnd/>
          </a:ln>
        </p:spPr>
      </p:pic>
      <p:pic>
        <p:nvPicPr>
          <p:cNvPr id="65539" name="Picture 3"/>
          <p:cNvPicPr>
            <a:picLocks noChangeAspect="1" noChangeArrowheads="1"/>
          </p:cNvPicPr>
          <p:nvPr/>
        </p:nvPicPr>
        <p:blipFill>
          <a:blip r:embed="rId5" cstate="print"/>
          <a:srcRect/>
          <a:stretch>
            <a:fillRect/>
          </a:stretch>
        </p:blipFill>
        <p:spPr bwMode="auto">
          <a:xfrm>
            <a:off x="990600" y="2362200"/>
            <a:ext cx="3046333" cy="3200400"/>
          </a:xfrm>
          <a:prstGeom prst="rect">
            <a:avLst/>
          </a:prstGeom>
          <a:noFill/>
          <a:ln w="9525">
            <a:noFill/>
            <a:miter lim="800000"/>
            <a:headEnd/>
            <a:tailEnd/>
          </a:ln>
        </p:spPr>
      </p:pic>
      <p:pic>
        <p:nvPicPr>
          <p:cNvPr id="65540" name="Picture 4"/>
          <p:cNvPicPr>
            <a:picLocks noChangeAspect="1" noChangeArrowheads="1"/>
          </p:cNvPicPr>
          <p:nvPr/>
        </p:nvPicPr>
        <p:blipFill>
          <a:blip r:embed="rId6" cstate="print"/>
          <a:srcRect/>
          <a:stretch>
            <a:fillRect/>
          </a:stretch>
        </p:blipFill>
        <p:spPr bwMode="auto">
          <a:xfrm>
            <a:off x="1371600" y="1371600"/>
            <a:ext cx="6949440" cy="731520"/>
          </a:xfrm>
          <a:prstGeom prst="rect">
            <a:avLst/>
          </a:prstGeom>
          <a:noFill/>
          <a:ln w="9525">
            <a:noFill/>
            <a:miter lim="800000"/>
            <a:headEnd/>
            <a:tailEnd/>
          </a:ln>
        </p:spPr>
      </p:pic>
      <p:pic>
        <p:nvPicPr>
          <p:cNvPr id="65541" name="Picture 5"/>
          <p:cNvPicPr>
            <a:picLocks noChangeAspect="1" noChangeArrowheads="1"/>
          </p:cNvPicPr>
          <p:nvPr/>
        </p:nvPicPr>
        <p:blipFill>
          <a:blip r:embed="rId7" cstate="print"/>
          <a:srcRect/>
          <a:stretch>
            <a:fillRect/>
          </a:stretch>
        </p:blipFill>
        <p:spPr bwMode="auto">
          <a:xfrm>
            <a:off x="274320" y="4495800"/>
            <a:ext cx="8641080" cy="82296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5540"/>
                                        </p:tgtEl>
                                        <p:attrNameLst>
                                          <p:attrName>style.visibility</p:attrName>
                                        </p:attrNameLst>
                                      </p:cBhvr>
                                      <p:to>
                                        <p:strVal val="visible"/>
                                      </p:to>
                                    </p:set>
                                    <p:animEffect transition="in" filter="fade">
                                      <p:cBhvr>
                                        <p:cTn id="7" dur="1000"/>
                                        <p:tgtEl>
                                          <p:spTgt spid="65540"/>
                                        </p:tgtEl>
                                      </p:cBhvr>
                                    </p:animEffect>
                                  </p:childTnLst>
                                </p:cTn>
                              </p:par>
                              <p:par>
                                <p:cTn id="8" presetID="10" presetClass="entr" presetSubtype="0" fill="hold" nodeType="withEffect">
                                  <p:stCondLst>
                                    <p:cond delay="0"/>
                                  </p:stCondLst>
                                  <p:childTnLst>
                                    <p:set>
                                      <p:cBhvr>
                                        <p:cTn id="9" dur="1" fill="hold">
                                          <p:stCondLst>
                                            <p:cond delay="0"/>
                                          </p:stCondLst>
                                        </p:cTn>
                                        <p:tgtEl>
                                          <p:spTgt spid="65539"/>
                                        </p:tgtEl>
                                        <p:attrNameLst>
                                          <p:attrName>style.visibility</p:attrName>
                                        </p:attrNameLst>
                                      </p:cBhvr>
                                      <p:to>
                                        <p:strVal val="visible"/>
                                      </p:to>
                                    </p:set>
                                    <p:animEffect transition="in" filter="fade">
                                      <p:cBhvr>
                                        <p:cTn id="10" dur="1000"/>
                                        <p:tgtEl>
                                          <p:spTgt spid="65539"/>
                                        </p:tgtEl>
                                      </p:cBhvr>
                                    </p:animEffect>
                                  </p:childTnLst>
                                </p:cTn>
                              </p:par>
                              <p:par>
                                <p:cTn id="11" presetID="10" presetClass="entr" presetSubtype="0" fill="hold" nodeType="withEffect">
                                  <p:stCondLst>
                                    <p:cond delay="0"/>
                                  </p:stCondLst>
                                  <p:childTnLst>
                                    <p:set>
                                      <p:cBhvr>
                                        <p:cTn id="12" dur="1" fill="hold">
                                          <p:stCondLst>
                                            <p:cond delay="0"/>
                                          </p:stCondLst>
                                        </p:cTn>
                                        <p:tgtEl>
                                          <p:spTgt spid="65538"/>
                                        </p:tgtEl>
                                        <p:attrNameLst>
                                          <p:attrName>style.visibility</p:attrName>
                                        </p:attrNameLst>
                                      </p:cBhvr>
                                      <p:to>
                                        <p:strVal val="visible"/>
                                      </p:to>
                                    </p:set>
                                    <p:animEffect transition="in" filter="fade">
                                      <p:cBhvr>
                                        <p:cTn id="13" dur="1000"/>
                                        <p:tgtEl>
                                          <p:spTgt spid="65538"/>
                                        </p:tgtEl>
                                      </p:cBhvr>
                                    </p:animEffect>
                                  </p:childTnLst>
                                </p:cTn>
                              </p:par>
                              <p:par>
                                <p:cTn id="14" presetID="10" presetClass="entr" presetSubtype="0" fill="hold" nodeType="withEffect">
                                  <p:stCondLst>
                                    <p:cond delay="0"/>
                                  </p:stCondLst>
                                  <p:childTnLst>
                                    <p:set>
                                      <p:cBhvr>
                                        <p:cTn id="15" dur="1" fill="hold">
                                          <p:stCondLst>
                                            <p:cond delay="0"/>
                                          </p:stCondLst>
                                        </p:cTn>
                                        <p:tgtEl>
                                          <p:spTgt spid="65541"/>
                                        </p:tgtEl>
                                        <p:attrNameLst>
                                          <p:attrName>style.visibility</p:attrName>
                                        </p:attrNameLst>
                                      </p:cBhvr>
                                      <p:to>
                                        <p:strVal val="visible"/>
                                      </p:to>
                                    </p:set>
                                    <p:animEffect transition="in" filter="fade">
                                      <p:cBhvr>
                                        <p:cTn id="16" dur="1000"/>
                                        <p:tgtEl>
                                          <p:spTgt spid="6554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867400"/>
            <a:ext cx="90678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Proximity</a:t>
            </a:r>
          </a:p>
        </p:txBody>
      </p:sp>
      <p:sp>
        <p:nvSpPr>
          <p:cNvPr id="11" name="Title 1"/>
          <p:cNvSpPr txBox="1">
            <a:spLocks/>
          </p:cNvSpPr>
          <p:nvPr/>
        </p:nvSpPr>
        <p:spPr>
          <a:xfrm>
            <a:off x="0" y="3048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pic>
        <p:nvPicPr>
          <p:cNvPr id="4098" name="Picture 2"/>
          <p:cNvPicPr>
            <a:picLocks noChangeAspect="1" noChangeArrowheads="1"/>
          </p:cNvPicPr>
          <p:nvPr/>
        </p:nvPicPr>
        <p:blipFill>
          <a:blip r:embed="rId4" cstate="print"/>
          <a:srcRect/>
          <a:stretch>
            <a:fillRect/>
          </a:stretch>
        </p:blipFill>
        <p:spPr bwMode="auto">
          <a:xfrm>
            <a:off x="304800" y="1295400"/>
            <a:ext cx="4526280" cy="548640"/>
          </a:xfrm>
          <a:prstGeom prst="rect">
            <a:avLst/>
          </a:prstGeom>
          <a:noFill/>
          <a:ln w="9525">
            <a:noFill/>
            <a:miter lim="800000"/>
            <a:headEnd/>
            <a:tailEnd/>
          </a:ln>
        </p:spPr>
      </p:pic>
      <p:pic>
        <p:nvPicPr>
          <p:cNvPr id="2050" name="Picture 2"/>
          <p:cNvPicPr>
            <a:picLocks noChangeAspect="1" noChangeArrowheads="1"/>
          </p:cNvPicPr>
          <p:nvPr/>
        </p:nvPicPr>
        <p:blipFill>
          <a:blip r:embed="rId5" cstate="print"/>
          <a:srcRect/>
          <a:stretch>
            <a:fillRect/>
          </a:stretch>
        </p:blipFill>
        <p:spPr bwMode="auto">
          <a:xfrm>
            <a:off x="685800" y="2057400"/>
            <a:ext cx="5863590" cy="822960"/>
          </a:xfrm>
          <a:prstGeom prst="rect">
            <a:avLst/>
          </a:prstGeom>
          <a:noFill/>
          <a:ln w="9525">
            <a:noFill/>
            <a:miter lim="800000"/>
            <a:headEnd/>
            <a:tailEnd/>
          </a:ln>
        </p:spPr>
      </p:pic>
      <p:pic>
        <p:nvPicPr>
          <p:cNvPr id="2051" name="Picture 3"/>
          <p:cNvPicPr>
            <a:picLocks noChangeAspect="1" noChangeArrowheads="1"/>
          </p:cNvPicPr>
          <p:nvPr/>
        </p:nvPicPr>
        <p:blipFill>
          <a:blip r:embed="rId6" cstate="print"/>
          <a:srcRect/>
          <a:stretch>
            <a:fillRect/>
          </a:stretch>
        </p:blipFill>
        <p:spPr bwMode="auto">
          <a:xfrm>
            <a:off x="4038600" y="3124200"/>
            <a:ext cx="3657600" cy="27432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1000"/>
                                        <p:tgtEl>
                                          <p:spTgt spid="2050"/>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051"/>
                                        </p:tgtEl>
                                        <p:attrNameLst>
                                          <p:attrName>style.visibility</p:attrName>
                                        </p:attrNameLst>
                                      </p:cBhvr>
                                      <p:to>
                                        <p:strVal val="visible"/>
                                      </p:to>
                                    </p:set>
                                    <p:animEffect transition="in" filter="fade">
                                      <p:cBhvr>
                                        <p:cTn id="15" dur="1000"/>
                                        <p:tgtEl>
                                          <p:spTgt spid="205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8674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1"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pic>
        <p:nvPicPr>
          <p:cNvPr id="3" name="Picture 4"/>
          <p:cNvPicPr>
            <a:picLocks noChangeAspect="1" noChangeArrowheads="1"/>
          </p:cNvPicPr>
          <p:nvPr/>
        </p:nvPicPr>
        <p:blipFill>
          <a:blip r:embed="rId4" cstate="print"/>
          <a:srcRect/>
          <a:stretch>
            <a:fillRect/>
          </a:stretch>
        </p:blipFill>
        <p:spPr bwMode="auto">
          <a:xfrm>
            <a:off x="533400" y="1295400"/>
            <a:ext cx="2682240" cy="731520"/>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3276600" y="1219200"/>
            <a:ext cx="4492752" cy="1005840"/>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l="12500" t="25000" r="12500" b="12000"/>
          <a:stretch>
            <a:fillRect/>
          </a:stretch>
        </p:blipFill>
        <p:spPr bwMode="auto">
          <a:xfrm>
            <a:off x="1066800" y="2286000"/>
            <a:ext cx="6966853" cy="3657600"/>
          </a:xfrm>
          <a:prstGeom prst="rect">
            <a:avLst/>
          </a:prstGeom>
          <a:noFill/>
          <a:ln w="9525">
            <a:noFill/>
            <a:miter lim="800000"/>
            <a:headEnd/>
            <a:tailEnd/>
          </a:ln>
        </p:spPr>
      </p:pic>
      <p:sp>
        <p:nvSpPr>
          <p:cNvPr id="8" name="TextBox 7"/>
          <p:cNvSpPr txBox="1"/>
          <p:nvPr/>
        </p:nvSpPr>
        <p:spPr>
          <a:xfrm>
            <a:off x="2057400" y="5943600"/>
            <a:ext cx="5029200" cy="769441"/>
          </a:xfrm>
          <a:prstGeom prst="rect">
            <a:avLst/>
          </a:prstGeom>
          <a:noFill/>
        </p:spPr>
        <p:txBody>
          <a:bodyPr wrap="square" rtlCol="0">
            <a:spAutoFit/>
          </a:bodyPr>
          <a:lstStyle/>
          <a:p>
            <a:pPr algn="ctr"/>
            <a:r>
              <a:rPr lang="en-US" sz="4400" dirty="0" smtClean="0">
                <a:solidFill>
                  <a:schemeClr val="bg1"/>
                </a:solidFill>
                <a:latin typeface="Franklin Gothic Medium" pitchFamily="34" charset="0"/>
              </a:rPr>
              <a:t>Magnitude</a:t>
            </a:r>
            <a:endParaRPr lang="en-US" sz="4400" dirty="0">
              <a:solidFill>
                <a:schemeClr val="bg1"/>
              </a:solidFill>
              <a:latin typeface="Franklin Gothic Medium"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1029"/>
                                        </p:tgtEl>
                                        <p:attrNameLst>
                                          <p:attrName>style.visibility</p:attrName>
                                        </p:attrNameLst>
                                      </p:cBhvr>
                                      <p:to>
                                        <p:strVal val="visible"/>
                                      </p:to>
                                    </p:set>
                                    <p:animEffect transition="in" filter="wipe(down)">
                                      <p:cBhvr>
                                        <p:cTn id="10" dur="1000"/>
                                        <p:tgtEl>
                                          <p:spTgt spid="1029"/>
                                        </p:tgtEl>
                                      </p:cBhvr>
                                    </p:animEffect>
                                  </p:childTnLst>
                                </p:cTn>
                              </p:par>
                              <p:par>
                                <p:cTn id="11" presetID="22" presetClass="entr" presetSubtype="4" fill="hold" nodeType="withEffect">
                                  <p:stCondLst>
                                    <p:cond delay="0"/>
                                  </p:stCondLst>
                                  <p:childTnLst>
                                    <p:set>
                                      <p:cBhvr>
                                        <p:cTn id="12" dur="1" fill="hold">
                                          <p:stCondLst>
                                            <p:cond delay="0"/>
                                          </p:stCondLst>
                                        </p:cTn>
                                        <p:tgtEl>
                                          <p:spTgt spid="1030"/>
                                        </p:tgtEl>
                                        <p:attrNameLst>
                                          <p:attrName>style.visibility</p:attrName>
                                        </p:attrNameLst>
                                      </p:cBhvr>
                                      <p:to>
                                        <p:strVal val="visible"/>
                                      </p:to>
                                    </p:set>
                                    <p:animEffect transition="in" filter="wipe(down)">
                                      <p:cBhvr>
                                        <p:cTn id="13" dur="1000"/>
                                        <p:tgtEl>
                                          <p:spTgt spid="103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nodePh="1">
                                  <p:stCondLst>
                                    <p:cond delay="0"/>
                                  </p:stCondLst>
                                  <p:endCondLst>
                                    <p:cond evt="begin" delay="0">
                                      <p:tn val="16"/>
                                    </p:cond>
                                  </p:end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35052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Quake.wmv</a:t>
            </a:r>
          </a:p>
        </p:txBody>
      </p:sp>
      <p:sp>
        <p:nvSpPr>
          <p:cNvPr id="11"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152400" y="5943600"/>
            <a:ext cx="86868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Prominence</a:t>
            </a:r>
          </a:p>
        </p:txBody>
      </p:sp>
      <p:sp>
        <p:nvSpPr>
          <p:cNvPr id="11"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pic>
        <p:nvPicPr>
          <p:cNvPr id="9" name="Picture 8" descr="Katrina_Satellite.bmp"/>
          <p:cNvPicPr>
            <a:picLocks noChangeAspect="1"/>
          </p:cNvPicPr>
          <p:nvPr/>
        </p:nvPicPr>
        <p:blipFill>
          <a:blip r:embed="rId4" cstate="print"/>
          <a:srcRect l="19389"/>
          <a:stretch>
            <a:fillRect/>
          </a:stretch>
        </p:blipFill>
        <p:spPr>
          <a:xfrm>
            <a:off x="2438400" y="1430949"/>
            <a:ext cx="4435419" cy="4588851"/>
          </a:xfrm>
          <a:prstGeom prst="rect">
            <a:avLst/>
          </a:prstGeom>
          <a:ln>
            <a:noFill/>
          </a:ln>
          <a:effectLst>
            <a:outerShdw blurRad="292100" dist="139700" dir="2700000" algn="tl" rotWithShape="0">
              <a:srgbClr val="333333">
                <a:alpha val="65000"/>
              </a:srgbClr>
            </a:outerShdw>
          </a:effectLst>
        </p:spPr>
      </p:pic>
      <p:pic>
        <p:nvPicPr>
          <p:cNvPr id="8" name="Picture 7" descr="Katrina_Satellite.bmp"/>
          <p:cNvPicPr>
            <a:picLocks noChangeAspect="1"/>
          </p:cNvPicPr>
          <p:nvPr/>
        </p:nvPicPr>
        <p:blipFill>
          <a:blip r:embed="rId5" cstate="print"/>
          <a:stretch>
            <a:fillRect/>
          </a:stretch>
        </p:blipFill>
        <p:spPr>
          <a:xfrm>
            <a:off x="5029200" y="1447800"/>
            <a:ext cx="3295404" cy="4588851"/>
          </a:xfrm>
          <a:prstGeom prst="rect">
            <a:avLst/>
          </a:prstGeom>
          <a:ln>
            <a:noFill/>
          </a:ln>
          <a:effectLst>
            <a:outerShdw blurRad="292100" dist="139700" dir="2700000" algn="tl" rotWithShape="0">
              <a:srgbClr val="333333">
                <a:alpha val="65000"/>
              </a:srgbClr>
            </a:outerShdw>
          </a:effectLst>
        </p:spPr>
      </p:pic>
      <p:pic>
        <p:nvPicPr>
          <p:cNvPr id="5122" name="Picture 2"/>
          <p:cNvPicPr>
            <a:picLocks noChangeAspect="1" noChangeArrowheads="1"/>
          </p:cNvPicPr>
          <p:nvPr/>
        </p:nvPicPr>
        <p:blipFill>
          <a:blip r:embed="rId6" cstate="print"/>
          <a:srcRect/>
          <a:stretch>
            <a:fillRect/>
          </a:stretch>
        </p:blipFill>
        <p:spPr bwMode="auto">
          <a:xfrm>
            <a:off x="1143000" y="1295400"/>
            <a:ext cx="6907814" cy="475488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5122"/>
                                        </p:tgtEl>
                                      </p:cBhvr>
                                    </p:animEffect>
                                    <p:set>
                                      <p:cBhvr>
                                        <p:cTn id="7" dur="1" fill="hold">
                                          <p:stCondLst>
                                            <p:cond delay="999"/>
                                          </p:stCondLst>
                                        </p:cTn>
                                        <p:tgtEl>
                                          <p:spTgt spid="5122"/>
                                        </p:tgtEl>
                                        <p:attrNameLst>
                                          <p:attrName>style.visibility</p:attrName>
                                        </p:attrNameLst>
                                      </p:cBhvr>
                                      <p:to>
                                        <p:strVal val="hidden"/>
                                      </p:to>
                                    </p:se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par>
                          <p:cTn id="12" fill="hold">
                            <p:stCondLst>
                              <p:cond delay="2000"/>
                            </p:stCondLst>
                            <p:childTnLst>
                              <p:par>
                                <p:cTn id="13" presetID="35" presetClass="path" presetSubtype="0" accel="50000" decel="50000" fill="hold" nodeType="afterEffect">
                                  <p:stCondLst>
                                    <p:cond delay="0"/>
                                  </p:stCondLst>
                                  <p:childTnLst>
                                    <p:animMotion origin="layout" path="M 0 0  L -0.25 0  E" pathEditMode="relative" ptsTypes="">
                                      <p:cBhvr>
                                        <p:cTn id="14" dur="1000" fill="hold"/>
                                        <p:tgtEl>
                                          <p:spTgt spid="9"/>
                                        </p:tgtEl>
                                        <p:attrNameLst>
                                          <p:attrName>ppt_x</p:attrName>
                                          <p:attrName>ppt_y</p:attrName>
                                        </p:attrNameLst>
                                      </p:cBhvr>
                                    </p:animMotion>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backgroun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Title 1"/>
          <p:cNvSpPr txBox="1">
            <a:spLocks/>
          </p:cNvSpPr>
          <p:nvPr/>
        </p:nvSpPr>
        <p:spPr>
          <a:xfrm>
            <a:off x="3048000" y="5943600"/>
            <a:ext cx="2819400" cy="9144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Conflict</a:t>
            </a:r>
            <a:endParaRPr lang="en-US" sz="4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11" name="Title 1"/>
          <p:cNvSpPr txBox="1">
            <a:spLocks/>
          </p:cNvSpPr>
          <p:nvPr/>
        </p:nvSpPr>
        <p:spPr>
          <a:xfrm>
            <a:off x="0" y="304800"/>
            <a:ext cx="9144000" cy="26670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Universal News Drivers</a:t>
            </a:r>
            <a:endParaRPr lang="en-US" sz="48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3074" name="Picture 2"/>
          <p:cNvPicPr>
            <a:picLocks noChangeAspect="1" noChangeArrowheads="1"/>
          </p:cNvPicPr>
          <p:nvPr/>
        </p:nvPicPr>
        <p:blipFill>
          <a:blip r:embed="rId4" cstate="print"/>
          <a:srcRect/>
          <a:stretch>
            <a:fillRect/>
          </a:stretch>
        </p:blipFill>
        <p:spPr bwMode="auto">
          <a:xfrm>
            <a:off x="615516" y="1066800"/>
            <a:ext cx="2280084" cy="1079459"/>
          </a:xfrm>
          <a:prstGeom prst="rect">
            <a:avLst/>
          </a:prstGeom>
          <a:noFill/>
          <a:ln w="9525">
            <a:noFill/>
            <a:miter lim="800000"/>
            <a:headEnd/>
            <a:tailEnd/>
          </a:ln>
        </p:spPr>
      </p:pic>
      <p:pic>
        <p:nvPicPr>
          <p:cNvPr id="3075" name="Picture 3"/>
          <p:cNvPicPr>
            <a:picLocks noChangeAspect="1" noChangeArrowheads="1"/>
          </p:cNvPicPr>
          <p:nvPr/>
        </p:nvPicPr>
        <p:blipFill>
          <a:blip r:embed="rId5" cstate="print"/>
          <a:srcRect/>
          <a:stretch>
            <a:fillRect/>
          </a:stretch>
        </p:blipFill>
        <p:spPr bwMode="auto">
          <a:xfrm>
            <a:off x="2253332" y="1905000"/>
            <a:ext cx="5747668" cy="402336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1000"/>
                                        <p:tgtEl>
                                          <p:spTgt spid="3075"/>
                                        </p:tgtEl>
                                      </p:cBhvr>
                                    </p:animEffect>
                                  </p:childTnLst>
                                </p:cTn>
                              </p:par>
                              <p:par>
                                <p:cTn id="8" presetID="10" presetClass="entr" presetSubtype="0"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Effect transition="in" filter="fade">
                                      <p:cBhvr>
                                        <p:cTn id="10" dur="1000"/>
                                        <p:tgtEl>
                                          <p:spTgt spid="307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8674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Human Interest</a:t>
            </a:r>
          </a:p>
        </p:txBody>
      </p:sp>
      <p:sp>
        <p:nvSpPr>
          <p:cNvPr id="11" name="Title 1"/>
          <p:cNvSpPr txBox="1">
            <a:spLocks/>
          </p:cNvSpPr>
          <p:nvPr/>
        </p:nvSpPr>
        <p:spPr>
          <a:xfrm>
            <a:off x="0" y="3048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pic>
        <p:nvPicPr>
          <p:cNvPr id="6" name="Picture 5" descr="Katrina_Satellite.bmp"/>
          <p:cNvPicPr>
            <a:picLocks noChangeAspect="1"/>
          </p:cNvPicPr>
          <p:nvPr/>
        </p:nvPicPr>
        <p:blipFill>
          <a:blip r:embed="rId4" cstate="print"/>
          <a:stretch>
            <a:fillRect/>
          </a:stretch>
        </p:blipFill>
        <p:spPr>
          <a:xfrm>
            <a:off x="1295400" y="1289216"/>
            <a:ext cx="6629400" cy="538136"/>
          </a:xfrm>
          <a:prstGeom prst="rect">
            <a:avLst/>
          </a:prstGeom>
          <a:ln>
            <a:noFill/>
          </a:ln>
          <a:effectLst>
            <a:outerShdw blurRad="292100" dist="139700" dir="2700000" algn="tl" rotWithShape="0">
              <a:srgbClr val="333333">
                <a:alpha val="65000"/>
              </a:srgbClr>
            </a:outerShdw>
          </a:effectLst>
        </p:spPr>
      </p:pic>
      <p:pic>
        <p:nvPicPr>
          <p:cNvPr id="4098" name="Picture 2"/>
          <p:cNvPicPr>
            <a:picLocks noChangeAspect="1" noChangeArrowheads="1"/>
          </p:cNvPicPr>
          <p:nvPr/>
        </p:nvPicPr>
        <p:blipFill>
          <a:blip r:embed="rId5" cstate="print"/>
          <a:srcRect t="10417" b="16667"/>
          <a:stretch>
            <a:fillRect/>
          </a:stretch>
        </p:blipFill>
        <p:spPr bwMode="auto">
          <a:xfrm>
            <a:off x="1143000" y="1981200"/>
            <a:ext cx="7022597" cy="384048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1000"/>
                                        <p:tgtEl>
                                          <p:spTgt spid="409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11" name="Title 1"/>
          <p:cNvSpPr txBox="1">
            <a:spLocks/>
          </p:cNvSpPr>
          <p:nvPr/>
        </p:nvSpPr>
        <p:spPr>
          <a:xfrm>
            <a:off x="0" y="2743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Duckboy.wmv</a:t>
            </a:r>
            <a:endPar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7150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Human³ Interest</a:t>
            </a:r>
          </a:p>
        </p:txBody>
      </p:sp>
      <p:pic>
        <p:nvPicPr>
          <p:cNvPr id="9" name="Picture 8" descr="Katrina_Satellite.bmp"/>
          <p:cNvPicPr>
            <a:picLocks noChangeAspect="1"/>
          </p:cNvPicPr>
          <p:nvPr/>
        </p:nvPicPr>
        <p:blipFill>
          <a:blip r:embed="rId4" cstate="print"/>
          <a:stretch>
            <a:fillRect/>
          </a:stretch>
        </p:blipFill>
        <p:spPr>
          <a:xfrm>
            <a:off x="2105904" y="1435999"/>
            <a:ext cx="4932192" cy="4126601"/>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7912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Change</a:t>
            </a:r>
          </a:p>
        </p:txBody>
      </p:sp>
      <p:sp>
        <p:nvSpPr>
          <p:cNvPr id="11"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grpSp>
        <p:nvGrpSpPr>
          <p:cNvPr id="9" name="Group 8"/>
          <p:cNvGrpSpPr/>
          <p:nvPr/>
        </p:nvGrpSpPr>
        <p:grpSpPr>
          <a:xfrm>
            <a:off x="685800" y="1524000"/>
            <a:ext cx="4343400" cy="1828800"/>
            <a:chOff x="1524000" y="1219200"/>
            <a:chExt cx="4343400" cy="1828800"/>
          </a:xfrm>
        </p:grpSpPr>
        <p:pic>
          <p:nvPicPr>
            <p:cNvPr id="2050" name="Picture 2"/>
            <p:cNvPicPr>
              <a:picLocks noChangeAspect="1" noChangeArrowheads="1"/>
            </p:cNvPicPr>
            <p:nvPr/>
          </p:nvPicPr>
          <p:blipFill>
            <a:blip r:embed="rId4" cstate="print"/>
            <a:srcRect/>
            <a:stretch>
              <a:fillRect/>
            </a:stretch>
          </p:blipFill>
          <p:spPr bwMode="auto">
            <a:xfrm>
              <a:off x="1524000" y="1219200"/>
              <a:ext cx="4343400" cy="990600"/>
            </a:xfrm>
            <a:prstGeom prst="rect">
              <a:avLst/>
            </a:prstGeom>
            <a:noFill/>
            <a:ln w="9525">
              <a:noFill/>
              <a:miter lim="800000"/>
              <a:headEnd/>
              <a:tailEnd/>
            </a:ln>
          </p:spPr>
        </p:pic>
        <p:pic>
          <p:nvPicPr>
            <p:cNvPr id="8" name="Picture 2"/>
            <p:cNvPicPr>
              <a:picLocks noChangeAspect="1" noChangeArrowheads="1"/>
            </p:cNvPicPr>
            <p:nvPr/>
          </p:nvPicPr>
          <p:blipFill>
            <a:blip r:embed="rId5" cstate="print"/>
            <a:srcRect/>
            <a:stretch>
              <a:fillRect/>
            </a:stretch>
          </p:blipFill>
          <p:spPr bwMode="auto">
            <a:xfrm>
              <a:off x="1524000" y="2209800"/>
              <a:ext cx="4343400" cy="838200"/>
            </a:xfrm>
            <a:prstGeom prst="rect">
              <a:avLst/>
            </a:prstGeom>
            <a:noFill/>
            <a:ln w="9525">
              <a:noFill/>
              <a:miter lim="800000"/>
              <a:headEnd/>
              <a:tailEnd/>
            </a:ln>
          </p:spPr>
        </p:pic>
      </p:grpSp>
      <p:grpSp>
        <p:nvGrpSpPr>
          <p:cNvPr id="13" name="Group 12"/>
          <p:cNvGrpSpPr/>
          <p:nvPr/>
        </p:nvGrpSpPr>
        <p:grpSpPr>
          <a:xfrm>
            <a:off x="152400" y="3352800"/>
            <a:ext cx="8991600" cy="1905000"/>
            <a:chOff x="381000" y="4953000"/>
            <a:chExt cx="8991600" cy="1905000"/>
          </a:xfrm>
        </p:grpSpPr>
        <p:pic>
          <p:nvPicPr>
            <p:cNvPr id="2051" name="Picture 3"/>
            <p:cNvPicPr>
              <a:picLocks noChangeAspect="1" noChangeArrowheads="1"/>
            </p:cNvPicPr>
            <p:nvPr/>
          </p:nvPicPr>
          <p:blipFill>
            <a:blip r:embed="rId6" cstate="print"/>
            <a:srcRect/>
            <a:stretch>
              <a:fillRect/>
            </a:stretch>
          </p:blipFill>
          <p:spPr bwMode="auto">
            <a:xfrm>
              <a:off x="381000" y="6096000"/>
              <a:ext cx="8991600" cy="762000"/>
            </a:xfrm>
            <a:prstGeom prst="rect">
              <a:avLst/>
            </a:prstGeom>
            <a:noFill/>
            <a:ln w="9525">
              <a:noFill/>
              <a:miter lim="800000"/>
              <a:headEnd/>
              <a:tailEnd/>
            </a:ln>
          </p:spPr>
        </p:pic>
        <p:pic>
          <p:nvPicPr>
            <p:cNvPr id="12" name="Picture 3"/>
            <p:cNvPicPr>
              <a:picLocks noChangeAspect="1" noChangeArrowheads="1"/>
            </p:cNvPicPr>
            <p:nvPr/>
          </p:nvPicPr>
          <p:blipFill>
            <a:blip r:embed="rId7" cstate="print"/>
            <a:srcRect/>
            <a:stretch>
              <a:fillRect/>
            </a:stretch>
          </p:blipFill>
          <p:spPr bwMode="auto">
            <a:xfrm>
              <a:off x="381000" y="4953000"/>
              <a:ext cx="8991600" cy="1219200"/>
            </a:xfrm>
            <a:prstGeom prst="rect">
              <a:avLst/>
            </a:prstGeom>
            <a:noFill/>
            <a:ln w="9525">
              <a:noFill/>
              <a:miter lim="800000"/>
              <a:headEnd/>
              <a:tailEnd/>
            </a:ln>
          </p:spPr>
        </p:pic>
      </p:grpSp>
      <p:pic>
        <p:nvPicPr>
          <p:cNvPr id="2052" name="Picture 4"/>
          <p:cNvPicPr>
            <a:picLocks noChangeAspect="1" noChangeArrowheads="1"/>
          </p:cNvPicPr>
          <p:nvPr/>
        </p:nvPicPr>
        <p:blipFill>
          <a:blip r:embed="rId8" cstate="print"/>
          <a:srcRect/>
          <a:stretch>
            <a:fillRect/>
          </a:stretch>
        </p:blipFill>
        <p:spPr bwMode="auto">
          <a:xfrm>
            <a:off x="1752600" y="1112520"/>
            <a:ext cx="6251789" cy="475488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052"/>
                                        </p:tgtEl>
                                        <p:attrNameLst>
                                          <p:attrName>style.visibility</p:attrName>
                                        </p:attrNameLst>
                                      </p:cBhvr>
                                      <p:to>
                                        <p:strVal val="visible"/>
                                      </p:to>
                                    </p:set>
                                    <p:animEffect transition="in" filter="fade">
                                      <p:cBhvr>
                                        <p:cTn id="16" dur="1000"/>
                                        <p:tgtEl>
                                          <p:spTgt spid="205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1981200"/>
            <a:ext cx="9144000" cy="17526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8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What is News</a:t>
            </a:r>
          </a:p>
          <a:p>
            <a:pPr lvl="0" algn="ctr">
              <a:spcBef>
                <a:spcPct val="0"/>
              </a:spcBef>
            </a:pPr>
            <a:r>
              <a:rPr lang="en-US" sz="8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and Who Decides?</a:t>
            </a:r>
          </a:p>
        </p:txBody>
      </p:sp>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backgroun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Title 1"/>
          <p:cNvSpPr txBox="1">
            <a:spLocks/>
          </p:cNvSpPr>
          <p:nvPr/>
        </p:nvSpPr>
        <p:spPr>
          <a:xfrm>
            <a:off x="0" y="457200"/>
            <a:ext cx="9144000" cy="26670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Universal News Drivers</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8" name="Title 1"/>
          <p:cNvSpPr txBox="1">
            <a:spLocks/>
          </p:cNvSpPr>
          <p:nvPr/>
        </p:nvSpPr>
        <p:spPr>
          <a:xfrm>
            <a:off x="2209800" y="6096000"/>
            <a:ext cx="4876800" cy="11430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Change</a:t>
            </a:r>
            <a:endParaRPr lang="en-US" sz="36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66562" name="Picture 2"/>
          <p:cNvPicPr>
            <a:picLocks noChangeAspect="1" noChangeArrowheads="1"/>
          </p:cNvPicPr>
          <p:nvPr/>
        </p:nvPicPr>
        <p:blipFill>
          <a:blip r:embed="rId4" cstate="print"/>
          <a:srcRect/>
          <a:stretch>
            <a:fillRect/>
          </a:stretch>
        </p:blipFill>
        <p:spPr bwMode="auto">
          <a:xfrm>
            <a:off x="0" y="1447800"/>
            <a:ext cx="5105400" cy="762000"/>
          </a:xfrm>
          <a:prstGeom prst="rect">
            <a:avLst/>
          </a:prstGeom>
          <a:noFill/>
          <a:ln w="9525">
            <a:noFill/>
            <a:miter lim="800000"/>
            <a:headEnd/>
            <a:tailEnd/>
          </a:ln>
        </p:spPr>
      </p:pic>
      <p:pic>
        <p:nvPicPr>
          <p:cNvPr id="66563" name="Picture 3"/>
          <p:cNvPicPr>
            <a:picLocks noChangeAspect="1" noChangeArrowheads="1"/>
          </p:cNvPicPr>
          <p:nvPr/>
        </p:nvPicPr>
        <p:blipFill>
          <a:blip r:embed="rId5" cstate="print"/>
          <a:srcRect/>
          <a:stretch>
            <a:fillRect/>
          </a:stretch>
        </p:blipFill>
        <p:spPr bwMode="auto">
          <a:xfrm>
            <a:off x="152400" y="2590800"/>
            <a:ext cx="8915400" cy="1371600"/>
          </a:xfrm>
          <a:prstGeom prst="rect">
            <a:avLst/>
          </a:prstGeom>
          <a:noFill/>
          <a:ln w="9525">
            <a:noFill/>
            <a:miter lim="800000"/>
            <a:headEnd/>
            <a:tailEnd/>
          </a:ln>
        </p:spPr>
      </p:pic>
      <p:pic>
        <p:nvPicPr>
          <p:cNvPr id="66564" name="Picture 4"/>
          <p:cNvPicPr>
            <a:picLocks noChangeAspect="1" noChangeArrowheads="1"/>
          </p:cNvPicPr>
          <p:nvPr/>
        </p:nvPicPr>
        <p:blipFill>
          <a:blip r:embed="rId6" cstate="print"/>
          <a:srcRect/>
          <a:stretch>
            <a:fillRect/>
          </a:stretch>
        </p:blipFill>
        <p:spPr bwMode="auto">
          <a:xfrm>
            <a:off x="6629400" y="3276600"/>
            <a:ext cx="1933084" cy="26670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7912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a:t>
            </a:r>
            <a:r>
              <a:rPr lang="en-US" sz="4200"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Ir</a:t>
            </a:r>
            <a:r>
              <a:rPr lang="en-US" sz="4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)Relevance</a:t>
            </a:r>
          </a:p>
        </p:txBody>
      </p:sp>
      <p:sp>
        <p:nvSpPr>
          <p:cNvPr id="11" name="Title 1"/>
          <p:cNvSpPr txBox="1">
            <a:spLocks/>
          </p:cNvSpPr>
          <p:nvPr/>
        </p:nvSpPr>
        <p:spPr>
          <a:xfrm>
            <a:off x="0" y="3810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pic>
        <p:nvPicPr>
          <p:cNvPr id="1026" name="Picture 2"/>
          <p:cNvPicPr>
            <a:picLocks noChangeAspect="1" noChangeArrowheads="1"/>
          </p:cNvPicPr>
          <p:nvPr/>
        </p:nvPicPr>
        <p:blipFill>
          <a:blip r:embed="rId4" cstate="print"/>
          <a:srcRect/>
          <a:stretch>
            <a:fillRect/>
          </a:stretch>
        </p:blipFill>
        <p:spPr bwMode="auto">
          <a:xfrm>
            <a:off x="228600" y="1844040"/>
            <a:ext cx="8799026" cy="265176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7912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Relevance</a:t>
            </a:r>
          </a:p>
        </p:txBody>
      </p:sp>
      <p:sp>
        <p:nvSpPr>
          <p:cNvPr id="11" name="Title 1"/>
          <p:cNvSpPr txBox="1">
            <a:spLocks/>
          </p:cNvSpPr>
          <p:nvPr/>
        </p:nvSpPr>
        <p:spPr>
          <a:xfrm>
            <a:off x="0" y="3810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pic>
        <p:nvPicPr>
          <p:cNvPr id="6" name="Picture 4"/>
          <p:cNvPicPr>
            <a:picLocks noChangeAspect="1" noChangeArrowheads="1"/>
          </p:cNvPicPr>
          <p:nvPr/>
        </p:nvPicPr>
        <p:blipFill>
          <a:blip r:embed="rId4" cstate="print"/>
          <a:srcRect/>
          <a:stretch>
            <a:fillRect/>
          </a:stretch>
        </p:blipFill>
        <p:spPr bwMode="auto">
          <a:xfrm>
            <a:off x="381000" y="3048000"/>
            <a:ext cx="3606801" cy="2743200"/>
          </a:xfrm>
          <a:prstGeom prst="rect">
            <a:avLst/>
          </a:prstGeom>
          <a:noFill/>
          <a:ln w="9525">
            <a:noFill/>
            <a:miter lim="800000"/>
            <a:headEnd/>
            <a:tailEnd/>
          </a:ln>
        </p:spPr>
      </p:pic>
      <p:grpSp>
        <p:nvGrpSpPr>
          <p:cNvPr id="12" name="Group 11"/>
          <p:cNvGrpSpPr/>
          <p:nvPr/>
        </p:nvGrpSpPr>
        <p:grpSpPr>
          <a:xfrm>
            <a:off x="2590800" y="1371600"/>
            <a:ext cx="6492240" cy="3291840"/>
            <a:chOff x="304801" y="1524000"/>
            <a:chExt cx="8275319" cy="4511040"/>
          </a:xfrm>
        </p:grpSpPr>
        <p:pic>
          <p:nvPicPr>
            <p:cNvPr id="8" name="Picture 2"/>
            <p:cNvPicPr>
              <a:picLocks noChangeAspect="1" noChangeArrowheads="1"/>
            </p:cNvPicPr>
            <p:nvPr/>
          </p:nvPicPr>
          <p:blipFill>
            <a:blip r:embed="rId5" cstate="print"/>
            <a:srcRect/>
            <a:stretch>
              <a:fillRect/>
            </a:stretch>
          </p:blipFill>
          <p:spPr bwMode="auto">
            <a:xfrm>
              <a:off x="304801" y="1524000"/>
              <a:ext cx="3905027" cy="1005840"/>
            </a:xfrm>
            <a:prstGeom prst="rect">
              <a:avLst/>
            </a:prstGeom>
            <a:noFill/>
            <a:ln w="9525">
              <a:noFill/>
              <a:miter lim="800000"/>
              <a:headEnd/>
              <a:tailEnd/>
            </a:ln>
          </p:spPr>
        </p:pic>
        <p:pic>
          <p:nvPicPr>
            <p:cNvPr id="9" name="Picture 2"/>
            <p:cNvPicPr>
              <a:picLocks noChangeAspect="1" noChangeArrowheads="1"/>
            </p:cNvPicPr>
            <p:nvPr/>
          </p:nvPicPr>
          <p:blipFill>
            <a:blip r:embed="rId6" cstate="print"/>
            <a:srcRect/>
            <a:stretch>
              <a:fillRect/>
            </a:stretch>
          </p:blipFill>
          <p:spPr bwMode="auto">
            <a:xfrm>
              <a:off x="533400" y="2590800"/>
              <a:ext cx="8046720" cy="731520"/>
            </a:xfrm>
            <a:prstGeom prst="rect">
              <a:avLst/>
            </a:prstGeom>
            <a:noFill/>
            <a:ln w="9525">
              <a:noFill/>
              <a:miter lim="800000"/>
              <a:headEnd/>
              <a:tailEnd/>
            </a:ln>
          </p:spPr>
        </p:pic>
        <p:pic>
          <p:nvPicPr>
            <p:cNvPr id="10" name="Picture 3"/>
            <p:cNvPicPr>
              <a:picLocks noChangeAspect="1" noChangeArrowheads="1"/>
            </p:cNvPicPr>
            <p:nvPr/>
          </p:nvPicPr>
          <p:blipFill>
            <a:blip r:embed="rId7" cstate="print"/>
            <a:srcRect/>
            <a:stretch>
              <a:fillRect/>
            </a:stretch>
          </p:blipFill>
          <p:spPr bwMode="auto">
            <a:xfrm>
              <a:off x="2385391" y="3200400"/>
              <a:ext cx="4929809" cy="2834640"/>
            </a:xfrm>
            <a:prstGeom prst="rect">
              <a:avLst/>
            </a:prstGeom>
            <a:noFill/>
            <a:ln w="9525">
              <a:noFill/>
              <a:miter lim="800000"/>
              <a:headEnd/>
              <a:tailEnd/>
            </a:ln>
          </p:spPr>
        </p:pic>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10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rcRect/>
          <a:stretch>
            <a:fillRect/>
          </a:stretch>
        </p:blipFill>
        <p:spPr>
          <a:xfrm>
            <a:off x="0" y="0"/>
            <a:ext cx="9144000" cy="6858000"/>
          </a:xfrm>
          <a:prstGeom prst="rect">
            <a:avLst/>
          </a:prstGeom>
        </p:spPr>
      </p:pic>
      <p:sp>
        <p:nvSpPr>
          <p:cNvPr id="11" name="Title 1"/>
          <p:cNvSpPr txBox="1">
            <a:spLocks/>
          </p:cNvSpPr>
          <p:nvPr/>
        </p:nvSpPr>
        <p:spPr>
          <a:xfrm>
            <a:off x="0" y="59436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Unusualness</a:t>
            </a:r>
          </a:p>
        </p:txBody>
      </p:sp>
      <p:sp>
        <p:nvSpPr>
          <p:cNvPr id="7"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pic>
        <p:nvPicPr>
          <p:cNvPr id="6151" name="Picture 7"/>
          <p:cNvPicPr>
            <a:picLocks noChangeAspect="1" noChangeArrowheads="1"/>
          </p:cNvPicPr>
          <p:nvPr/>
        </p:nvPicPr>
        <p:blipFill>
          <a:blip r:embed="rId4" cstate="print"/>
          <a:srcRect/>
          <a:stretch>
            <a:fillRect/>
          </a:stretch>
        </p:blipFill>
        <p:spPr bwMode="auto">
          <a:xfrm>
            <a:off x="1676400" y="2076450"/>
            <a:ext cx="6096000" cy="3943350"/>
          </a:xfrm>
          <a:prstGeom prst="rect">
            <a:avLst/>
          </a:prstGeom>
          <a:noFill/>
          <a:ln w="9525">
            <a:noFill/>
            <a:miter lim="800000"/>
            <a:headEnd/>
            <a:tailEnd/>
          </a:ln>
        </p:spPr>
      </p:pic>
      <p:pic>
        <p:nvPicPr>
          <p:cNvPr id="6147" name="Picture 3"/>
          <p:cNvPicPr>
            <a:picLocks noChangeAspect="1" noChangeArrowheads="1"/>
          </p:cNvPicPr>
          <p:nvPr/>
        </p:nvPicPr>
        <p:blipFill>
          <a:blip r:embed="rId5" cstate="print"/>
          <a:srcRect/>
          <a:stretch>
            <a:fillRect/>
          </a:stretch>
        </p:blipFill>
        <p:spPr bwMode="auto">
          <a:xfrm>
            <a:off x="2971800" y="1371600"/>
            <a:ext cx="5105400" cy="1295400"/>
          </a:xfrm>
          <a:prstGeom prst="rect">
            <a:avLst/>
          </a:prstGeom>
          <a:noFill/>
          <a:ln w="9525">
            <a:noFill/>
            <a:miter lim="800000"/>
            <a:headEnd/>
            <a:tailEnd/>
          </a:ln>
        </p:spPr>
      </p:pic>
      <p:pic>
        <p:nvPicPr>
          <p:cNvPr id="6146" name="Picture 2"/>
          <p:cNvPicPr>
            <a:picLocks noChangeAspect="1" noChangeArrowheads="1"/>
          </p:cNvPicPr>
          <p:nvPr/>
        </p:nvPicPr>
        <p:blipFill>
          <a:blip r:embed="rId6" cstate="print"/>
          <a:srcRect/>
          <a:stretch>
            <a:fillRect/>
          </a:stretch>
        </p:blipFill>
        <p:spPr bwMode="auto">
          <a:xfrm>
            <a:off x="381000" y="1524000"/>
            <a:ext cx="2286000" cy="100584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1000"/>
                                        <p:tgtEl>
                                          <p:spTgt spid="6146"/>
                                        </p:tgtEl>
                                      </p:cBhvr>
                                    </p:animEffect>
                                  </p:childTnLst>
                                </p:cTn>
                              </p:par>
                              <p:par>
                                <p:cTn id="8" presetID="10" presetClass="entr" presetSubtype="0" fill="hold" nodeType="withEffect">
                                  <p:stCondLst>
                                    <p:cond delay="0"/>
                                  </p:stCondLst>
                                  <p:childTnLst>
                                    <p:set>
                                      <p:cBhvr>
                                        <p:cTn id="9" dur="1" fill="hold">
                                          <p:stCondLst>
                                            <p:cond delay="0"/>
                                          </p:stCondLst>
                                        </p:cTn>
                                        <p:tgtEl>
                                          <p:spTgt spid="6147"/>
                                        </p:tgtEl>
                                        <p:attrNameLst>
                                          <p:attrName>style.visibility</p:attrName>
                                        </p:attrNameLst>
                                      </p:cBhvr>
                                      <p:to>
                                        <p:strVal val="visible"/>
                                      </p:to>
                                    </p:set>
                                    <p:animEffect transition="in" filter="fade">
                                      <p:cBhvr>
                                        <p:cTn id="10" dur="1000"/>
                                        <p:tgtEl>
                                          <p:spTgt spid="6147"/>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6151"/>
                                        </p:tgtEl>
                                        <p:attrNameLst>
                                          <p:attrName>style.visibility</p:attrName>
                                        </p:attrNameLst>
                                      </p:cBhvr>
                                      <p:to>
                                        <p:strVal val="visible"/>
                                      </p:to>
                                    </p:set>
                                    <p:animEffect transition="in" filter="fade">
                                      <p:cBhvr>
                                        <p:cTn id="14" dur="1000"/>
                                        <p:tgtEl>
                                          <p:spTgt spid="615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18288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buFont typeface="Arial" pitchFamily="34" charset="0"/>
              <a:buChar char="•"/>
            </a:pPr>
            <a:r>
              <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What’s Interesting  vs. What’s Important</a:t>
            </a:r>
          </a:p>
        </p:txBody>
      </p:sp>
      <p:sp>
        <p:nvSpPr>
          <p:cNvPr id="11" name="Title 1"/>
          <p:cNvSpPr txBox="1">
            <a:spLocks/>
          </p:cNvSpPr>
          <p:nvPr/>
        </p:nvSpPr>
        <p:spPr>
          <a:xfrm>
            <a:off x="0" y="5334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Factor 2: Editorial Judgment</a:t>
            </a:r>
          </a:p>
        </p:txBody>
      </p:sp>
      <p:sp>
        <p:nvSpPr>
          <p:cNvPr id="5" name="Title 1"/>
          <p:cNvSpPr txBox="1">
            <a:spLocks/>
          </p:cNvSpPr>
          <p:nvPr/>
        </p:nvSpPr>
        <p:spPr>
          <a:xfrm>
            <a:off x="0" y="2667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buFont typeface="Arial" pitchFamily="34" charset="0"/>
              <a:buChar char="•"/>
            </a:pPr>
            <a:r>
              <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Who is the Audience?</a:t>
            </a:r>
          </a:p>
        </p:txBody>
      </p:sp>
      <p:sp>
        <p:nvSpPr>
          <p:cNvPr id="6" name="Title 1"/>
          <p:cNvSpPr txBox="1">
            <a:spLocks/>
          </p:cNvSpPr>
          <p:nvPr/>
        </p:nvSpPr>
        <p:spPr>
          <a:xfrm>
            <a:off x="0" y="3505200"/>
            <a:ext cx="9144000" cy="12192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buFont typeface="Arial" pitchFamily="34" charset="0"/>
              <a:buChar char="•"/>
            </a:pPr>
            <a:r>
              <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Do You Give the Audience What it Wants </a:t>
            </a:r>
          </a:p>
          <a:p>
            <a:pPr lvl="0" algn="ctr">
              <a:spcBef>
                <a:spcPct val="0"/>
              </a:spcBef>
            </a:pPr>
            <a:r>
              <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or What it Needs? </a:t>
            </a:r>
          </a:p>
        </p:txBody>
      </p:sp>
      <p:sp>
        <p:nvSpPr>
          <p:cNvPr id="8" name="Title 1"/>
          <p:cNvSpPr txBox="1">
            <a:spLocks/>
          </p:cNvSpPr>
          <p:nvPr/>
        </p:nvSpPr>
        <p:spPr>
          <a:xfrm>
            <a:off x="0" y="47244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buFont typeface="Arial" pitchFamily="34" charset="0"/>
              <a:buChar char="•"/>
            </a:pPr>
            <a:r>
              <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What is the Competition Doing?</a:t>
            </a:r>
          </a:p>
        </p:txBody>
      </p:sp>
      <p:sp>
        <p:nvSpPr>
          <p:cNvPr id="9" name="Title 1"/>
          <p:cNvSpPr txBox="1">
            <a:spLocks/>
          </p:cNvSpPr>
          <p:nvPr/>
        </p:nvSpPr>
        <p:spPr>
          <a:xfrm>
            <a:off x="0" y="5562600"/>
            <a:ext cx="9144000" cy="1143000"/>
          </a:xfrm>
          <a:prstGeom prst="rect">
            <a:avLst/>
          </a:prstGeom>
          <a:effectLst>
            <a:glow rad="139700">
              <a:schemeClr val="accent1">
                <a:satMod val="175000"/>
                <a:alpha val="40000"/>
              </a:schemeClr>
            </a:glow>
          </a:effectLst>
        </p:spPr>
        <p:txBody>
          <a:bodyPr>
            <a:normAutofit/>
          </a:bodyPr>
          <a:lstStyle/>
          <a:p>
            <a:pPr lvl="0" algn="ctr">
              <a:spcBef>
                <a:spcPct val="0"/>
              </a:spcBef>
              <a:buFont typeface="Arial" pitchFamily="34" charset="0"/>
              <a:buChar char="•"/>
            </a:pPr>
            <a:r>
              <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News Presentation</a:t>
            </a: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27364" y="1365438"/>
            <a:ext cx="7689272" cy="52863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500"/>
                                  </p:stCondLst>
                                  <p:childTnLst>
                                    <p:animEffect transition="out" filter="fade">
                                      <p:cBhvr>
                                        <p:cTn id="6" dur="1000"/>
                                        <p:tgtEl>
                                          <p:spTgt spid="1026"/>
                                        </p:tgtEl>
                                      </p:cBhvr>
                                    </p:animEffect>
                                    <p:set>
                                      <p:cBhvr>
                                        <p:cTn id="7" dur="1" fill="hold">
                                          <p:stCondLst>
                                            <p:cond delay="9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36576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Place Each Story on the Matrix</a:t>
            </a:r>
          </a:p>
        </p:txBody>
      </p:sp>
      <p:sp>
        <p:nvSpPr>
          <p:cNvPr id="11" name="Title 1"/>
          <p:cNvSpPr txBox="1">
            <a:spLocks/>
          </p:cNvSpPr>
          <p:nvPr/>
        </p:nvSpPr>
        <p:spPr>
          <a:xfrm>
            <a:off x="0" y="13716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One exercise to teach this</a:t>
            </a:r>
            <a:endParaRPr lang="en-US" sz="5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a:solidFill>
            <a:schemeClr val="accent2"/>
          </a:solidFill>
        </p:spPr>
      </p:pic>
      <p:sp>
        <p:nvSpPr>
          <p:cNvPr id="9" name="Quad Arrow 8"/>
          <p:cNvSpPr/>
          <p:nvPr/>
        </p:nvSpPr>
        <p:spPr>
          <a:xfrm>
            <a:off x="304800" y="457200"/>
            <a:ext cx="8305800" cy="6096000"/>
          </a:xfrm>
          <a:prstGeom prst="quadArrow">
            <a:avLst>
              <a:gd name="adj1" fmla="val 1552"/>
              <a:gd name="adj2" fmla="val 3465"/>
              <a:gd name="adj3" fmla="val 22500"/>
            </a:avLst>
          </a:prstGeom>
          <a:solidFill>
            <a:schemeClr val="accent2"/>
          </a:solid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p:cNvSpPr txBox="1"/>
          <p:nvPr/>
        </p:nvSpPr>
        <p:spPr>
          <a:xfrm>
            <a:off x="2667000" y="5638800"/>
            <a:ext cx="3505200" cy="769441"/>
          </a:xfrm>
          <a:prstGeom prst="rect">
            <a:avLst/>
          </a:prstGeom>
          <a:noFill/>
        </p:spPr>
        <p:txBody>
          <a:bodyPr wrap="square" rtlCol="0">
            <a:spAutoFit/>
          </a:bodyPr>
          <a:lstStyle/>
          <a:p>
            <a:pPr algn="ctr"/>
            <a:r>
              <a:rPr lang="en-US" sz="4400" b="1" dirty="0" smtClean="0">
                <a:solidFill>
                  <a:schemeClr val="bg1"/>
                </a:solidFill>
                <a:latin typeface="Helvetica"/>
                <a:cs typeface="Helvetica"/>
              </a:rPr>
              <a:t>Importance</a:t>
            </a:r>
          </a:p>
          <a:p>
            <a:endParaRPr lang="en-US" sz="4400" b="1" dirty="0">
              <a:solidFill>
                <a:schemeClr val="bg1"/>
              </a:solidFill>
              <a:latin typeface="Helvetica"/>
              <a:cs typeface="Helvetica"/>
            </a:endParaRPr>
          </a:p>
        </p:txBody>
      </p:sp>
      <p:sp>
        <p:nvSpPr>
          <p:cNvPr id="14" name="TextBox 13"/>
          <p:cNvSpPr txBox="1"/>
          <p:nvPr/>
        </p:nvSpPr>
        <p:spPr>
          <a:xfrm>
            <a:off x="6858000" y="2743200"/>
            <a:ext cx="2590800" cy="1446550"/>
          </a:xfrm>
          <a:prstGeom prst="rect">
            <a:avLst/>
          </a:prstGeom>
          <a:noFill/>
        </p:spPr>
        <p:txBody>
          <a:bodyPr wrap="square" rtlCol="0">
            <a:spAutoFit/>
          </a:bodyPr>
          <a:lstStyle/>
          <a:p>
            <a:pPr algn="ctr"/>
            <a:r>
              <a:rPr lang="en-US" sz="4400" b="1" dirty="0" smtClean="0">
                <a:solidFill>
                  <a:schemeClr val="bg1"/>
                </a:solidFill>
                <a:latin typeface="Helvetica"/>
                <a:cs typeface="Helvetica"/>
              </a:rPr>
              <a:t>Interest</a:t>
            </a:r>
          </a:p>
          <a:p>
            <a:endParaRPr lang="en-US" sz="4400" b="1" dirty="0" smtClean="0">
              <a:solidFill>
                <a:schemeClr val="bg1"/>
              </a:solidFill>
              <a:latin typeface="Helvetica"/>
              <a:cs typeface="Helvetica"/>
            </a:endParaRPr>
          </a:p>
        </p:txBody>
      </p:sp>
      <p:sp>
        <p:nvSpPr>
          <p:cNvPr id="8" name="TextBox 7"/>
          <p:cNvSpPr txBox="1"/>
          <p:nvPr/>
        </p:nvSpPr>
        <p:spPr>
          <a:xfrm>
            <a:off x="4308042" y="3276600"/>
            <a:ext cx="340158" cy="461665"/>
          </a:xfrm>
          <a:prstGeom prst="rect">
            <a:avLst/>
          </a:prstGeom>
          <a:noFill/>
        </p:spPr>
        <p:txBody>
          <a:bodyPr wrap="none" rtlCol="0">
            <a:spAutoFit/>
          </a:bodyPr>
          <a:lstStyle/>
          <a:p>
            <a:r>
              <a:rPr lang="en-US" sz="2400" dirty="0" smtClean="0">
                <a:solidFill>
                  <a:schemeClr val="bg1"/>
                </a:solidFill>
              </a:rPr>
              <a:t>0</a:t>
            </a:r>
            <a:endParaRPr lang="en-US" sz="2400" dirty="0">
              <a:solidFill>
                <a:schemeClr val="bg1"/>
              </a:solidFill>
            </a:endParaRPr>
          </a:p>
        </p:txBody>
      </p:sp>
      <p:sp>
        <p:nvSpPr>
          <p:cNvPr id="11" name="TextBox 10"/>
          <p:cNvSpPr txBox="1"/>
          <p:nvPr/>
        </p:nvSpPr>
        <p:spPr>
          <a:xfrm>
            <a:off x="5527242" y="3276600"/>
            <a:ext cx="340158" cy="461665"/>
          </a:xfrm>
          <a:prstGeom prst="rect">
            <a:avLst/>
          </a:prstGeom>
          <a:noFill/>
        </p:spPr>
        <p:txBody>
          <a:bodyPr wrap="none" rtlCol="0">
            <a:spAutoFit/>
          </a:bodyPr>
          <a:lstStyle/>
          <a:p>
            <a:r>
              <a:rPr lang="en-US" sz="2400" dirty="0" smtClean="0">
                <a:solidFill>
                  <a:schemeClr val="bg1"/>
                </a:solidFill>
              </a:rPr>
              <a:t>2</a:t>
            </a:r>
            <a:endParaRPr lang="en-US" sz="2400" dirty="0">
              <a:solidFill>
                <a:schemeClr val="bg1"/>
              </a:solidFill>
            </a:endParaRPr>
          </a:p>
        </p:txBody>
      </p:sp>
      <p:sp>
        <p:nvSpPr>
          <p:cNvPr id="12" name="TextBox 11"/>
          <p:cNvSpPr txBox="1"/>
          <p:nvPr/>
        </p:nvSpPr>
        <p:spPr>
          <a:xfrm>
            <a:off x="4917642" y="3276600"/>
            <a:ext cx="340158" cy="461665"/>
          </a:xfrm>
          <a:prstGeom prst="rect">
            <a:avLst/>
          </a:prstGeom>
          <a:noFill/>
        </p:spPr>
        <p:txBody>
          <a:bodyPr wrap="none" rtlCol="0">
            <a:spAutoFit/>
          </a:bodyPr>
          <a:lstStyle/>
          <a:p>
            <a:r>
              <a:rPr lang="en-US" sz="2400" dirty="0" smtClean="0">
                <a:solidFill>
                  <a:schemeClr val="bg1"/>
                </a:solidFill>
              </a:rPr>
              <a:t>1</a:t>
            </a:r>
            <a:endParaRPr lang="en-US" sz="2400" dirty="0">
              <a:solidFill>
                <a:schemeClr val="bg1"/>
              </a:solidFill>
            </a:endParaRPr>
          </a:p>
        </p:txBody>
      </p:sp>
      <p:sp>
        <p:nvSpPr>
          <p:cNvPr id="15" name="TextBox 14"/>
          <p:cNvSpPr txBox="1"/>
          <p:nvPr/>
        </p:nvSpPr>
        <p:spPr>
          <a:xfrm>
            <a:off x="6781800" y="3276600"/>
            <a:ext cx="340158" cy="461665"/>
          </a:xfrm>
          <a:prstGeom prst="rect">
            <a:avLst/>
          </a:prstGeom>
          <a:noFill/>
        </p:spPr>
        <p:txBody>
          <a:bodyPr wrap="none" rtlCol="0">
            <a:spAutoFit/>
          </a:bodyPr>
          <a:lstStyle/>
          <a:p>
            <a:r>
              <a:rPr lang="en-US" sz="2400" dirty="0" smtClean="0">
                <a:solidFill>
                  <a:schemeClr val="bg1"/>
                </a:solidFill>
              </a:rPr>
              <a:t>4</a:t>
            </a:r>
            <a:endParaRPr lang="en-US" sz="2400" dirty="0">
              <a:solidFill>
                <a:schemeClr val="bg1"/>
              </a:solidFill>
            </a:endParaRPr>
          </a:p>
        </p:txBody>
      </p:sp>
      <p:sp>
        <p:nvSpPr>
          <p:cNvPr id="17" name="TextBox 16"/>
          <p:cNvSpPr txBox="1"/>
          <p:nvPr/>
        </p:nvSpPr>
        <p:spPr>
          <a:xfrm>
            <a:off x="6172200" y="3276600"/>
            <a:ext cx="340158" cy="461665"/>
          </a:xfrm>
          <a:prstGeom prst="rect">
            <a:avLst/>
          </a:prstGeom>
          <a:noFill/>
        </p:spPr>
        <p:txBody>
          <a:bodyPr wrap="none" rtlCol="0">
            <a:spAutoFit/>
          </a:bodyPr>
          <a:lstStyle/>
          <a:p>
            <a:r>
              <a:rPr lang="en-US" sz="2400" dirty="0" smtClean="0">
                <a:solidFill>
                  <a:schemeClr val="bg1"/>
                </a:solidFill>
              </a:rPr>
              <a:t>3</a:t>
            </a:r>
            <a:endParaRPr lang="en-US" sz="2400" dirty="0">
              <a:solidFill>
                <a:schemeClr val="bg1"/>
              </a:solidFill>
            </a:endParaRPr>
          </a:p>
        </p:txBody>
      </p:sp>
      <p:sp>
        <p:nvSpPr>
          <p:cNvPr id="18" name="TextBox 17"/>
          <p:cNvSpPr txBox="1"/>
          <p:nvPr/>
        </p:nvSpPr>
        <p:spPr>
          <a:xfrm>
            <a:off x="2362200" y="3276600"/>
            <a:ext cx="434734" cy="461665"/>
          </a:xfrm>
          <a:prstGeom prst="rect">
            <a:avLst/>
          </a:prstGeom>
          <a:noFill/>
        </p:spPr>
        <p:txBody>
          <a:bodyPr wrap="none" rtlCol="0">
            <a:spAutoFit/>
          </a:bodyPr>
          <a:lstStyle/>
          <a:p>
            <a:r>
              <a:rPr lang="en-US" sz="2400" dirty="0" smtClean="0">
                <a:solidFill>
                  <a:schemeClr val="bg1"/>
                </a:solidFill>
              </a:rPr>
              <a:t>-3</a:t>
            </a:r>
            <a:endParaRPr lang="en-US" sz="2400" dirty="0">
              <a:solidFill>
                <a:schemeClr val="bg1"/>
              </a:solidFill>
            </a:endParaRPr>
          </a:p>
        </p:txBody>
      </p:sp>
      <p:sp>
        <p:nvSpPr>
          <p:cNvPr id="19" name="TextBox 18"/>
          <p:cNvSpPr txBox="1"/>
          <p:nvPr/>
        </p:nvSpPr>
        <p:spPr>
          <a:xfrm>
            <a:off x="1752600" y="3276600"/>
            <a:ext cx="434734" cy="461665"/>
          </a:xfrm>
          <a:prstGeom prst="rect">
            <a:avLst/>
          </a:prstGeom>
          <a:noFill/>
        </p:spPr>
        <p:txBody>
          <a:bodyPr wrap="none" rtlCol="0">
            <a:spAutoFit/>
          </a:bodyPr>
          <a:lstStyle/>
          <a:p>
            <a:r>
              <a:rPr lang="en-US" sz="2400" dirty="0" smtClean="0">
                <a:solidFill>
                  <a:schemeClr val="bg1"/>
                </a:solidFill>
              </a:rPr>
              <a:t>-4</a:t>
            </a:r>
            <a:endParaRPr lang="en-US" sz="2400" dirty="0">
              <a:solidFill>
                <a:schemeClr val="bg1"/>
              </a:solidFill>
            </a:endParaRPr>
          </a:p>
        </p:txBody>
      </p:sp>
      <p:sp>
        <p:nvSpPr>
          <p:cNvPr id="20" name="TextBox 19"/>
          <p:cNvSpPr txBox="1"/>
          <p:nvPr/>
        </p:nvSpPr>
        <p:spPr>
          <a:xfrm>
            <a:off x="3603866" y="3276600"/>
            <a:ext cx="434734" cy="461665"/>
          </a:xfrm>
          <a:prstGeom prst="rect">
            <a:avLst/>
          </a:prstGeom>
          <a:noFill/>
        </p:spPr>
        <p:txBody>
          <a:bodyPr wrap="none" rtlCol="0">
            <a:spAutoFit/>
          </a:bodyPr>
          <a:lstStyle/>
          <a:p>
            <a:r>
              <a:rPr lang="en-US" sz="2400" dirty="0" smtClean="0">
                <a:solidFill>
                  <a:schemeClr val="bg1"/>
                </a:solidFill>
              </a:rPr>
              <a:t>-1</a:t>
            </a:r>
            <a:endParaRPr lang="en-US" sz="2400" dirty="0">
              <a:solidFill>
                <a:schemeClr val="bg1"/>
              </a:solidFill>
            </a:endParaRPr>
          </a:p>
        </p:txBody>
      </p:sp>
      <p:sp>
        <p:nvSpPr>
          <p:cNvPr id="21" name="TextBox 20"/>
          <p:cNvSpPr txBox="1"/>
          <p:nvPr/>
        </p:nvSpPr>
        <p:spPr>
          <a:xfrm>
            <a:off x="2971800" y="3276600"/>
            <a:ext cx="434734" cy="461665"/>
          </a:xfrm>
          <a:prstGeom prst="rect">
            <a:avLst/>
          </a:prstGeom>
          <a:noFill/>
        </p:spPr>
        <p:txBody>
          <a:bodyPr wrap="none" rtlCol="0">
            <a:spAutoFit/>
          </a:bodyPr>
          <a:lstStyle/>
          <a:p>
            <a:r>
              <a:rPr lang="en-US" sz="2400" dirty="0" smtClean="0">
                <a:solidFill>
                  <a:schemeClr val="bg1"/>
                </a:solidFill>
              </a:rPr>
              <a:t>-2</a:t>
            </a:r>
            <a:endParaRPr lang="en-US" sz="2400" dirty="0">
              <a:solidFill>
                <a:schemeClr val="bg1"/>
              </a:solidFill>
            </a:endParaRPr>
          </a:p>
        </p:txBody>
      </p:sp>
      <p:sp>
        <p:nvSpPr>
          <p:cNvPr id="22" name="TextBox 21"/>
          <p:cNvSpPr txBox="1"/>
          <p:nvPr/>
        </p:nvSpPr>
        <p:spPr>
          <a:xfrm>
            <a:off x="4308042" y="2590800"/>
            <a:ext cx="263958" cy="457200"/>
          </a:xfrm>
          <a:prstGeom prst="rect">
            <a:avLst/>
          </a:prstGeom>
          <a:noFill/>
        </p:spPr>
        <p:txBody>
          <a:bodyPr wrap="square" rtlCol="0">
            <a:spAutoFit/>
          </a:bodyPr>
          <a:lstStyle/>
          <a:p>
            <a:r>
              <a:rPr lang="en-US" sz="2400" dirty="0" smtClean="0">
                <a:solidFill>
                  <a:schemeClr val="bg1"/>
                </a:solidFill>
              </a:rPr>
              <a:t>2</a:t>
            </a:r>
            <a:endParaRPr lang="en-US" sz="2400" dirty="0">
              <a:solidFill>
                <a:schemeClr val="bg1"/>
              </a:solidFill>
            </a:endParaRPr>
          </a:p>
        </p:txBody>
      </p:sp>
      <p:sp>
        <p:nvSpPr>
          <p:cNvPr id="23" name="TextBox 22"/>
          <p:cNvSpPr txBox="1"/>
          <p:nvPr/>
        </p:nvSpPr>
        <p:spPr>
          <a:xfrm>
            <a:off x="4308042" y="2971800"/>
            <a:ext cx="263958" cy="461665"/>
          </a:xfrm>
          <a:prstGeom prst="rect">
            <a:avLst/>
          </a:prstGeom>
          <a:noFill/>
        </p:spPr>
        <p:txBody>
          <a:bodyPr wrap="square" rtlCol="0">
            <a:spAutoFit/>
          </a:bodyPr>
          <a:lstStyle/>
          <a:p>
            <a:r>
              <a:rPr lang="en-US" sz="2400" dirty="0" smtClean="0">
                <a:solidFill>
                  <a:schemeClr val="bg1"/>
                </a:solidFill>
              </a:rPr>
              <a:t>1</a:t>
            </a:r>
            <a:endParaRPr lang="en-US" sz="2400" dirty="0">
              <a:solidFill>
                <a:schemeClr val="bg1"/>
              </a:solidFill>
            </a:endParaRPr>
          </a:p>
        </p:txBody>
      </p:sp>
      <p:sp>
        <p:nvSpPr>
          <p:cNvPr id="24" name="TextBox 23"/>
          <p:cNvSpPr txBox="1"/>
          <p:nvPr/>
        </p:nvSpPr>
        <p:spPr>
          <a:xfrm>
            <a:off x="4308042" y="1828800"/>
            <a:ext cx="263958" cy="461665"/>
          </a:xfrm>
          <a:prstGeom prst="rect">
            <a:avLst/>
          </a:prstGeom>
          <a:noFill/>
        </p:spPr>
        <p:txBody>
          <a:bodyPr wrap="square" rtlCol="0">
            <a:spAutoFit/>
          </a:bodyPr>
          <a:lstStyle/>
          <a:p>
            <a:r>
              <a:rPr lang="en-US" sz="2400" dirty="0" smtClean="0">
                <a:solidFill>
                  <a:schemeClr val="bg1"/>
                </a:solidFill>
              </a:rPr>
              <a:t>4</a:t>
            </a:r>
            <a:endParaRPr lang="en-US" sz="2400" dirty="0">
              <a:solidFill>
                <a:schemeClr val="bg1"/>
              </a:solidFill>
            </a:endParaRPr>
          </a:p>
        </p:txBody>
      </p:sp>
      <p:sp>
        <p:nvSpPr>
          <p:cNvPr id="25" name="TextBox 24"/>
          <p:cNvSpPr txBox="1"/>
          <p:nvPr/>
        </p:nvSpPr>
        <p:spPr>
          <a:xfrm>
            <a:off x="4308042" y="2205335"/>
            <a:ext cx="263958" cy="461665"/>
          </a:xfrm>
          <a:prstGeom prst="rect">
            <a:avLst/>
          </a:prstGeom>
          <a:noFill/>
        </p:spPr>
        <p:txBody>
          <a:bodyPr wrap="square" rtlCol="0">
            <a:spAutoFit/>
          </a:bodyPr>
          <a:lstStyle/>
          <a:p>
            <a:r>
              <a:rPr lang="en-US" sz="2400" dirty="0" smtClean="0">
                <a:solidFill>
                  <a:schemeClr val="bg1"/>
                </a:solidFill>
              </a:rPr>
              <a:t>3</a:t>
            </a:r>
            <a:endParaRPr lang="en-US" sz="2400" dirty="0">
              <a:solidFill>
                <a:schemeClr val="bg1"/>
              </a:solidFill>
            </a:endParaRPr>
          </a:p>
        </p:txBody>
      </p:sp>
      <p:sp>
        <p:nvSpPr>
          <p:cNvPr id="26" name="TextBox 25"/>
          <p:cNvSpPr txBox="1"/>
          <p:nvPr/>
        </p:nvSpPr>
        <p:spPr>
          <a:xfrm>
            <a:off x="4308042" y="4338935"/>
            <a:ext cx="949758" cy="457200"/>
          </a:xfrm>
          <a:prstGeom prst="rect">
            <a:avLst/>
          </a:prstGeom>
          <a:noFill/>
        </p:spPr>
        <p:txBody>
          <a:bodyPr wrap="square" rtlCol="0">
            <a:spAutoFit/>
          </a:bodyPr>
          <a:lstStyle/>
          <a:p>
            <a:r>
              <a:rPr lang="en-US" sz="2400" dirty="0" smtClean="0">
                <a:solidFill>
                  <a:schemeClr val="bg1"/>
                </a:solidFill>
              </a:rPr>
              <a:t>-3</a:t>
            </a:r>
            <a:endParaRPr lang="en-US" sz="2400" dirty="0">
              <a:solidFill>
                <a:schemeClr val="bg1"/>
              </a:solidFill>
            </a:endParaRPr>
          </a:p>
        </p:txBody>
      </p:sp>
      <p:sp>
        <p:nvSpPr>
          <p:cNvPr id="27" name="TextBox 26"/>
          <p:cNvSpPr txBox="1"/>
          <p:nvPr/>
        </p:nvSpPr>
        <p:spPr>
          <a:xfrm>
            <a:off x="4343400" y="4719935"/>
            <a:ext cx="644958" cy="461665"/>
          </a:xfrm>
          <a:prstGeom prst="rect">
            <a:avLst/>
          </a:prstGeom>
          <a:noFill/>
        </p:spPr>
        <p:txBody>
          <a:bodyPr wrap="square" rtlCol="0">
            <a:spAutoFit/>
          </a:bodyPr>
          <a:lstStyle/>
          <a:p>
            <a:r>
              <a:rPr lang="en-US" sz="2400" dirty="0" smtClean="0">
                <a:solidFill>
                  <a:schemeClr val="bg1"/>
                </a:solidFill>
              </a:rPr>
              <a:t>-4</a:t>
            </a:r>
            <a:endParaRPr lang="en-US" sz="2400" dirty="0">
              <a:solidFill>
                <a:schemeClr val="bg1"/>
              </a:solidFill>
            </a:endParaRPr>
          </a:p>
        </p:txBody>
      </p:sp>
      <p:sp>
        <p:nvSpPr>
          <p:cNvPr id="28" name="TextBox 27"/>
          <p:cNvSpPr txBox="1"/>
          <p:nvPr/>
        </p:nvSpPr>
        <p:spPr>
          <a:xfrm>
            <a:off x="4308042" y="3576935"/>
            <a:ext cx="721158" cy="461665"/>
          </a:xfrm>
          <a:prstGeom prst="rect">
            <a:avLst/>
          </a:prstGeom>
          <a:noFill/>
        </p:spPr>
        <p:txBody>
          <a:bodyPr wrap="square" rtlCol="0">
            <a:spAutoFit/>
          </a:bodyPr>
          <a:lstStyle/>
          <a:p>
            <a:r>
              <a:rPr lang="en-US" sz="2400" dirty="0" smtClean="0">
                <a:solidFill>
                  <a:schemeClr val="bg1"/>
                </a:solidFill>
              </a:rPr>
              <a:t>-1</a:t>
            </a:r>
          </a:p>
        </p:txBody>
      </p:sp>
      <p:sp>
        <p:nvSpPr>
          <p:cNvPr id="29" name="TextBox 28"/>
          <p:cNvSpPr txBox="1"/>
          <p:nvPr/>
        </p:nvSpPr>
        <p:spPr>
          <a:xfrm>
            <a:off x="4308042" y="3953470"/>
            <a:ext cx="1025958" cy="461665"/>
          </a:xfrm>
          <a:prstGeom prst="rect">
            <a:avLst/>
          </a:prstGeom>
          <a:noFill/>
        </p:spPr>
        <p:txBody>
          <a:bodyPr wrap="square" rtlCol="0">
            <a:spAutoFit/>
          </a:bodyPr>
          <a:lstStyle/>
          <a:p>
            <a:r>
              <a:rPr lang="en-US" sz="2400" dirty="0" smtClean="0">
                <a:solidFill>
                  <a:schemeClr val="bg1"/>
                </a:solidFill>
              </a:rPr>
              <a:t>-2</a:t>
            </a:r>
          </a:p>
        </p:txBody>
      </p:sp>
    </p:spTree>
  </p:cSld>
  <p:clrMapOvr>
    <a:masterClrMapping/>
  </p:clrMapOvr>
  <p:transition>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11"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Place the Story on the Matrix</a:t>
            </a:r>
          </a:p>
        </p:txBody>
      </p:sp>
      <p:pic>
        <p:nvPicPr>
          <p:cNvPr id="1026" name="Picture 2"/>
          <p:cNvPicPr>
            <a:picLocks noChangeAspect="1" noChangeArrowheads="1"/>
          </p:cNvPicPr>
          <p:nvPr/>
        </p:nvPicPr>
        <p:blipFill>
          <a:blip r:embed="rId4" cstate="print"/>
          <a:srcRect/>
          <a:stretch>
            <a:fillRect/>
          </a:stretch>
        </p:blipFill>
        <p:spPr bwMode="auto">
          <a:xfrm>
            <a:off x="685800" y="1600200"/>
            <a:ext cx="6839712" cy="1005840"/>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srcRect/>
          <a:stretch>
            <a:fillRect/>
          </a:stretch>
        </p:blipFill>
        <p:spPr bwMode="auto">
          <a:xfrm>
            <a:off x="2286000" y="2743200"/>
            <a:ext cx="5111496" cy="356616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fade">
                                      <p:cBhvr>
                                        <p:cTn id="11"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11" name="Title 1"/>
          <p:cNvSpPr txBox="1">
            <a:spLocks/>
          </p:cNvSpPr>
          <p:nvPr/>
        </p:nvSpPr>
        <p:spPr>
          <a:xfrm>
            <a:off x="0" y="3810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Place the Story on the Matrix</a:t>
            </a:r>
          </a:p>
        </p:txBody>
      </p:sp>
      <p:pic>
        <p:nvPicPr>
          <p:cNvPr id="6" name="Picture 5" descr="ScreenSnapzsdf.jpg"/>
          <p:cNvPicPr>
            <a:picLocks noChangeAspect="1"/>
          </p:cNvPicPr>
          <p:nvPr/>
        </p:nvPicPr>
        <p:blipFill>
          <a:blip r:embed="rId4" cstate="print"/>
          <a:srcRect/>
          <a:stretch>
            <a:fillRect/>
          </a:stretch>
        </p:blipFill>
        <p:spPr>
          <a:xfrm>
            <a:off x="838200" y="1295400"/>
            <a:ext cx="7543800" cy="3761602"/>
          </a:xfrm>
          <a:prstGeom prst="rect">
            <a:avLst/>
          </a:prstGeom>
        </p:spPr>
      </p:pic>
      <p:pic>
        <p:nvPicPr>
          <p:cNvPr id="7" name="Picture 6" descr="ScreenSnapdbdbzsdf.jpg"/>
          <p:cNvPicPr>
            <a:picLocks noChangeAspect="1"/>
          </p:cNvPicPr>
          <p:nvPr/>
        </p:nvPicPr>
        <p:blipFill>
          <a:blip r:embed="rId5" cstate="print"/>
          <a:srcRect l="4141" t="10000" r="6226" b="27778"/>
          <a:stretch>
            <a:fillRect/>
          </a:stretch>
        </p:blipFill>
        <p:spPr>
          <a:xfrm>
            <a:off x="1524000" y="2209800"/>
            <a:ext cx="6553200" cy="42672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pic>
        <p:nvPicPr>
          <p:cNvPr id="1026" name="Picture 2"/>
          <p:cNvPicPr>
            <a:picLocks noChangeAspect="1" noChangeArrowheads="1"/>
          </p:cNvPicPr>
          <p:nvPr/>
        </p:nvPicPr>
        <p:blipFill>
          <a:blip r:embed="rId4" cstate="print"/>
          <a:srcRect/>
          <a:stretch>
            <a:fillRect/>
          </a:stretch>
        </p:blipFill>
        <p:spPr bwMode="auto">
          <a:xfrm>
            <a:off x="2667000" y="3657600"/>
            <a:ext cx="4742982" cy="2651760"/>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srcRect/>
          <a:stretch>
            <a:fillRect/>
          </a:stretch>
        </p:blipFill>
        <p:spPr bwMode="auto">
          <a:xfrm>
            <a:off x="457200" y="1447800"/>
            <a:ext cx="3456432" cy="640080"/>
          </a:xfrm>
          <a:prstGeom prst="rect">
            <a:avLst/>
          </a:prstGeom>
          <a:noFill/>
          <a:ln w="9525">
            <a:noFill/>
            <a:miter lim="800000"/>
            <a:headEnd/>
            <a:tailEnd/>
          </a:ln>
        </p:spPr>
      </p:pic>
      <p:sp>
        <p:nvSpPr>
          <p:cNvPr id="6" name="Title 1"/>
          <p:cNvSpPr txBox="1">
            <a:spLocks/>
          </p:cNvSpPr>
          <p:nvPr/>
        </p:nvSpPr>
        <p:spPr>
          <a:xfrm>
            <a:off x="0" y="3810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Place the Story on the Matrix</a:t>
            </a:r>
          </a:p>
        </p:txBody>
      </p:sp>
      <p:pic>
        <p:nvPicPr>
          <p:cNvPr id="1028" name="Picture 4"/>
          <p:cNvPicPr>
            <a:picLocks noChangeAspect="1" noChangeArrowheads="1"/>
          </p:cNvPicPr>
          <p:nvPr/>
        </p:nvPicPr>
        <p:blipFill>
          <a:blip r:embed="rId6" cstate="print"/>
          <a:srcRect/>
          <a:stretch>
            <a:fillRect/>
          </a:stretch>
        </p:blipFill>
        <p:spPr bwMode="auto">
          <a:xfrm>
            <a:off x="914400" y="2133600"/>
            <a:ext cx="7942220" cy="146304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childTnLst>
                                </p:cTn>
                              </p:par>
                              <p:par>
                                <p:cTn id="8" presetID="10" presetClass="entr" presetSubtype="0" fill="hold" nodeType="withEffect">
                                  <p:stCondLst>
                                    <p:cond delay="0"/>
                                  </p:stCondLst>
                                  <p:childTnLst>
                                    <p:set>
                                      <p:cBhvr>
                                        <p:cTn id="9" dur="1" fill="hold">
                                          <p:stCondLst>
                                            <p:cond delay="0"/>
                                          </p:stCondLst>
                                        </p:cTn>
                                        <p:tgtEl>
                                          <p:spTgt spid="1028"/>
                                        </p:tgtEl>
                                        <p:attrNameLst>
                                          <p:attrName>style.visibility</p:attrName>
                                        </p:attrNameLst>
                                      </p:cBhvr>
                                      <p:to>
                                        <p:strVal val="visible"/>
                                      </p:to>
                                    </p:set>
                                    <p:animEffect transition="in" filter="fade">
                                      <p:cBhvr>
                                        <p:cTn id="10" dur="1000"/>
                                        <p:tgtEl>
                                          <p:spTgt spid="1028"/>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60198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Feb. 12</a:t>
            </a:r>
            <a:r>
              <a:rPr lang="en-US" sz="3600" spc="-150" baseline="3000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th</a:t>
            </a: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 2011</a:t>
            </a: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11" name="Title 1"/>
          <p:cNvSpPr txBox="1">
            <a:spLocks/>
          </p:cNvSpPr>
          <p:nvPr/>
        </p:nvSpPr>
        <p:spPr>
          <a:xfrm>
            <a:off x="0" y="3810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What is News?</a:t>
            </a:r>
          </a:p>
        </p:txBody>
      </p:sp>
      <p:pic>
        <p:nvPicPr>
          <p:cNvPr id="1027" name="Picture 3"/>
          <p:cNvPicPr>
            <a:picLocks noChangeAspect="1" noChangeArrowheads="1"/>
          </p:cNvPicPr>
          <p:nvPr/>
        </p:nvPicPr>
        <p:blipFill>
          <a:blip r:embed="rId4" cstate="print"/>
          <a:srcRect/>
          <a:stretch>
            <a:fillRect/>
          </a:stretch>
        </p:blipFill>
        <p:spPr bwMode="auto">
          <a:xfrm rot="-540000">
            <a:off x="510614" y="1550991"/>
            <a:ext cx="3600450" cy="4227957"/>
          </a:xfrm>
          <a:prstGeom prst="rect">
            <a:avLst/>
          </a:prstGeom>
          <a:noFill/>
          <a:ln w="9525">
            <a:noFill/>
            <a:miter lim="800000"/>
            <a:headEnd/>
            <a:tailEnd/>
          </a:ln>
        </p:spPr>
      </p:pic>
      <p:pic>
        <p:nvPicPr>
          <p:cNvPr id="10" name="Picture 2"/>
          <p:cNvPicPr>
            <a:picLocks noChangeAspect="1" noChangeArrowheads="1"/>
          </p:cNvPicPr>
          <p:nvPr/>
        </p:nvPicPr>
        <p:blipFill>
          <a:blip r:embed="rId5" cstate="print"/>
          <a:srcRect t="3468" b="33988"/>
          <a:stretch>
            <a:fillRect/>
          </a:stretch>
        </p:blipFill>
        <p:spPr bwMode="auto">
          <a:xfrm>
            <a:off x="2895600" y="1295400"/>
            <a:ext cx="3600450" cy="4452260"/>
          </a:xfrm>
          <a:prstGeom prst="rect">
            <a:avLst/>
          </a:prstGeom>
          <a:noFill/>
          <a:ln w="9525">
            <a:noFill/>
            <a:miter lim="800000"/>
            <a:headEnd/>
            <a:tailEnd/>
          </a:ln>
        </p:spPr>
      </p:pic>
      <p:pic>
        <p:nvPicPr>
          <p:cNvPr id="1028" name="Picture 4"/>
          <p:cNvPicPr>
            <a:picLocks noChangeAspect="1" noChangeArrowheads="1"/>
          </p:cNvPicPr>
          <p:nvPr/>
        </p:nvPicPr>
        <p:blipFill>
          <a:blip r:embed="rId6" cstate="print"/>
          <a:srcRect/>
          <a:stretch>
            <a:fillRect/>
          </a:stretch>
        </p:blipFill>
        <p:spPr bwMode="auto">
          <a:xfrm rot="600000">
            <a:off x="4800600" y="1756876"/>
            <a:ext cx="3867150" cy="4187571"/>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checkerboard(across)">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heckerboard(across)">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028"/>
                                        </p:tgtEl>
                                        <p:attrNameLst>
                                          <p:attrName>style.visibility</p:attrName>
                                        </p:attrNameLst>
                                      </p:cBhvr>
                                      <p:to>
                                        <p:strVal val="visible"/>
                                      </p:to>
                                    </p:set>
                                    <p:animEffect transition="in" filter="checkerboard(across)">
                                      <p:cBhvr>
                                        <p:cTn id="22"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pic>
        <p:nvPicPr>
          <p:cNvPr id="2050" name="Picture 2"/>
          <p:cNvPicPr>
            <a:picLocks noChangeAspect="1" noChangeArrowheads="1"/>
          </p:cNvPicPr>
          <p:nvPr/>
        </p:nvPicPr>
        <p:blipFill>
          <a:blip r:embed="rId4" cstate="print"/>
          <a:srcRect/>
          <a:stretch>
            <a:fillRect/>
          </a:stretch>
        </p:blipFill>
        <p:spPr bwMode="auto">
          <a:xfrm>
            <a:off x="762000" y="1371600"/>
            <a:ext cx="2468880" cy="548640"/>
          </a:xfrm>
          <a:prstGeom prst="rect">
            <a:avLst/>
          </a:prstGeom>
          <a:noFill/>
          <a:ln w="9525">
            <a:noFill/>
            <a:miter lim="800000"/>
            <a:headEnd/>
            <a:tailEnd/>
          </a:ln>
        </p:spPr>
      </p:pic>
      <p:sp>
        <p:nvSpPr>
          <p:cNvPr id="5" name="Title 1"/>
          <p:cNvSpPr txBox="1">
            <a:spLocks/>
          </p:cNvSpPr>
          <p:nvPr/>
        </p:nvSpPr>
        <p:spPr>
          <a:xfrm>
            <a:off x="0" y="1524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Place the Story on the Matrix</a:t>
            </a:r>
          </a:p>
        </p:txBody>
      </p:sp>
      <p:pic>
        <p:nvPicPr>
          <p:cNvPr id="2051" name="Picture 3"/>
          <p:cNvPicPr>
            <a:picLocks noChangeAspect="1" noChangeArrowheads="1"/>
          </p:cNvPicPr>
          <p:nvPr/>
        </p:nvPicPr>
        <p:blipFill>
          <a:blip r:embed="rId5" cstate="print"/>
          <a:srcRect/>
          <a:stretch>
            <a:fillRect/>
          </a:stretch>
        </p:blipFill>
        <p:spPr bwMode="auto">
          <a:xfrm>
            <a:off x="2286000" y="2209800"/>
            <a:ext cx="4686300" cy="374904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051"/>
                                        </p:tgtEl>
                                        <p:attrNameLst>
                                          <p:attrName>style.visibility</p:attrName>
                                        </p:attrNameLst>
                                      </p:cBhvr>
                                      <p:to>
                                        <p:strVal val="visible"/>
                                      </p:to>
                                    </p:set>
                                    <p:animEffect transition="in" filter="fade">
                                      <p:cBhvr>
                                        <p:cTn id="11" dur="1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11" name="Title 1"/>
          <p:cNvSpPr txBox="1">
            <a:spLocks/>
          </p:cNvSpPr>
          <p:nvPr/>
        </p:nvSpPr>
        <p:spPr>
          <a:xfrm>
            <a:off x="0" y="3048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Universal News Drivers</a:t>
            </a:r>
          </a:p>
        </p:txBody>
      </p:sp>
      <p:pic>
        <p:nvPicPr>
          <p:cNvPr id="3075" name="Picture 3"/>
          <p:cNvPicPr>
            <a:picLocks noChangeAspect="1" noChangeArrowheads="1"/>
          </p:cNvPicPr>
          <p:nvPr/>
        </p:nvPicPr>
        <p:blipFill>
          <a:blip r:embed="rId4" cstate="print"/>
          <a:srcRect/>
          <a:stretch>
            <a:fillRect/>
          </a:stretch>
        </p:blipFill>
        <p:spPr bwMode="auto">
          <a:xfrm>
            <a:off x="1483535" y="1447800"/>
            <a:ext cx="6517465" cy="484632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11" name="Title 1"/>
          <p:cNvSpPr txBox="1">
            <a:spLocks/>
          </p:cNvSpPr>
          <p:nvPr/>
        </p:nvSpPr>
        <p:spPr>
          <a:xfrm>
            <a:off x="0" y="21336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Aids.wmv</a:t>
            </a:r>
          </a:p>
        </p:txBody>
      </p:sp>
    </p:spTree>
  </p:cSld>
  <p:clrMapOvr>
    <a:masterClrMapping/>
  </p:clrMapOvr>
  <p:transition>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3124200"/>
            <a:ext cx="9144000" cy="1981200"/>
          </a:xfrm>
          <a:prstGeom prst="rect">
            <a:avLst/>
          </a:prstGeom>
          <a:effectLst>
            <a:glow rad="139700">
              <a:schemeClr val="accent1">
                <a:satMod val="175000"/>
                <a:alpha val="40000"/>
              </a:schemeClr>
            </a:glow>
          </a:effectLst>
        </p:spPr>
        <p:txBody>
          <a:bodyPr>
            <a:normAutofit fontScale="77500" lnSpcReduction="20000"/>
          </a:bodyPr>
          <a:lstStyle/>
          <a:p>
            <a:pPr lvl="0" algn="ctr">
              <a:spcBef>
                <a:spcPct val="0"/>
              </a:spcBef>
            </a:pPr>
            <a:r>
              <a:rPr lang="en-US" sz="6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What It “Needs”</a:t>
            </a:r>
          </a:p>
          <a:p>
            <a:pPr lvl="0" algn="ctr">
              <a:spcBef>
                <a:spcPct val="0"/>
              </a:spcBef>
            </a:pPr>
            <a:r>
              <a:rPr lang="en-US" sz="52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vs.</a:t>
            </a:r>
          </a:p>
          <a:p>
            <a:pPr lvl="0" algn="ctr">
              <a:spcBef>
                <a:spcPct val="0"/>
              </a:spcBef>
            </a:pPr>
            <a:r>
              <a:rPr lang="en-US" sz="69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What It Wants</a:t>
            </a:r>
          </a:p>
        </p:txBody>
      </p:sp>
      <p:sp>
        <p:nvSpPr>
          <p:cNvPr id="11" name="Title 1"/>
          <p:cNvSpPr txBox="1">
            <a:spLocks/>
          </p:cNvSpPr>
          <p:nvPr/>
        </p:nvSpPr>
        <p:spPr>
          <a:xfrm>
            <a:off x="0" y="12954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Factor 3, Audience</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ackground.jpg"/>
          <p:cNvPicPr>
            <a:picLocks noChangeAspect="1"/>
          </p:cNvPicPr>
          <p:nvPr/>
        </p:nvPicPr>
        <p:blipFill>
          <a:blip r:embed="rId3" cstate="print"/>
          <a:stretch>
            <a:fillRect/>
          </a:stretch>
        </p:blipFill>
        <p:spPr>
          <a:xfrm>
            <a:off x="0" y="0"/>
            <a:ext cx="9144000" cy="6858000"/>
          </a:xfrm>
          <a:prstGeom prst="rect">
            <a:avLst/>
          </a:prstGeom>
        </p:spPr>
      </p:pic>
      <p:pic>
        <p:nvPicPr>
          <p:cNvPr id="4" name="Picture 3" descr="background.jpg"/>
          <p:cNvPicPr>
            <a:picLocks noChangeAspect="1"/>
          </p:cNvPicPr>
          <p:nvPr/>
        </p:nvPicPr>
        <p:blipFill>
          <a:blip r:embed="rId4" cstate="print"/>
          <a:srcRect/>
          <a:stretch>
            <a:fillRect/>
          </a:stretch>
        </p:blipFill>
        <p:spPr>
          <a:xfrm>
            <a:off x="0" y="0"/>
            <a:ext cx="9144000" cy="381000"/>
          </a:xfrm>
          <a:prstGeom prst="rect">
            <a:avLst/>
          </a:prstGeom>
        </p:spPr>
      </p:pic>
      <p:sp>
        <p:nvSpPr>
          <p:cNvPr id="7" name="Title 1"/>
          <p:cNvSpPr txBox="1">
            <a:spLocks/>
          </p:cNvSpPr>
          <p:nvPr/>
        </p:nvSpPr>
        <p:spPr>
          <a:xfrm>
            <a:off x="0" y="5638800"/>
            <a:ext cx="9144000" cy="1143000"/>
          </a:xfrm>
          <a:prstGeom prst="rect">
            <a:avLst/>
          </a:prstGeom>
          <a:effectLst>
            <a:glow rad="139700">
              <a:schemeClr val="accent1">
                <a:satMod val="175000"/>
                <a:alpha val="40000"/>
              </a:schemeClr>
            </a:glow>
          </a:effectLst>
        </p:spPr>
        <p:txBody>
          <a:bodyPr>
            <a:normAutofit fontScale="85000" lnSpcReduction="20000"/>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The Importance of the Customer </a:t>
            </a:r>
          </a:p>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in Making Decisions</a:t>
            </a:r>
          </a:p>
        </p:txBody>
      </p:sp>
      <p:sp>
        <p:nvSpPr>
          <p:cNvPr id="11" name="Title 1"/>
          <p:cNvSpPr txBox="1">
            <a:spLocks/>
          </p:cNvSpPr>
          <p:nvPr/>
        </p:nvSpPr>
        <p:spPr>
          <a:xfrm>
            <a:off x="0" y="3810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Audience-Driven</a:t>
            </a:r>
          </a:p>
        </p:txBody>
      </p:sp>
      <p:pic>
        <p:nvPicPr>
          <p:cNvPr id="5" name="Picture 4" descr="Katrina_Satellite.bmp"/>
          <p:cNvPicPr>
            <a:picLocks noChangeAspect="1"/>
          </p:cNvPicPr>
          <p:nvPr/>
        </p:nvPicPr>
        <p:blipFill>
          <a:blip r:embed="rId5" cstate="print"/>
          <a:stretch>
            <a:fillRect/>
          </a:stretch>
        </p:blipFill>
        <p:spPr>
          <a:xfrm>
            <a:off x="457200" y="1082040"/>
            <a:ext cx="3407269" cy="4480560"/>
          </a:xfrm>
          <a:prstGeom prst="rect">
            <a:avLst/>
          </a:prstGeom>
          <a:ln>
            <a:noFill/>
          </a:ln>
          <a:effectLst>
            <a:outerShdw blurRad="292100" dist="139700" dir="2700000" algn="tl" rotWithShape="0">
              <a:srgbClr val="333333">
                <a:alpha val="65000"/>
              </a:srgbClr>
            </a:outerShdw>
          </a:effectLst>
        </p:spPr>
      </p:pic>
      <p:pic>
        <p:nvPicPr>
          <p:cNvPr id="6" name="Picture 5" descr="Katrina_Satellite.bmp"/>
          <p:cNvPicPr>
            <a:picLocks noChangeAspect="1"/>
          </p:cNvPicPr>
          <p:nvPr/>
        </p:nvPicPr>
        <p:blipFill>
          <a:blip r:embed="rId6" cstate="print"/>
          <a:stretch>
            <a:fillRect/>
          </a:stretch>
        </p:blipFill>
        <p:spPr>
          <a:xfrm>
            <a:off x="5101425" y="1143000"/>
            <a:ext cx="3356775" cy="448056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7150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Local and National News Broadcasts </a:t>
            </a:r>
          </a:p>
        </p:txBody>
      </p:sp>
      <p:sp>
        <p:nvSpPr>
          <p:cNvPr id="11" name="Title 1"/>
          <p:cNvSpPr txBox="1">
            <a:spLocks/>
          </p:cNvSpPr>
          <p:nvPr/>
        </p:nvSpPr>
        <p:spPr>
          <a:xfrm>
            <a:off x="0" y="3810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Audiences Dictate (That’s You)</a:t>
            </a:r>
          </a:p>
        </p:txBody>
      </p:sp>
      <p:pic>
        <p:nvPicPr>
          <p:cNvPr id="6" name="Picture 5" descr="Katrina_Satellite.bmp"/>
          <p:cNvPicPr>
            <a:picLocks noChangeAspect="1"/>
          </p:cNvPicPr>
          <p:nvPr/>
        </p:nvPicPr>
        <p:blipFill>
          <a:blip r:embed="rId4" cstate="print"/>
          <a:srcRect r="10891"/>
          <a:stretch>
            <a:fillRect/>
          </a:stretch>
        </p:blipFill>
        <p:spPr>
          <a:xfrm rot="461094">
            <a:off x="4764433" y="1867213"/>
            <a:ext cx="4196397" cy="3021352"/>
          </a:xfrm>
          <a:prstGeom prst="rect">
            <a:avLst/>
          </a:prstGeom>
          <a:ln>
            <a:noFill/>
          </a:ln>
          <a:effectLst>
            <a:outerShdw blurRad="292100" dist="139700" dir="2700000" algn="tl" rotWithShape="0">
              <a:srgbClr val="333333">
                <a:alpha val="65000"/>
              </a:srgbClr>
            </a:outerShdw>
          </a:effectLst>
        </p:spPr>
      </p:pic>
      <p:pic>
        <p:nvPicPr>
          <p:cNvPr id="5" name="Picture 4" descr="Katrina_Satellite.bmp"/>
          <p:cNvPicPr>
            <a:picLocks noChangeAspect="1"/>
          </p:cNvPicPr>
          <p:nvPr/>
        </p:nvPicPr>
        <p:blipFill>
          <a:blip r:embed="rId5" cstate="print"/>
          <a:stretch>
            <a:fillRect/>
          </a:stretch>
        </p:blipFill>
        <p:spPr>
          <a:xfrm rot="21160138">
            <a:off x="322491" y="1873917"/>
            <a:ext cx="4479341" cy="295292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38862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worldnews.wmv</a:t>
            </a: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31242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Eyeon.wmv</a:t>
            </a: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background.jpg"/>
          <p:cNvPicPr>
            <a:picLocks noChangeAspect="1"/>
          </p:cNvPicPr>
          <p:nvPr/>
        </p:nvPicPr>
        <p:blipFill>
          <a:blip r:embed="rId3" cstate="print"/>
          <a:stretch>
            <a:fillRect/>
          </a:stretch>
        </p:blipFill>
        <p:spPr>
          <a:xfrm>
            <a:off x="0" y="0"/>
            <a:ext cx="9144000" cy="6858000"/>
          </a:xfrm>
          <a:prstGeom prst="rect">
            <a:avLst/>
          </a:prstGeom>
        </p:spPr>
      </p:pic>
      <p:pic>
        <p:nvPicPr>
          <p:cNvPr id="4" name="Picture 3" descr="background.jpg"/>
          <p:cNvPicPr>
            <a:picLocks noChangeAspect="1"/>
          </p:cNvPicPr>
          <p:nvPr/>
        </p:nvPicPr>
        <p:blipFill>
          <a:blip r:embed="rId4" cstate="print"/>
          <a:srcRect/>
          <a:stretch>
            <a:fillRect/>
          </a:stretch>
        </p:blipFill>
        <p:spPr>
          <a:xfrm>
            <a:off x="0" y="0"/>
            <a:ext cx="9144000" cy="381000"/>
          </a:xfrm>
          <a:prstGeom prst="rect">
            <a:avLst/>
          </a:prstGeom>
        </p:spPr>
      </p:pic>
      <p:sp>
        <p:nvSpPr>
          <p:cNvPr id="7" name="Title 1"/>
          <p:cNvSpPr txBox="1">
            <a:spLocks/>
          </p:cNvSpPr>
          <p:nvPr/>
        </p:nvSpPr>
        <p:spPr>
          <a:xfrm>
            <a:off x="0" y="57912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What is Sensationalism?</a:t>
            </a:r>
          </a:p>
        </p:txBody>
      </p:sp>
      <p:pic>
        <p:nvPicPr>
          <p:cNvPr id="9" name="Picture 8" descr="Katrina_Satellite.bmp"/>
          <p:cNvPicPr>
            <a:picLocks noChangeAspect="1"/>
          </p:cNvPicPr>
          <p:nvPr/>
        </p:nvPicPr>
        <p:blipFill>
          <a:blip r:embed="rId5" cstate="print"/>
          <a:stretch>
            <a:fillRect/>
          </a:stretch>
        </p:blipFill>
        <p:spPr>
          <a:xfrm>
            <a:off x="2892330" y="1344623"/>
            <a:ext cx="3359341" cy="4370377"/>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Audience-Driven?</a:t>
            </a:r>
          </a:p>
        </p:txBody>
      </p:sp>
      <p:pic>
        <p:nvPicPr>
          <p:cNvPr id="6" name="Picture 5" descr="Katrina_Satellite.bmp"/>
          <p:cNvPicPr>
            <a:picLocks noChangeAspect="1"/>
          </p:cNvPicPr>
          <p:nvPr/>
        </p:nvPicPr>
        <p:blipFill>
          <a:blip r:embed="rId6" cstate="print"/>
          <a:stretch>
            <a:fillRect/>
          </a:stretch>
        </p:blipFill>
        <p:spPr>
          <a:xfrm rot="21064271">
            <a:off x="492847" y="1867892"/>
            <a:ext cx="2749138" cy="3606420"/>
          </a:xfrm>
          <a:prstGeom prst="rect">
            <a:avLst/>
          </a:prstGeom>
          <a:ln>
            <a:noFill/>
          </a:ln>
          <a:effectLst>
            <a:outerShdw blurRad="292100" dist="139700" dir="2700000" algn="tl" rotWithShape="0">
              <a:srgbClr val="333333">
                <a:alpha val="65000"/>
              </a:srgbClr>
            </a:outerShdw>
          </a:effectLst>
        </p:spPr>
      </p:pic>
      <p:pic>
        <p:nvPicPr>
          <p:cNvPr id="8" name="Picture 7" descr="Katrina_Satellite.bmp"/>
          <p:cNvPicPr>
            <a:picLocks noChangeAspect="1"/>
          </p:cNvPicPr>
          <p:nvPr/>
        </p:nvPicPr>
        <p:blipFill>
          <a:blip r:embed="rId7" cstate="print"/>
          <a:stretch>
            <a:fillRect/>
          </a:stretch>
        </p:blipFill>
        <p:spPr>
          <a:xfrm rot="471049">
            <a:off x="5939889" y="1924043"/>
            <a:ext cx="2749138" cy="3481441"/>
          </a:xfrm>
          <a:prstGeom prst="rect">
            <a:avLst/>
          </a:prstGeom>
          <a:ln>
            <a:noFill/>
          </a:ln>
          <a:effectLst>
            <a:outerShdw blurRad="292100" dist="139700" dir="2700000" algn="tl" rotWithShape="0">
              <a:srgbClr val="333333">
                <a:alpha val="65000"/>
              </a:srgbClr>
            </a:outerShdw>
          </a:effectLst>
        </p:spPr>
      </p:pic>
      <p:pic>
        <p:nvPicPr>
          <p:cNvPr id="10" name="Picture 9" descr="Katrina_Satellite.bmp"/>
          <p:cNvPicPr>
            <a:picLocks noChangeAspect="1"/>
          </p:cNvPicPr>
          <p:nvPr/>
        </p:nvPicPr>
        <p:blipFill>
          <a:blip r:embed="rId8" cstate="print"/>
          <a:srcRect/>
          <a:stretch>
            <a:fillRect/>
          </a:stretch>
        </p:blipFill>
        <p:spPr>
          <a:xfrm>
            <a:off x="277586" y="3581400"/>
            <a:ext cx="8409214" cy="914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iterate type="lt">
                                    <p:tmPct val="5000"/>
                                  </p:iterate>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fltVal val="0"/>
                                          </p:val>
                                        </p:tav>
                                        <p:tav tm="100000">
                                          <p:val>
                                            <p:strVal val="#ppt_w"/>
                                          </p:val>
                                        </p:tav>
                                      </p:tavLst>
                                    </p:anim>
                                    <p:anim calcmode="lin" valueType="num">
                                      <p:cBhvr>
                                        <p:cTn id="25" dur="1000" fill="hold"/>
                                        <p:tgtEl>
                                          <p:spTgt spid="10"/>
                                        </p:tgtEl>
                                        <p:attrNameLst>
                                          <p:attrName>ppt_h</p:attrName>
                                        </p:attrNameLst>
                                      </p:cBhvr>
                                      <p:tavLst>
                                        <p:tav tm="0">
                                          <p:val>
                                            <p:fltVal val="0"/>
                                          </p:val>
                                        </p:tav>
                                        <p:tav tm="100000">
                                          <p:val>
                                            <p:strVal val="#ppt_h"/>
                                          </p:val>
                                        </p:tav>
                                      </p:tavLst>
                                    </p:anim>
                                    <p:anim calcmode="lin" valueType="num">
                                      <p:cBhvr>
                                        <p:cTn id="26" dur="1000" fill="hold"/>
                                        <p:tgtEl>
                                          <p:spTgt spid="10"/>
                                        </p:tgtEl>
                                        <p:attrNameLst>
                                          <p:attrName>style.rotation</p:attrName>
                                        </p:attrNameLst>
                                      </p:cBhvr>
                                      <p:tavLst>
                                        <p:tav tm="0">
                                          <p:val>
                                            <p:fltVal val="90"/>
                                          </p:val>
                                        </p:tav>
                                        <p:tav tm="100000">
                                          <p:val>
                                            <p:fltVal val="0"/>
                                          </p:val>
                                        </p:tav>
                                      </p:tavLst>
                                    </p:anim>
                                    <p:animEffect transition="in" filter="fade">
                                      <p:cBhvr>
                                        <p:cTn id="2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8674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Power shifts from editor to consumer</a:t>
            </a:r>
          </a:p>
        </p:txBody>
      </p:sp>
      <p:sp>
        <p:nvSpPr>
          <p:cNvPr id="11" name="Title 1"/>
          <p:cNvSpPr txBox="1">
            <a:spLocks/>
          </p:cNvSpPr>
          <p:nvPr/>
        </p:nvSpPr>
        <p:spPr>
          <a:xfrm>
            <a:off x="0" y="304800"/>
            <a:ext cx="9144000" cy="1828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How the Internet Redefines “News Judgment”</a:t>
            </a:r>
          </a:p>
        </p:txBody>
      </p:sp>
      <p:pic>
        <p:nvPicPr>
          <p:cNvPr id="10242" name="Picture 2"/>
          <p:cNvPicPr>
            <a:picLocks noChangeAspect="1" noChangeArrowheads="1"/>
          </p:cNvPicPr>
          <p:nvPr/>
        </p:nvPicPr>
        <p:blipFill>
          <a:blip r:embed="rId4" cstate="print"/>
          <a:stretch>
            <a:fillRect/>
          </a:stretch>
        </p:blipFill>
        <p:spPr bwMode="auto">
          <a:xfrm>
            <a:off x="76200" y="1143000"/>
            <a:ext cx="9026842" cy="4754880"/>
          </a:xfrm>
          <a:prstGeom prst="rect">
            <a:avLst/>
          </a:prstGeom>
          <a:noFill/>
          <a:ln w="9525">
            <a:noFill/>
            <a:miter lim="800000"/>
            <a:headEnd/>
            <a:tailEnd/>
          </a:ln>
        </p:spPr>
      </p:pic>
      <p:pic>
        <p:nvPicPr>
          <p:cNvPr id="17" name="Picture 2"/>
          <p:cNvPicPr>
            <a:picLocks noChangeAspect="1" noChangeArrowheads="1"/>
          </p:cNvPicPr>
          <p:nvPr/>
        </p:nvPicPr>
        <p:blipFill>
          <a:blip r:embed="rId5" cstate="print"/>
          <a:srcRect/>
          <a:stretch>
            <a:fillRect/>
          </a:stretch>
        </p:blipFill>
        <p:spPr bwMode="auto">
          <a:xfrm>
            <a:off x="2971800" y="838200"/>
            <a:ext cx="3339105" cy="5943600"/>
          </a:xfrm>
          <a:prstGeom prst="rect">
            <a:avLst/>
          </a:prstGeom>
          <a:noFill/>
          <a:ln w="9525">
            <a:noFill/>
            <a:miter lim="800000"/>
            <a:headEnd/>
            <a:tailEnd/>
          </a:ln>
        </p:spPr>
      </p:pic>
      <p:pic>
        <p:nvPicPr>
          <p:cNvPr id="18" name="Picture 2"/>
          <p:cNvPicPr>
            <a:picLocks noChangeAspect="1" noChangeArrowheads="1"/>
          </p:cNvPicPr>
          <p:nvPr/>
        </p:nvPicPr>
        <p:blipFill>
          <a:blip r:embed="rId6" cstate="print"/>
          <a:srcRect/>
          <a:stretch>
            <a:fillRect/>
          </a:stretch>
        </p:blipFill>
        <p:spPr bwMode="auto">
          <a:xfrm>
            <a:off x="3020602" y="838200"/>
            <a:ext cx="3227798" cy="5943600"/>
          </a:xfrm>
          <a:prstGeom prst="rect">
            <a:avLst/>
          </a:prstGeom>
          <a:noFill/>
          <a:ln w="9525">
            <a:noFill/>
            <a:miter lim="800000"/>
            <a:headEnd/>
            <a:tailEnd/>
          </a:ln>
        </p:spPr>
      </p:pic>
      <p:pic>
        <p:nvPicPr>
          <p:cNvPr id="19" name="Picture 2"/>
          <p:cNvPicPr>
            <a:picLocks noChangeAspect="1" noChangeArrowheads="1"/>
          </p:cNvPicPr>
          <p:nvPr/>
        </p:nvPicPr>
        <p:blipFill>
          <a:blip r:embed="rId7" cstate="print"/>
          <a:srcRect/>
          <a:stretch>
            <a:fillRect/>
          </a:stretch>
        </p:blipFill>
        <p:spPr bwMode="auto">
          <a:xfrm>
            <a:off x="2730190" y="762000"/>
            <a:ext cx="4204010" cy="5943600"/>
          </a:xfrm>
          <a:prstGeom prst="rect">
            <a:avLst/>
          </a:prstGeom>
          <a:noFill/>
          <a:ln w="9525">
            <a:noFill/>
            <a:miter lim="800000"/>
            <a:headEnd/>
            <a:tailEnd/>
          </a:ln>
        </p:spPr>
      </p:pic>
      <p:pic>
        <p:nvPicPr>
          <p:cNvPr id="20" name="Picture 2"/>
          <p:cNvPicPr>
            <a:picLocks noChangeAspect="1" noChangeArrowheads="1"/>
          </p:cNvPicPr>
          <p:nvPr/>
        </p:nvPicPr>
        <p:blipFill>
          <a:blip r:embed="rId8" cstate="print"/>
          <a:srcRect/>
          <a:stretch>
            <a:fillRect/>
          </a:stretch>
        </p:blipFill>
        <p:spPr bwMode="auto">
          <a:xfrm>
            <a:off x="2286000" y="838200"/>
            <a:ext cx="4764655" cy="59436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1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1000" fill="hold"/>
                                        <p:tgtEl>
                                          <p:spTgt spid="17"/>
                                        </p:tgtEl>
                                        <p:attrNameLst>
                                          <p:attrName>ppt_x</p:attrName>
                                        </p:attrNameLst>
                                      </p:cBhvr>
                                      <p:tavLst>
                                        <p:tav tm="0">
                                          <p:val>
                                            <p:strVal val="#ppt_x"/>
                                          </p:val>
                                        </p:tav>
                                        <p:tav tm="100000">
                                          <p:val>
                                            <p:strVal val="#ppt_x"/>
                                          </p:val>
                                        </p:tav>
                                      </p:tavLst>
                                    </p:anim>
                                    <p:anim calcmode="lin" valueType="num">
                                      <p:cBhvr additive="base">
                                        <p:cTn id="13"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xit" presetSubtype="10" fill="hold" nodeType="clickEffect">
                                  <p:stCondLst>
                                    <p:cond delay="0"/>
                                  </p:stCondLst>
                                  <p:childTnLst>
                                    <p:anim calcmode="lin" valueType="num">
                                      <p:cBhvr>
                                        <p:cTn id="17" dur="1000"/>
                                        <p:tgtEl>
                                          <p:spTgt spid="17"/>
                                        </p:tgtEl>
                                        <p:attrNameLst>
                                          <p:attrName>ppt_w</p:attrName>
                                        </p:attrNameLst>
                                      </p:cBhvr>
                                      <p:tavLst>
                                        <p:tav tm="0">
                                          <p:val>
                                            <p:strVal val="ppt_w"/>
                                          </p:val>
                                        </p:tav>
                                        <p:tav tm="100000">
                                          <p:val>
                                            <p:fltVal val="0"/>
                                          </p:val>
                                        </p:tav>
                                      </p:tavLst>
                                    </p:anim>
                                    <p:anim calcmode="lin" valueType="num">
                                      <p:cBhvr>
                                        <p:cTn id="18" dur="1000"/>
                                        <p:tgtEl>
                                          <p:spTgt spid="17"/>
                                        </p:tgtEl>
                                        <p:attrNameLst>
                                          <p:attrName>ppt_h</p:attrName>
                                        </p:attrNameLst>
                                      </p:cBhvr>
                                      <p:tavLst>
                                        <p:tav tm="0">
                                          <p:val>
                                            <p:strVal val="ppt_h"/>
                                          </p:val>
                                        </p:tav>
                                        <p:tav tm="100000">
                                          <p:val>
                                            <p:strVal val="ppt_h"/>
                                          </p:val>
                                        </p:tav>
                                      </p:tavLst>
                                    </p:anim>
                                    <p:set>
                                      <p:cBhvr>
                                        <p:cTn id="19" dur="1" fill="hold">
                                          <p:stCondLst>
                                            <p:cond delay="999"/>
                                          </p:stCondLst>
                                        </p:cTn>
                                        <p:tgtEl>
                                          <p:spTgt spid="17"/>
                                        </p:tgtEl>
                                        <p:attrNameLst>
                                          <p:attrName>style.visibility</p:attrName>
                                        </p:attrNameLst>
                                      </p:cBhvr>
                                      <p:to>
                                        <p:strVal val="hidden"/>
                                      </p:to>
                                    </p:set>
                                  </p:childTnLst>
                                </p:cTn>
                              </p:par>
                              <p:par>
                                <p:cTn id="20" presetID="22" presetClass="entr" presetSubtype="4"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down)">
                                      <p:cBhvr>
                                        <p:cTn id="22" dur="10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1000"/>
                                        <p:tgtEl>
                                          <p:spTgt spid="18"/>
                                        </p:tgtEl>
                                      </p:cBhvr>
                                    </p:animEffect>
                                    <p:set>
                                      <p:cBhvr>
                                        <p:cTn id="27" dur="1" fill="hold">
                                          <p:stCondLst>
                                            <p:cond delay="999"/>
                                          </p:stCondLst>
                                        </p:cTn>
                                        <p:tgtEl>
                                          <p:spTgt spid="18"/>
                                        </p:tgtEl>
                                        <p:attrNameLst>
                                          <p:attrName>style.visibility</p:attrName>
                                        </p:attrNameLst>
                                      </p:cBhvr>
                                      <p:to>
                                        <p:strVal val="hidden"/>
                                      </p:to>
                                    </p:set>
                                  </p:childTnLst>
                                </p:cTn>
                              </p:par>
                              <p:par>
                                <p:cTn id="28" presetID="10" presetClass="entr" presetSubtype="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4" presetClass="exit" presetSubtype="16" fill="hold" nodeType="clickEffect">
                                  <p:stCondLst>
                                    <p:cond delay="0"/>
                                  </p:stCondLst>
                                  <p:childTnLst>
                                    <p:animEffect transition="out" filter="box(in)">
                                      <p:cBhvr>
                                        <p:cTn id="34" dur="1000"/>
                                        <p:tgtEl>
                                          <p:spTgt spid="19"/>
                                        </p:tgtEl>
                                      </p:cBhvr>
                                    </p:animEffect>
                                    <p:set>
                                      <p:cBhvr>
                                        <p:cTn id="35" dur="1" fill="hold">
                                          <p:stCondLst>
                                            <p:cond delay="999"/>
                                          </p:stCondLst>
                                        </p:cTn>
                                        <p:tgtEl>
                                          <p:spTgt spid="19"/>
                                        </p:tgtEl>
                                        <p:attrNameLst>
                                          <p:attrName>style.visibility</p:attrName>
                                        </p:attrNameLst>
                                      </p:cBhvr>
                                      <p:to>
                                        <p:strVal val="hidden"/>
                                      </p:to>
                                    </p:set>
                                  </p:childTnLst>
                                </p:cTn>
                              </p:par>
                            </p:childTnLst>
                          </p:cTn>
                        </p:par>
                        <p:par>
                          <p:cTn id="36" fill="hold">
                            <p:stCondLst>
                              <p:cond delay="1000"/>
                            </p:stCondLst>
                            <p:childTnLst>
                              <p:par>
                                <p:cTn id="37" presetID="31" presetClass="entr" presetSubtype="0" fill="hold" nodeType="afterEffect">
                                  <p:stCondLst>
                                    <p:cond delay="0"/>
                                  </p:stCondLst>
                                  <p:iterate type="lt">
                                    <p:tmPct val="5000"/>
                                  </p:iterate>
                                  <p:childTnLst>
                                    <p:set>
                                      <p:cBhvr>
                                        <p:cTn id="38" dur="1" fill="hold">
                                          <p:stCondLst>
                                            <p:cond delay="0"/>
                                          </p:stCondLst>
                                        </p:cTn>
                                        <p:tgtEl>
                                          <p:spTgt spid="20"/>
                                        </p:tgtEl>
                                        <p:attrNameLst>
                                          <p:attrName>style.visibility</p:attrName>
                                        </p:attrNameLst>
                                      </p:cBhvr>
                                      <p:to>
                                        <p:strVal val="visible"/>
                                      </p:to>
                                    </p:set>
                                    <p:anim calcmode="lin" valueType="num">
                                      <p:cBhvr>
                                        <p:cTn id="39" dur="1000" fill="hold"/>
                                        <p:tgtEl>
                                          <p:spTgt spid="20"/>
                                        </p:tgtEl>
                                        <p:attrNameLst>
                                          <p:attrName>ppt_w</p:attrName>
                                        </p:attrNameLst>
                                      </p:cBhvr>
                                      <p:tavLst>
                                        <p:tav tm="0">
                                          <p:val>
                                            <p:fltVal val="0"/>
                                          </p:val>
                                        </p:tav>
                                        <p:tav tm="100000">
                                          <p:val>
                                            <p:strVal val="#ppt_w"/>
                                          </p:val>
                                        </p:tav>
                                      </p:tavLst>
                                    </p:anim>
                                    <p:anim calcmode="lin" valueType="num">
                                      <p:cBhvr>
                                        <p:cTn id="40" dur="1000" fill="hold"/>
                                        <p:tgtEl>
                                          <p:spTgt spid="20"/>
                                        </p:tgtEl>
                                        <p:attrNameLst>
                                          <p:attrName>ppt_h</p:attrName>
                                        </p:attrNameLst>
                                      </p:cBhvr>
                                      <p:tavLst>
                                        <p:tav tm="0">
                                          <p:val>
                                            <p:fltVal val="0"/>
                                          </p:val>
                                        </p:tav>
                                        <p:tav tm="100000">
                                          <p:val>
                                            <p:strVal val="#ppt_h"/>
                                          </p:val>
                                        </p:tav>
                                      </p:tavLst>
                                    </p:anim>
                                    <p:anim calcmode="lin" valueType="num">
                                      <p:cBhvr>
                                        <p:cTn id="41" dur="1000" fill="hold"/>
                                        <p:tgtEl>
                                          <p:spTgt spid="20"/>
                                        </p:tgtEl>
                                        <p:attrNameLst>
                                          <p:attrName>style.rotation</p:attrName>
                                        </p:attrNameLst>
                                      </p:cBhvr>
                                      <p:tavLst>
                                        <p:tav tm="0">
                                          <p:val>
                                            <p:fltVal val="90"/>
                                          </p:val>
                                        </p:tav>
                                        <p:tav tm="100000">
                                          <p:val>
                                            <p:fltVal val="0"/>
                                          </p:val>
                                        </p:tav>
                                      </p:tavLst>
                                    </p:anim>
                                    <p:animEffect transition="in" filter="fade">
                                      <p:cBhvr>
                                        <p:cTn id="42"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background.jpg"/>
          <p:cNvPicPr>
            <a:picLocks noChangeAspect="1"/>
          </p:cNvPicPr>
          <p:nvPr/>
        </p:nvPicPr>
        <p:blipFill>
          <a:blip r:embed="rId3" cstate="print"/>
          <a:stretch>
            <a:fillRect/>
          </a:stretch>
        </p:blipFill>
        <p:spPr>
          <a:xfrm>
            <a:off x="0" y="0"/>
            <a:ext cx="9144000" cy="6858000"/>
          </a:xfrm>
          <a:prstGeom prst="rect">
            <a:avLst/>
          </a:prstGeom>
        </p:spPr>
      </p:pic>
      <p:pic>
        <p:nvPicPr>
          <p:cNvPr id="4" name="Picture 3" descr="background.jpg"/>
          <p:cNvPicPr>
            <a:picLocks noChangeAspect="1"/>
          </p:cNvPicPr>
          <p:nvPr/>
        </p:nvPicPr>
        <p:blipFill>
          <a:blip r:embed="rId4" cstate="print"/>
          <a:srcRect/>
          <a:stretch>
            <a:fillRect/>
          </a:stretch>
        </p:blipFill>
        <p:spPr>
          <a:xfrm>
            <a:off x="0" y="0"/>
            <a:ext cx="9144000" cy="304800"/>
          </a:xfrm>
          <a:prstGeom prst="rect">
            <a:avLst/>
          </a:prstGeom>
        </p:spPr>
      </p:pic>
      <p:sp>
        <p:nvSpPr>
          <p:cNvPr id="6" name="Title 1"/>
          <p:cNvSpPr txBox="1">
            <a:spLocks/>
          </p:cNvSpPr>
          <p:nvPr/>
        </p:nvSpPr>
        <p:spPr>
          <a:xfrm>
            <a:off x="0" y="381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2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A More Typical News Day:</a:t>
            </a:r>
          </a:p>
          <a:p>
            <a:pPr lvl="0" algn="ctr">
              <a:spcBef>
                <a:spcPct val="0"/>
              </a:spcBef>
            </a:pPr>
            <a:r>
              <a:rPr lang="en-US" sz="32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Differences in News Decisions</a:t>
            </a:r>
          </a:p>
        </p:txBody>
      </p:sp>
      <p:sp>
        <p:nvSpPr>
          <p:cNvPr id="10" name="Title 1"/>
          <p:cNvSpPr txBox="1">
            <a:spLocks/>
          </p:cNvSpPr>
          <p:nvPr/>
        </p:nvSpPr>
        <p:spPr>
          <a:xfrm>
            <a:off x="0" y="61722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Feb. 25, 2011</a:t>
            </a:r>
          </a:p>
        </p:txBody>
      </p:sp>
      <p:pic>
        <p:nvPicPr>
          <p:cNvPr id="8" name="Picture 7" descr="Katrina_Satellite.bmp"/>
          <p:cNvPicPr>
            <a:picLocks noChangeAspect="1"/>
          </p:cNvPicPr>
          <p:nvPr/>
        </p:nvPicPr>
        <p:blipFill>
          <a:blip r:embed="rId5" cstate="print"/>
          <a:stretch>
            <a:fillRect/>
          </a:stretch>
        </p:blipFill>
        <p:spPr>
          <a:xfrm rot="21006967">
            <a:off x="418057" y="1728116"/>
            <a:ext cx="3637698" cy="4297680"/>
          </a:xfrm>
          <a:prstGeom prst="rect">
            <a:avLst/>
          </a:prstGeom>
          <a:ln>
            <a:noFill/>
          </a:ln>
          <a:effectLst>
            <a:outerShdw blurRad="292100" dist="139700" dir="2700000" algn="tl" rotWithShape="0">
              <a:srgbClr val="333333">
                <a:alpha val="65000"/>
              </a:srgbClr>
            </a:outerShdw>
          </a:effectLst>
        </p:spPr>
      </p:pic>
      <p:pic>
        <p:nvPicPr>
          <p:cNvPr id="9" name="Picture 8" descr="Katrina_Satellite.bmp"/>
          <p:cNvPicPr>
            <a:picLocks noChangeAspect="1"/>
          </p:cNvPicPr>
          <p:nvPr/>
        </p:nvPicPr>
        <p:blipFill>
          <a:blip r:embed="rId6" cstate="print"/>
          <a:srcRect t="3401" b="20068"/>
          <a:stretch>
            <a:fillRect/>
          </a:stretch>
        </p:blipFill>
        <p:spPr>
          <a:xfrm>
            <a:off x="3383384" y="1371600"/>
            <a:ext cx="3323722" cy="5029200"/>
          </a:xfrm>
          <a:prstGeom prst="rect">
            <a:avLst/>
          </a:prstGeom>
          <a:ln>
            <a:noFill/>
          </a:ln>
          <a:effectLst>
            <a:outerShdw blurRad="292100" dist="139700" dir="2700000" algn="tl" rotWithShape="0">
              <a:srgbClr val="333333">
                <a:alpha val="65000"/>
              </a:srgbClr>
            </a:outerShdw>
          </a:effectLst>
        </p:spPr>
      </p:pic>
      <p:pic>
        <p:nvPicPr>
          <p:cNvPr id="5" name="Picture 4" descr="Katrina_Satellite.bmp"/>
          <p:cNvPicPr>
            <a:picLocks noChangeAspect="1"/>
          </p:cNvPicPr>
          <p:nvPr/>
        </p:nvPicPr>
        <p:blipFill>
          <a:blip r:embed="rId7" cstate="print"/>
          <a:stretch>
            <a:fillRect/>
          </a:stretch>
        </p:blipFill>
        <p:spPr>
          <a:xfrm rot="451631">
            <a:off x="4744507" y="1694372"/>
            <a:ext cx="4053277" cy="438912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heckerboard(across)">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checkerboard(across)">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checkerboard(across)">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backgroun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Title 1"/>
          <p:cNvSpPr txBox="1">
            <a:spLocks/>
          </p:cNvSpPr>
          <p:nvPr/>
        </p:nvSpPr>
        <p:spPr>
          <a:xfrm>
            <a:off x="0" y="457200"/>
            <a:ext cx="9144000" cy="12954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32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Why News Media Couldn’t Resist This Story</a:t>
            </a:r>
            <a:endParaRPr lang="en-US" sz="32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6" name="Title 1"/>
          <p:cNvSpPr txBox="1">
            <a:spLocks/>
          </p:cNvSpPr>
          <p:nvPr/>
        </p:nvSpPr>
        <p:spPr>
          <a:xfrm>
            <a:off x="0" y="57912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Factor 4: Competition &amp; Profit</a:t>
            </a:r>
          </a:p>
        </p:txBody>
      </p:sp>
      <p:pic>
        <p:nvPicPr>
          <p:cNvPr id="10" name="Picture 2" descr="NY_NYP.jpg"/>
          <p:cNvPicPr>
            <a:picLocks noChangeAspect="1" noChangeArrowheads="1"/>
          </p:cNvPicPr>
          <p:nvPr/>
        </p:nvPicPr>
        <p:blipFill>
          <a:blip r:embed="rId4" cstate="print"/>
          <a:srcRect/>
          <a:stretch>
            <a:fillRect/>
          </a:stretch>
        </p:blipFill>
        <p:spPr bwMode="auto">
          <a:xfrm>
            <a:off x="304800" y="1447800"/>
            <a:ext cx="3968836" cy="4297680"/>
          </a:xfrm>
          <a:prstGeom prst="rect">
            <a:avLst/>
          </a:prstGeom>
          <a:noFill/>
        </p:spPr>
      </p:pic>
      <p:pic>
        <p:nvPicPr>
          <p:cNvPr id="11" name="Picture 4" descr="NY_DN.jpg"/>
          <p:cNvPicPr>
            <a:picLocks noChangeAspect="1" noChangeArrowheads="1"/>
          </p:cNvPicPr>
          <p:nvPr/>
        </p:nvPicPr>
        <p:blipFill>
          <a:blip r:embed="rId5" cstate="print"/>
          <a:srcRect/>
          <a:stretch>
            <a:fillRect/>
          </a:stretch>
        </p:blipFill>
        <p:spPr bwMode="auto">
          <a:xfrm>
            <a:off x="5105400" y="1371600"/>
            <a:ext cx="3584448" cy="4480560"/>
          </a:xfrm>
          <a:prstGeom prst="rect">
            <a:avLst/>
          </a:prstGeom>
          <a:noFill/>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2" presetClass="entr" presetSubtype="4"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fill="hold"/>
                                        <p:tgtEl>
                                          <p:spTgt spid="10"/>
                                        </p:tgtEl>
                                        <p:attrNameLst>
                                          <p:attrName>ppt_x</p:attrName>
                                        </p:attrNameLst>
                                      </p:cBhvr>
                                      <p:tavLst>
                                        <p:tav tm="0">
                                          <p:val>
                                            <p:strVal val="#ppt_x"/>
                                          </p:val>
                                        </p:tav>
                                        <p:tav tm="100000">
                                          <p:val>
                                            <p:strVal val="#ppt_x"/>
                                          </p:val>
                                        </p:tav>
                                      </p:tavLst>
                                    </p:anim>
                                    <p:anim calcmode="lin" valueType="num">
                                      <p:cBhvr additive="base">
                                        <p:cTn id="17"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1981200"/>
            <a:ext cx="9144000" cy="17526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8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What is News</a:t>
            </a:r>
          </a:p>
          <a:p>
            <a:pPr lvl="0" algn="ctr">
              <a:spcBef>
                <a:spcPct val="0"/>
              </a:spcBef>
            </a:pPr>
            <a:r>
              <a:rPr lang="en-US" sz="8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and Who Decides?</a:t>
            </a:r>
          </a:p>
          <a:p>
            <a:pPr lvl="0" algn="ctr">
              <a:spcBef>
                <a:spcPct val="0"/>
              </a:spcBef>
            </a:pPr>
            <a:r>
              <a:rPr lang="en-US" sz="8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(You…sort-of)</a:t>
            </a:r>
          </a:p>
        </p:txBody>
      </p:sp>
    </p:spTree>
  </p:cSld>
  <p:clrMapOvr>
    <a:masterClrMapping/>
  </p:clrMapOvr>
  <p:transition>
    <p:fade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pic>
        <p:nvPicPr>
          <p:cNvPr id="9" name="Picture 8" descr="Katrina_Satellite.bmp"/>
          <p:cNvPicPr>
            <a:picLocks noChangeAspect="1"/>
          </p:cNvPicPr>
          <p:nvPr/>
        </p:nvPicPr>
        <p:blipFill>
          <a:blip r:embed="rId4" cstate="print"/>
          <a:stretch>
            <a:fillRect/>
          </a:stretch>
        </p:blipFill>
        <p:spPr>
          <a:xfrm>
            <a:off x="1549301" y="1683748"/>
            <a:ext cx="6045398" cy="4534048"/>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457200"/>
            <a:ext cx="9144000" cy="1828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Is There Too Much Bad News?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4" cstate="print"/>
          <a:stretch>
            <a:fillRect/>
          </a:stretch>
        </p:blipFill>
        <p:spPr>
          <a:xfrm>
            <a:off x="0" y="0"/>
            <a:ext cx="9144000" cy="6858000"/>
          </a:xfrm>
          <a:prstGeom prst="rect">
            <a:avLst/>
          </a:prstGeom>
        </p:spPr>
      </p:pic>
      <p:pic>
        <p:nvPicPr>
          <p:cNvPr id="5" name="bad_news.wmv">
            <a:hlinkClick r:id="" action="ppaction://media"/>
          </p:cNvPr>
          <p:cNvPicPr/>
          <p:nvPr>
            <a:videoFile r:link="rId1"/>
          </p:nvPr>
        </p:nvPicPr>
        <p:blipFill>
          <a:blip r:embed="rId5" cstate="print"/>
          <a:stretch>
            <a:fillRect/>
          </a:stretch>
        </p:blipFill>
        <p:spPr>
          <a:xfrm>
            <a:off x="0" y="0"/>
            <a:ext cx="9144000" cy="6858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794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11" name="Title 1"/>
          <p:cNvSpPr txBox="1">
            <a:spLocks/>
          </p:cNvSpPr>
          <p:nvPr/>
        </p:nvSpPr>
        <p:spPr>
          <a:xfrm>
            <a:off x="0" y="22860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Definitions of News</a:t>
            </a: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715000"/>
            <a:ext cx="9144000" cy="1143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News is What’s On Society’s Mind</a:t>
            </a:r>
          </a:p>
        </p:txBody>
      </p:sp>
      <p:pic>
        <p:nvPicPr>
          <p:cNvPr id="9" name="Picture 8" descr="Katrina_Satellite.bmp"/>
          <p:cNvPicPr>
            <a:picLocks noChangeAspect="1"/>
          </p:cNvPicPr>
          <p:nvPr/>
        </p:nvPicPr>
        <p:blipFill>
          <a:blip r:embed="rId4" cstate="print"/>
          <a:stretch>
            <a:fillRect/>
          </a:stretch>
        </p:blipFill>
        <p:spPr>
          <a:xfrm>
            <a:off x="1447800" y="1066800"/>
            <a:ext cx="6311192" cy="4663440"/>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2286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Definitions of News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334000"/>
            <a:ext cx="9144000" cy="1371600"/>
          </a:xfrm>
          <a:prstGeom prst="rect">
            <a:avLst/>
          </a:prstGeom>
          <a:effectLst>
            <a:glow rad="139700">
              <a:schemeClr val="accent1">
                <a:satMod val="175000"/>
                <a:alpha val="40000"/>
              </a:schemeClr>
            </a:glow>
          </a:effectLst>
        </p:spPr>
        <p:txBody>
          <a:bodyPr>
            <a:normAutofit fontScale="70000" lnSpcReduction="20000"/>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News Is any “Scoop”:</a:t>
            </a:r>
          </a:p>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Information That Makes a </a:t>
            </a:r>
          </a:p>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Reporters Primal Heart Beat Faster</a:t>
            </a:r>
          </a:p>
        </p:txBody>
      </p:sp>
      <p:pic>
        <p:nvPicPr>
          <p:cNvPr id="9" name="Picture 8" descr="Katrina_Satellite.bmp"/>
          <p:cNvPicPr>
            <a:picLocks noChangeAspect="1"/>
          </p:cNvPicPr>
          <p:nvPr/>
        </p:nvPicPr>
        <p:blipFill>
          <a:blip r:embed="rId4" cstate="print"/>
          <a:stretch>
            <a:fillRect/>
          </a:stretch>
        </p:blipFill>
        <p:spPr>
          <a:xfrm>
            <a:off x="2895600" y="1371600"/>
            <a:ext cx="3200400" cy="3862873"/>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3810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Definitions of News</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715000"/>
            <a:ext cx="9144000" cy="9906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News is What an Editor Thinks is News</a:t>
            </a:r>
          </a:p>
        </p:txBody>
      </p:sp>
      <p:sp>
        <p:nvSpPr>
          <p:cNvPr id="11" name="Title 1"/>
          <p:cNvSpPr txBox="1">
            <a:spLocks/>
          </p:cNvSpPr>
          <p:nvPr/>
        </p:nvSpPr>
        <p:spPr>
          <a:xfrm>
            <a:off x="0" y="2286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Definitions of News</a:t>
            </a:r>
          </a:p>
        </p:txBody>
      </p:sp>
      <p:pic>
        <p:nvPicPr>
          <p:cNvPr id="1026" name="Picture 2"/>
          <p:cNvPicPr>
            <a:picLocks noChangeAspect="1" noChangeArrowheads="1"/>
          </p:cNvPicPr>
          <p:nvPr/>
        </p:nvPicPr>
        <p:blipFill>
          <a:blip r:embed="rId4" cstate="print"/>
          <a:srcRect/>
          <a:stretch>
            <a:fillRect/>
          </a:stretch>
        </p:blipFill>
        <p:spPr bwMode="auto">
          <a:xfrm>
            <a:off x="1756455" y="1143000"/>
            <a:ext cx="5787345" cy="45720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19327</TotalTime>
  <Words>5866</Words>
  <Application>Microsoft Office PowerPoint</Application>
  <PresentationFormat>On-screen Show (4:3)</PresentationFormat>
  <Paragraphs>461</Paragraphs>
  <Slides>53</Slides>
  <Notes>53</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53</vt:i4>
      </vt:variant>
    </vt:vector>
  </HeadingPairs>
  <TitlesOfParts>
    <vt:vector size="59" baseType="lpstr">
      <vt:lpstr>Arial</vt:lpstr>
      <vt:lpstr>Franklin Gothic Medium</vt:lpstr>
      <vt:lpstr>Calibri</vt:lpstr>
      <vt:lpstr>Franklin Gothic No.2</vt:lpstr>
      <vt:lpstr>Helvetica</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Company>SUNY Stony Brook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Stony Brook User</dc:creator>
  <cp:lastModifiedBy>vfox</cp:lastModifiedBy>
  <cp:revision>461</cp:revision>
  <dcterms:created xsi:type="dcterms:W3CDTF">2010-09-20T22:16:42Z</dcterms:created>
  <dcterms:modified xsi:type="dcterms:W3CDTF">2012-06-08T16:08:39Z</dcterms:modified>
</cp:coreProperties>
</file>